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0" r:id="rId2"/>
    <p:sldId id="263" r:id="rId3"/>
    <p:sldId id="258" r:id="rId4"/>
    <p:sldId id="261" r:id="rId5"/>
    <p:sldId id="262" r:id="rId6"/>
    <p:sldId id="264" r:id="rId7"/>
    <p:sldId id="265" r:id="rId8"/>
    <p:sldId id="280" r:id="rId9"/>
    <p:sldId id="266" r:id="rId10"/>
    <p:sldId id="267" r:id="rId11"/>
    <p:sldId id="268" r:id="rId12"/>
    <p:sldId id="260" r:id="rId13"/>
    <p:sldId id="272" r:id="rId14"/>
    <p:sldId id="273" r:id="rId15"/>
    <p:sldId id="274" r:id="rId16"/>
    <p:sldId id="275" r:id="rId17"/>
    <p:sldId id="271" r:id="rId18"/>
    <p:sldId id="257" r:id="rId19"/>
    <p:sldId id="259" r:id="rId20"/>
    <p:sldId id="269" r:id="rId21"/>
    <p:sldId id="278" r:id="rId22"/>
    <p:sldId id="276" r:id="rId23"/>
    <p:sldId id="277"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AA01"/>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56" y="-18"/>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1B5F92A-ADB3-46C2-81C2-A8812D16DB8E}" type="datetimeFigureOut">
              <a:rPr lang="es-ES"/>
              <a:pPr>
                <a:defRPr/>
              </a:pPr>
              <a:t>12/07/2017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C26432D-2034-4F56-B569-E9F8BE9BA088}"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7"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163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6428D-BA66-4EA4-A138-C4AE9BA1C371}"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2</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56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11A77-D552-4C1E-9139-A8CD7262AC6F}"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12</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2FC01-EF69-4CD9-ACD0-A9238549CCE0}"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18</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B88FC-DEA9-4161-A733-789EC186CD0B}" type="slidenum">
              <a:rPr lang="es-ES"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19</a:t>
            </a:fld>
            <a:endParaRPr lang="es-ES" altLang="es-AR" smtClean="0">
              <a:solidFill>
                <a:srgbClr val="FFFFFF"/>
              </a:solidFill>
              <a:latin typeface="Times New Roman" pitchFamily="18"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AR" altLang="es-A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EEFAE-2C8B-43CD-ADE9-C33B81437296}" type="slidenum">
              <a:rPr lang="es-ES"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20</a:t>
            </a:fld>
            <a:endParaRPr lang="es-ES" altLang="es-AR" smtClean="0">
              <a:solidFill>
                <a:srgbClr val="FFFFFF"/>
              </a:solidFill>
              <a:latin typeface="Times New Roman" pitchFamily="18" charset="0"/>
              <a:ea typeface="Arial Unicode MS" pitchFamily="34" charset="-128"/>
              <a:cs typeface="Arial Unicode MS" pitchFamily="34" charset="-128"/>
            </a:endParaRPr>
          </a:p>
        </p:txBody>
      </p:sp>
      <p:sp>
        <p:nvSpPr>
          <p:cNvPr id="28675"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AR" altLang="es-A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1"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174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C5A28-C9AB-4105-8CFD-68F3019DB6CC}"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3</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184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D7FE14-C85E-430F-8093-36B8BE3B212F}"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4</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63973-04D5-4CEB-A96C-AFC88A2D3264}"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5</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04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C453A-E8D8-46BE-A136-A9497B38FB9F}"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6</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507"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15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CFBC2C-A77D-44F4-962D-D3C0A67E21D7}"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7</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A1C63-E47B-496C-90E5-2540EF8032A1}"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9</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5"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35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3532A1-F47E-41C9-A41C-F65AD092AEB5}"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10</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defTabSz="906463" eaLnBrk="1" hangingPunct="1">
              <a:spcBef>
                <a:spcPct val="0"/>
              </a:spcBef>
            </a:pPr>
            <a:r>
              <a:rPr lang="es-AR" altLang="es-AR" dirty="0" smtClean="0">
                <a:latin typeface="Times New Roman" pitchFamily="18" charset="0"/>
              </a:rPr>
              <a:t>Modificada 05/06/12</a:t>
            </a:r>
            <a:endParaRPr lang="es-ES" altLang="es-AR" dirty="0" smtClean="0">
              <a:latin typeface="Times New Roman" pitchFamily="18" charset="0"/>
            </a:endParaRPr>
          </a:p>
          <a:p>
            <a:pPr defTabSz="906463" eaLnBrk="1" hangingPunct="1">
              <a:spcBef>
                <a:spcPct val="0"/>
              </a:spcBef>
            </a:pPr>
            <a:endParaRPr lang="es-ES" altLang="es-AR" dirty="0" smtClean="0">
              <a:latin typeface="Times New Roman" pitchFamily="18" charset="0"/>
            </a:endParaRPr>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FA57CA-683A-42A4-A97C-E2058CB24EEF}" type="slidenum">
              <a:rPr lang="es-AR" altLang="es-AR" smtClean="0">
                <a:solidFill>
                  <a:srgbClr val="FFFFFF"/>
                </a:solidFill>
                <a:latin typeface="Times New Roman" pitchFamily="18" charset="0"/>
                <a:ea typeface="Arial Unicode MS" pitchFamily="34" charset="-128"/>
                <a:cs typeface="Arial Unicode MS" pitchFamily="34" charset="-128"/>
              </a:rPr>
              <a:pPr fontAlgn="base">
                <a:spcBef>
                  <a:spcPct val="0"/>
                </a:spcBef>
                <a:spcAft>
                  <a:spcPct val="0"/>
                </a:spcAft>
              </a:pPr>
              <a:t>11</a:t>
            </a:fld>
            <a:endParaRPr lang="es-AR" altLang="es-AR" dirty="0" smtClean="0">
              <a:solidFill>
                <a:srgbClr val="FFFFFF"/>
              </a:solidFill>
              <a:latin typeface="Times New Roman" pitchFamily="18" charset="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70738" y="1062038"/>
            <a:ext cx="1627187" cy="63055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286000" y="1062038"/>
            <a:ext cx="4732338" cy="63055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2286000" y="1062038"/>
            <a:ext cx="6511925" cy="1006475"/>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2527300" y="1866900"/>
            <a:ext cx="2474913" cy="26733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154613" y="1866900"/>
            <a:ext cx="2474912" cy="26733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2527300" y="4692650"/>
            <a:ext cx="2474913" cy="2674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5154613" y="4692650"/>
            <a:ext cx="2474912" cy="2674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749300" y="4521200"/>
            <a:ext cx="7542213" cy="1141413"/>
          </a:xfrm>
        </p:spPr>
        <p:txBody>
          <a:bodyPr/>
          <a:lstStyle/>
          <a:p>
            <a:r>
              <a:rPr lang="es-ES" smtClean="0"/>
              <a:t>Haga clic para modificar el estilo de título del patrón</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286000" y="1150938"/>
            <a:ext cx="6515100" cy="5237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27300" y="1866900"/>
            <a:ext cx="2474913"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866900"/>
            <a:ext cx="2474912"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round/>
            <a:headEnd/>
            <a:tailEnd/>
          </a:ln>
        </p:spPr>
      </p:pic>
      <p:sp>
        <p:nvSpPr>
          <p:cNvPr id="1027" name="Rectangle 2"/>
          <p:cNvSpPr>
            <a:spLocks noChangeArrowheads="1"/>
          </p:cNvSpPr>
          <p:nvPr/>
        </p:nvSpPr>
        <p:spPr bwMode="auto">
          <a:xfrm>
            <a:off x="76200" y="6197600"/>
            <a:ext cx="914400" cy="533400"/>
          </a:xfrm>
          <a:prstGeom prst="rect">
            <a:avLst/>
          </a:prstGeom>
          <a:noFill/>
          <a:ln w="9525">
            <a:noFill/>
            <a:round/>
            <a:headEnd/>
            <a:tailEnd/>
          </a:ln>
        </p:spPr>
        <p:txBody>
          <a:bodyPr lIns="90000" tIns="46800" rIns="90000" bIns="46800"/>
          <a:lstStyle/>
          <a:p>
            <a:pPr algn="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A689D2-426B-4D4E-87FD-AC3A64815260}" type="slidenum">
              <a:rPr lang="en-US">
                <a:solidFill>
                  <a:srgbClr val="0AF7FF"/>
                </a:solidFill>
                <a:latin typeface="Verdana" pitchFamily="34" charset="0"/>
                <a:ea typeface="SimSun" pitchFamily="2" charset="-122"/>
              </a:rPr>
              <a:pPr algn="r" defTabSz="449263"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‹Nº›</a:t>
            </a:fld>
            <a:endParaRPr lang="en-US">
              <a:solidFill>
                <a:srgbClr val="0AF7FF"/>
              </a:solidFill>
              <a:latin typeface="Verdana" pitchFamily="34" charset="0"/>
              <a:ea typeface="SimSun" pitchFamily="2" charset="-122"/>
            </a:endParaRPr>
          </a:p>
        </p:txBody>
      </p:sp>
      <p:sp>
        <p:nvSpPr>
          <p:cNvPr id="1028" name="Rectangle 3"/>
          <p:cNvSpPr>
            <a:spLocks noGrp="1" noChangeArrowheads="1"/>
          </p:cNvSpPr>
          <p:nvPr>
            <p:ph type="title"/>
          </p:nvPr>
        </p:nvSpPr>
        <p:spPr bwMode="auto">
          <a:xfrm>
            <a:off x="2286000" y="1062038"/>
            <a:ext cx="6511925" cy="10064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ltLang="es-AR" smtClean="0"/>
              <a:t>Pulse para editar el formato del texto de título</a:t>
            </a:r>
          </a:p>
        </p:txBody>
      </p:sp>
      <p:sp>
        <p:nvSpPr>
          <p:cNvPr id="1029" name="Rectangle 4"/>
          <p:cNvSpPr>
            <a:spLocks noGrp="1" noChangeArrowheads="1"/>
          </p:cNvSpPr>
          <p:nvPr>
            <p:ph type="body" idx="1"/>
          </p:nvPr>
        </p:nvSpPr>
        <p:spPr bwMode="auto">
          <a:xfrm>
            <a:off x="2527300" y="1866900"/>
            <a:ext cx="5102225" cy="55006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es-AR" smtClean="0"/>
              <a:t>Pulse para editar los formatos del texto del esquema</a:t>
            </a:r>
          </a:p>
          <a:p>
            <a:pPr lvl="1"/>
            <a:r>
              <a:rPr lang="en-GB" altLang="es-AR" smtClean="0"/>
              <a:t>Segundo nivel del esquema</a:t>
            </a:r>
          </a:p>
          <a:p>
            <a:pPr lvl="2"/>
            <a:r>
              <a:rPr lang="en-GB" altLang="es-AR" smtClean="0"/>
              <a:t>Tercer nivel del esquema</a:t>
            </a:r>
          </a:p>
          <a:p>
            <a:pPr lvl="3"/>
            <a:r>
              <a:rPr lang="en-GB" altLang="es-AR" smtClean="0"/>
              <a:t>Cuarto nivel del esquema</a:t>
            </a:r>
          </a:p>
          <a:p>
            <a:pPr lvl="4"/>
            <a:r>
              <a:rPr lang="en-GB" altLang="es-AR" smtClean="0"/>
              <a:t>Quinto nivel del esquema</a:t>
            </a:r>
          </a:p>
          <a:p>
            <a:pPr lvl="4"/>
            <a:r>
              <a:rPr lang="en-GB" altLang="es-AR" smtClean="0"/>
              <a:t>Sexto nivel del esquema</a:t>
            </a:r>
          </a:p>
          <a:p>
            <a:pPr lvl="4"/>
            <a:r>
              <a:rPr lang="en-GB" altLang="es-AR" smtClean="0"/>
              <a:t>Séptimo nivel del esquema</a:t>
            </a:r>
          </a:p>
          <a:p>
            <a:pPr lvl="4"/>
            <a:r>
              <a:rPr lang="en-GB" altLang="es-AR" smtClean="0"/>
              <a:t>Octavo nivel del esquema</a:t>
            </a:r>
          </a:p>
          <a:p>
            <a:pPr lvl="4"/>
            <a:r>
              <a:rPr lang="en-GB" altLang="es-AR" smtClean="0"/>
              <a:t>Noveno nivel del esquema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30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000" b="1">
          <a:solidFill>
            <a:srgbClr val="000000"/>
          </a:solidFill>
          <a:latin typeface="Calibri" pitchFamily="34"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itchFamily="18" charset="0"/>
        <a:defRPr sz="3000" b="1">
          <a:solidFill>
            <a:srgbClr val="000000"/>
          </a:solidFill>
          <a:latin typeface="Calibri" pitchFamily="34"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itchFamily="18" charset="0"/>
        <a:defRPr sz="3000" b="1">
          <a:solidFill>
            <a:srgbClr val="000000"/>
          </a:solidFill>
          <a:latin typeface="Calibri" pitchFamily="34"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itchFamily="18" charset="0"/>
        <a:defRPr sz="3000" b="1">
          <a:solidFill>
            <a:srgbClr val="000000"/>
          </a:solidFill>
          <a:latin typeface="Calibri" pitchFamily="34" charset="0"/>
          <a:ea typeface="SimSun" charset="0"/>
          <a:cs typeface="SimSun" charset="0"/>
        </a:defRPr>
      </a:lvl5pPr>
      <a:lvl6pPr marL="2514600" indent="-228600" algn="l" defTabSz="449263" rtl="0" fontAlgn="base">
        <a:spcBef>
          <a:spcPct val="0"/>
        </a:spcBef>
        <a:spcAft>
          <a:spcPct val="0"/>
        </a:spcAft>
        <a:buClr>
          <a:srgbClr val="000000"/>
        </a:buClr>
        <a:buSzPct val="100000"/>
        <a:buFont typeface="Times New Roman" pitchFamily="16" charset="0"/>
        <a:defRPr sz="3000" b="1">
          <a:solidFill>
            <a:srgbClr val="000000"/>
          </a:solidFill>
          <a:latin typeface="Verdana" pitchFamily="32" charset="0"/>
          <a:ea typeface="SimSun" charset="0"/>
          <a:cs typeface="SimSun" charset="0"/>
        </a:defRPr>
      </a:lvl6pPr>
      <a:lvl7pPr marL="2971800" indent="-228600" algn="l" defTabSz="449263" rtl="0" fontAlgn="base">
        <a:spcBef>
          <a:spcPct val="0"/>
        </a:spcBef>
        <a:spcAft>
          <a:spcPct val="0"/>
        </a:spcAft>
        <a:buClr>
          <a:srgbClr val="000000"/>
        </a:buClr>
        <a:buSzPct val="100000"/>
        <a:buFont typeface="Times New Roman" pitchFamily="16" charset="0"/>
        <a:defRPr sz="3000" b="1">
          <a:solidFill>
            <a:srgbClr val="000000"/>
          </a:solidFill>
          <a:latin typeface="Verdana" pitchFamily="32" charset="0"/>
          <a:ea typeface="SimSun" charset="0"/>
          <a:cs typeface="SimSun" charset="0"/>
        </a:defRPr>
      </a:lvl7pPr>
      <a:lvl8pPr marL="3429000" indent="-228600" algn="l" defTabSz="449263" rtl="0" fontAlgn="base">
        <a:spcBef>
          <a:spcPct val="0"/>
        </a:spcBef>
        <a:spcAft>
          <a:spcPct val="0"/>
        </a:spcAft>
        <a:buClr>
          <a:srgbClr val="000000"/>
        </a:buClr>
        <a:buSzPct val="100000"/>
        <a:buFont typeface="Times New Roman" pitchFamily="16" charset="0"/>
        <a:defRPr sz="3000" b="1">
          <a:solidFill>
            <a:srgbClr val="000000"/>
          </a:solidFill>
          <a:latin typeface="Verdana" pitchFamily="32" charset="0"/>
          <a:ea typeface="SimSun" charset="0"/>
          <a:cs typeface="SimSun" charset="0"/>
        </a:defRPr>
      </a:lvl8pPr>
      <a:lvl9pPr marL="3886200" indent="-228600" algn="l" defTabSz="449263" rtl="0" fontAlgn="base">
        <a:spcBef>
          <a:spcPct val="0"/>
        </a:spcBef>
        <a:spcAft>
          <a:spcPct val="0"/>
        </a:spcAft>
        <a:buClr>
          <a:srgbClr val="000000"/>
        </a:buClr>
        <a:buSzPct val="100000"/>
        <a:buFont typeface="Times New Roman" pitchFamily="16" charset="0"/>
        <a:defRPr sz="3000" b="1">
          <a:solidFill>
            <a:srgbClr val="000000"/>
          </a:solidFill>
          <a:latin typeface="Verdana" pitchFamily="32" charset="0"/>
          <a:ea typeface="SimSun" charset="0"/>
          <a:cs typeface="SimSun" charset="0"/>
        </a:defRPr>
      </a:lvl9pPr>
    </p:titleStyle>
    <p:bodyStyle>
      <a:lvl1pPr marL="342900" indent="-342900" algn="l" defTabSz="449263" rtl="0" eaLnBrk="0" fontAlgn="base" hangingPunct="0">
        <a:spcBef>
          <a:spcPts val="525"/>
        </a:spcBef>
        <a:spcAft>
          <a:spcPct val="0"/>
        </a:spcAft>
        <a:buClr>
          <a:srgbClr val="000000"/>
        </a:buClr>
        <a:buSzPct val="100000"/>
        <a:buFont typeface="Times New Roman" pitchFamily="18" charset="0"/>
        <a:defRPr sz="2100">
          <a:solidFill>
            <a:srgbClr val="2697AE"/>
          </a:solidFill>
          <a:latin typeface="+mn-lt"/>
          <a:ea typeface="+mn-ea"/>
          <a:cs typeface="+mn-cs"/>
        </a:defRPr>
      </a:lvl1pPr>
      <a:lvl2pPr marL="742950" indent="-285750" algn="l" defTabSz="449263" rtl="0" eaLnBrk="0" fontAlgn="base" hangingPunct="0">
        <a:spcBef>
          <a:spcPts val="375"/>
        </a:spcBef>
        <a:spcAft>
          <a:spcPct val="0"/>
        </a:spcAft>
        <a:buClr>
          <a:srgbClr val="000000"/>
        </a:buClr>
        <a:buSzPct val="100000"/>
        <a:buFont typeface="Times New Roman" pitchFamily="18" charset="0"/>
        <a:defRPr sz="1500">
          <a:solidFill>
            <a:srgbClr val="000000"/>
          </a:solidFill>
          <a:latin typeface="Times New Roman" pitchFamily="16" charset="0"/>
          <a:ea typeface="+mn-ea"/>
          <a:cs typeface="+mn-cs"/>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defRPr sz="1600" b="1">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49263" rtl="0" eaLnBrk="0" fontAlgn="base" hangingPunct="0">
        <a:spcBef>
          <a:spcPts val="375"/>
        </a:spcBef>
        <a:spcAft>
          <a:spcPct val="0"/>
        </a:spcAft>
        <a:buClr>
          <a:srgbClr val="000000"/>
        </a:buClr>
        <a:buSzPct val="100000"/>
        <a:buFont typeface="Times New Roman" pitchFamily="18" charset="0"/>
        <a:defRPr sz="1500">
          <a:solidFill>
            <a:srgbClr val="000000"/>
          </a:solidFill>
          <a:latin typeface="Times New Roman" pitchFamily="16" charset="0"/>
          <a:ea typeface="+mn-ea"/>
          <a:cs typeface="+mn-cs"/>
        </a:defRPr>
      </a:lvl5pPr>
      <a:lvl6pPr marL="2514600" indent="-228600" algn="l" defTabSz="449263" rtl="0" fontAlgn="base">
        <a:spcBef>
          <a:spcPts val="375"/>
        </a:spcBef>
        <a:spcAft>
          <a:spcPct val="0"/>
        </a:spcAft>
        <a:buClr>
          <a:srgbClr val="000000"/>
        </a:buClr>
        <a:buSzPct val="100000"/>
        <a:buFont typeface="Times New Roman" pitchFamily="16" charset="0"/>
        <a:defRPr sz="1500">
          <a:solidFill>
            <a:srgbClr val="000000"/>
          </a:solidFill>
          <a:latin typeface="Times New Roman" pitchFamily="16" charset="0"/>
          <a:ea typeface="+mn-ea"/>
          <a:cs typeface="+mn-cs"/>
        </a:defRPr>
      </a:lvl6pPr>
      <a:lvl7pPr marL="2971800" indent="-228600" algn="l" defTabSz="449263" rtl="0" fontAlgn="base">
        <a:spcBef>
          <a:spcPts val="375"/>
        </a:spcBef>
        <a:spcAft>
          <a:spcPct val="0"/>
        </a:spcAft>
        <a:buClr>
          <a:srgbClr val="000000"/>
        </a:buClr>
        <a:buSzPct val="100000"/>
        <a:buFont typeface="Times New Roman" pitchFamily="16" charset="0"/>
        <a:defRPr sz="1500">
          <a:solidFill>
            <a:srgbClr val="000000"/>
          </a:solidFill>
          <a:latin typeface="Times New Roman" pitchFamily="16" charset="0"/>
          <a:ea typeface="+mn-ea"/>
          <a:cs typeface="+mn-cs"/>
        </a:defRPr>
      </a:lvl7pPr>
      <a:lvl8pPr marL="3429000" indent="-228600" algn="l" defTabSz="449263" rtl="0" fontAlgn="base">
        <a:spcBef>
          <a:spcPts val="375"/>
        </a:spcBef>
        <a:spcAft>
          <a:spcPct val="0"/>
        </a:spcAft>
        <a:buClr>
          <a:srgbClr val="000000"/>
        </a:buClr>
        <a:buSzPct val="100000"/>
        <a:buFont typeface="Times New Roman" pitchFamily="16" charset="0"/>
        <a:defRPr sz="1500">
          <a:solidFill>
            <a:srgbClr val="000000"/>
          </a:solidFill>
          <a:latin typeface="Times New Roman" pitchFamily="16" charset="0"/>
          <a:ea typeface="+mn-ea"/>
          <a:cs typeface="+mn-cs"/>
        </a:defRPr>
      </a:lvl8pPr>
      <a:lvl9pPr marL="3886200" indent="-228600" algn="l" defTabSz="449263" rtl="0" fontAlgn="base">
        <a:spcBef>
          <a:spcPts val="375"/>
        </a:spcBef>
        <a:spcAft>
          <a:spcPct val="0"/>
        </a:spcAft>
        <a:buClr>
          <a:srgbClr val="000000"/>
        </a:buClr>
        <a:buSzPct val="100000"/>
        <a:buFont typeface="Times New Roman" pitchFamily="16" charset="0"/>
        <a:defRPr sz="1500">
          <a:solidFill>
            <a:srgbClr val="000000"/>
          </a:solidFill>
          <a:latin typeface="Times New Roman" pitchFamily="16"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82629"/>
            <a:ext cx="9144000" cy="4488704"/>
          </a:xfrm>
          <a:prstGeom prst="rect">
            <a:avLst/>
          </a:prstGeom>
          <a:noFill/>
          <a:ln w="9525">
            <a:noFill/>
            <a:miter lim="800000"/>
            <a:headEnd/>
            <a:tailEnd/>
          </a:ln>
          <a:effectLst/>
        </p:spPr>
      </p:pic>
      <p:sp>
        <p:nvSpPr>
          <p:cNvPr id="3" name="2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4" name="3 CuadroTexto"/>
          <p:cNvSpPr txBox="1"/>
          <p:nvPr/>
        </p:nvSpPr>
        <p:spPr>
          <a:xfrm>
            <a:off x="555570" y="5948397"/>
            <a:ext cx="2446371" cy="400110"/>
          </a:xfrm>
          <a:prstGeom prst="rect">
            <a:avLst/>
          </a:prstGeom>
          <a:noFill/>
        </p:spPr>
        <p:txBody>
          <a:bodyPr wrap="square" rtlCol="0">
            <a:spAutoFit/>
          </a:bodyPr>
          <a:lstStyle/>
          <a:p>
            <a:r>
              <a:rPr lang="es-AR" sz="2000" b="1" dirty="0" smtClean="0">
                <a:latin typeface="+mn-lt"/>
              </a:rPr>
              <a:t>Doctor Ignacio </a:t>
            </a:r>
            <a:r>
              <a:rPr lang="es-AR" sz="2000" b="1" dirty="0" err="1" smtClean="0">
                <a:latin typeface="+mn-lt"/>
              </a:rPr>
              <a:t>Katz</a:t>
            </a:r>
            <a:endParaRPr lang="es-ES" sz="2000" b="1" dirty="0">
              <a:latin typeface="+mn-lt"/>
            </a:endParaRPr>
          </a:p>
        </p:txBody>
      </p:sp>
      <p:pic>
        <p:nvPicPr>
          <p:cNvPr id="2" name="Picture 2"/>
          <p:cNvPicPr>
            <a:picLocks noChangeAspect="1" noChangeArrowheads="1"/>
          </p:cNvPicPr>
          <p:nvPr/>
        </p:nvPicPr>
        <p:blipFill>
          <a:blip r:embed="rId3" cstate="print"/>
          <a:srcRect/>
          <a:stretch>
            <a:fillRect/>
          </a:stretch>
        </p:blipFill>
        <p:spPr bwMode="auto">
          <a:xfrm>
            <a:off x="3622662" y="5471658"/>
            <a:ext cx="4564125" cy="13863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738135" y="252369"/>
            <a:ext cx="7485165"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smtClean="0">
                <a:effectLst>
                  <a:outerShdw blurRad="38100" dist="38100" dir="2700000" algn="tl">
                    <a:srgbClr val="000000">
                      <a:alpha val="43137"/>
                    </a:srgbClr>
                  </a:outerShdw>
                </a:effectLst>
                <a:latin typeface="Calibri"/>
                <a:ea typeface="SimSun" charset="-122"/>
              </a:rPr>
              <a:t>Aplicación de la Técnica </a:t>
            </a:r>
            <a:r>
              <a:rPr lang="es-AR" sz="3600" b="1" dirty="0">
                <a:effectLst>
                  <a:outerShdw blurRad="38100" dist="38100" dir="2700000" algn="tl">
                    <a:srgbClr val="000000">
                      <a:alpha val="43137"/>
                    </a:srgbClr>
                  </a:outerShdw>
                </a:effectLst>
                <a:latin typeface="Calibri"/>
                <a:ea typeface="SimSun" charset="-122"/>
              </a:rPr>
              <a:t>fractal</a:t>
            </a:r>
          </a:p>
        </p:txBody>
      </p:sp>
      <p:sp>
        <p:nvSpPr>
          <p:cNvPr id="9219" name="2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4" name="3 Rectángulo"/>
          <p:cNvSpPr/>
          <p:nvPr/>
        </p:nvSpPr>
        <p:spPr>
          <a:xfrm>
            <a:off x="539750" y="1036638"/>
            <a:ext cx="8208963" cy="1016000"/>
          </a:xfrm>
          <a:prstGeom prst="rect">
            <a:avLst/>
          </a:prstGeom>
          <a:solidFill>
            <a:schemeClr val="bg1"/>
          </a:solidFill>
        </p:spPr>
        <p:txBody>
          <a:bodyPr>
            <a:spAutoFit/>
          </a:bodyPr>
          <a:lstStyle/>
          <a:p>
            <a:pPr algn="ctr">
              <a:defRPr/>
            </a:pPr>
            <a:r>
              <a:rPr lang="es-AR" sz="2000" b="1" dirty="0">
                <a:latin typeface="+mj-lt"/>
              </a:rPr>
              <a:t>Un fractal es un objeto geométrico cuya estructura básica, fragmentada o aparentemente irregular, se repite a diferentes escalas, </a:t>
            </a:r>
            <a:r>
              <a:rPr lang="es-AR" sz="2000" b="1" i="1" dirty="0">
                <a:effectLst>
                  <a:outerShdw blurRad="38100" dist="38100" dir="2700000" algn="tl">
                    <a:srgbClr val="000000">
                      <a:alpha val="43137"/>
                    </a:srgbClr>
                  </a:outerShdw>
                </a:effectLst>
                <a:latin typeface="+mj-lt"/>
              </a:rPr>
              <a:t>cuya mayor precisión se tiene a medida que el observador se aleja de la imagen</a:t>
            </a:r>
            <a:r>
              <a:rPr lang="es-AR" sz="2000" b="1" dirty="0">
                <a:effectLst>
                  <a:outerShdw blurRad="38100" dist="38100" dir="2700000" algn="tl">
                    <a:srgbClr val="000000">
                      <a:alpha val="43137"/>
                    </a:srgbClr>
                  </a:outerShdw>
                </a:effectLst>
                <a:latin typeface="+mj-lt"/>
              </a:rPr>
              <a:t>.</a:t>
            </a:r>
            <a:endParaRPr lang="es-AR" sz="2000" dirty="0">
              <a:effectLst>
                <a:outerShdw blurRad="38100" dist="38100" dir="2700000" algn="tl">
                  <a:srgbClr val="000000">
                    <a:alpha val="43137"/>
                  </a:srgbClr>
                </a:outerShdw>
              </a:effectLst>
              <a:latin typeface="+mj-lt"/>
            </a:endParaRPr>
          </a:p>
        </p:txBody>
      </p:sp>
      <p:pic>
        <p:nvPicPr>
          <p:cNvPr id="9221" name="Picture 2"/>
          <p:cNvPicPr>
            <a:picLocks noChangeAspect="1" noChangeArrowheads="1"/>
          </p:cNvPicPr>
          <p:nvPr/>
        </p:nvPicPr>
        <p:blipFill>
          <a:blip r:embed="rId3" cstate="print"/>
          <a:srcRect l="20480" t="28333" r="33351" b="17030"/>
          <a:stretch>
            <a:fillRect/>
          </a:stretch>
        </p:blipFill>
        <p:spPr bwMode="auto">
          <a:xfrm>
            <a:off x="1782763" y="2133600"/>
            <a:ext cx="5489575" cy="3652838"/>
          </a:xfrm>
          <a:prstGeom prst="rect">
            <a:avLst/>
          </a:prstGeom>
          <a:noFill/>
          <a:ln w="9525">
            <a:noFill/>
            <a:miter lim="800000"/>
            <a:headEnd/>
            <a:tailEnd/>
          </a:ln>
        </p:spPr>
      </p:pic>
      <p:sp>
        <p:nvSpPr>
          <p:cNvPr id="5" name="4 Rectángulo"/>
          <p:cNvSpPr/>
          <p:nvPr/>
        </p:nvSpPr>
        <p:spPr>
          <a:xfrm>
            <a:off x="525463" y="5834063"/>
            <a:ext cx="8078787" cy="1016000"/>
          </a:xfrm>
          <a:prstGeom prst="rect">
            <a:avLst/>
          </a:prstGeom>
        </p:spPr>
        <p:txBody>
          <a:bodyPr>
            <a:spAutoFit/>
          </a:bodyPr>
          <a:lstStyle/>
          <a:p>
            <a:pPr>
              <a:defRPr/>
            </a:pPr>
            <a:r>
              <a:rPr lang="es-AR" sz="2000" b="1" dirty="0">
                <a:latin typeface="+mj-lt"/>
              </a:rPr>
              <a:t>El término fue propuesto por el matemático Benoît Mandelbrot en </a:t>
            </a:r>
            <a:r>
              <a:rPr lang="es-AR" sz="2000" b="1" dirty="0" smtClean="0">
                <a:latin typeface="+mj-lt"/>
              </a:rPr>
              <a:t>1975 </a:t>
            </a:r>
            <a:r>
              <a:rPr lang="es-AR" sz="2000" b="1" dirty="0">
                <a:latin typeface="+mj-lt"/>
              </a:rPr>
              <a:t>y deriva del latín “fractus”, que significa quebrado o fracturado. </a:t>
            </a:r>
            <a:r>
              <a:rPr lang="es-AR" sz="2000" b="1" dirty="0" smtClean="0">
                <a:latin typeface="+mj-lt"/>
              </a:rPr>
              <a:t>                Muchas </a:t>
            </a:r>
            <a:r>
              <a:rPr lang="es-AR" sz="2000" b="1" dirty="0">
                <a:latin typeface="+mj-lt"/>
              </a:rPr>
              <a:t>estructuras naturales son de tipo fractal.</a:t>
            </a:r>
            <a:endParaRPr lang="es-AR" sz="2000" dirty="0">
              <a:latin typeface="+mj-l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1122363" y="80963"/>
            <a:ext cx="6978650"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a:effectLst>
                  <a:outerShdw blurRad="38100" dist="38100" dir="2700000" algn="tl">
                    <a:srgbClr val="000000">
                      <a:alpha val="43137"/>
                    </a:srgbClr>
                  </a:outerShdw>
                </a:effectLst>
                <a:latin typeface="Calibri"/>
                <a:ea typeface="SimSun" charset="-122"/>
              </a:rPr>
              <a:t>“El ojo Mágico”</a:t>
            </a:r>
          </a:p>
        </p:txBody>
      </p:sp>
      <p:sp>
        <p:nvSpPr>
          <p:cNvPr id="10243" name="2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pic>
        <p:nvPicPr>
          <p:cNvPr id="10245" name="Picture 2"/>
          <p:cNvPicPr>
            <a:picLocks noChangeAspect="1" noChangeArrowheads="1"/>
          </p:cNvPicPr>
          <p:nvPr/>
        </p:nvPicPr>
        <p:blipFill>
          <a:blip r:embed="rId3" cstate="print"/>
          <a:srcRect l="1050" r="1727" b="1741"/>
          <a:stretch>
            <a:fillRect/>
          </a:stretch>
        </p:blipFill>
        <p:spPr bwMode="auto">
          <a:xfrm>
            <a:off x="1468395" y="1384272"/>
            <a:ext cx="6348413" cy="4229100"/>
          </a:xfrm>
          <a:prstGeom prst="rect">
            <a:avLst/>
          </a:prstGeom>
          <a:noFill/>
          <a:ln w="9525">
            <a:noFill/>
            <a:miter lim="800000"/>
            <a:headEnd/>
            <a:tailEnd/>
          </a:ln>
        </p:spPr>
      </p:pic>
      <p:sp>
        <p:nvSpPr>
          <p:cNvPr id="4" name="3 Rectángulo"/>
          <p:cNvSpPr/>
          <p:nvPr/>
        </p:nvSpPr>
        <p:spPr>
          <a:xfrm>
            <a:off x="1541421" y="727038"/>
            <a:ext cx="6210300" cy="708025"/>
          </a:xfrm>
          <a:prstGeom prst="rect">
            <a:avLst/>
          </a:prstGeom>
          <a:noFill/>
        </p:spPr>
        <p:txBody>
          <a:bodyPr>
            <a:spAutoFit/>
          </a:bodyPr>
          <a:lstStyle/>
          <a:p>
            <a:pPr algn="ctr">
              <a:defRPr/>
            </a:pPr>
            <a:r>
              <a:rPr lang="es-AR" sz="2000" b="1" dirty="0">
                <a:latin typeface="+mj-lt"/>
              </a:rPr>
              <a:t>Estereograma de puntos aleatorios en una sola imagen. Forma de crear interesantes ilusiones </a:t>
            </a:r>
            <a:r>
              <a:rPr lang="es-AR" sz="2000" b="1" dirty="0" smtClean="0">
                <a:latin typeface="+mj-lt"/>
              </a:rPr>
              <a:t>ópticas (pecera).</a:t>
            </a:r>
            <a:endParaRPr lang="es-AR" sz="2000" dirty="0">
              <a:latin typeface="+mj-lt"/>
            </a:endParaRPr>
          </a:p>
        </p:txBody>
      </p:sp>
      <p:sp>
        <p:nvSpPr>
          <p:cNvPr id="20481" name="Rectangle 1"/>
          <p:cNvSpPr>
            <a:spLocks noChangeArrowheads="1"/>
          </p:cNvSpPr>
          <p:nvPr/>
        </p:nvSpPr>
        <p:spPr bwMode="auto">
          <a:xfrm>
            <a:off x="263466" y="5729319"/>
            <a:ext cx="81058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AR" sz="1600" b="1" i="1" u="none" strike="noStrike" cap="none" normalizeH="0" baseline="0" dirty="0" smtClean="0">
                <a:ln>
                  <a:noFill/>
                </a:ln>
                <a:solidFill>
                  <a:schemeClr val="tx1"/>
                </a:solidFill>
                <a:effectLst/>
                <a:latin typeface="+mn-lt"/>
                <a:ea typeface="Calibri" pitchFamily="34" charset="0"/>
                <a:cs typeface="Times New Roman" pitchFamily="18" charset="0"/>
              </a:rPr>
              <a:t>"el hombre en su accionar crea su propio ambiente, determinando su utilidad biológica, </a:t>
            </a:r>
          </a:p>
          <a:p>
            <a:pPr marL="0" marR="0" lvl="0" indent="0" algn="r" defTabSz="914400" rtl="0" eaLnBrk="1" fontAlgn="base" latinLnBrk="0" hangingPunct="1">
              <a:lnSpc>
                <a:spcPct val="100000"/>
              </a:lnSpc>
              <a:spcBef>
                <a:spcPct val="0"/>
              </a:spcBef>
              <a:spcAft>
                <a:spcPct val="0"/>
              </a:spcAft>
              <a:buClrTx/>
              <a:buSzTx/>
              <a:buFontTx/>
              <a:buNone/>
              <a:tabLst/>
            </a:pPr>
            <a:r>
              <a:rPr kumimoji="0" lang="es-AR" sz="1600" b="1" i="1" u="none" strike="noStrike" cap="none" normalizeH="0" baseline="0" dirty="0" smtClean="0">
                <a:ln>
                  <a:noFill/>
                </a:ln>
                <a:solidFill>
                  <a:schemeClr val="tx1"/>
                </a:solidFill>
                <a:effectLst/>
                <a:latin typeface="+mn-lt"/>
                <a:ea typeface="Calibri" pitchFamily="34" charset="0"/>
                <a:cs typeface="Times New Roman" pitchFamily="18" charset="0"/>
              </a:rPr>
              <a:t>no solo individualmente, sino que </a:t>
            </a:r>
            <a:r>
              <a:rPr kumimoji="0" lang="es-AR" sz="1600" b="1" i="1"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Times New Roman" pitchFamily="18" charset="0"/>
              </a:rPr>
              <a:t>afecta a la comunidad en su conjunto</a:t>
            </a:r>
            <a:r>
              <a:rPr kumimoji="0" lang="es-AR" sz="1600" b="1" i="1"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es-ES" sz="1600" b="0" i="1" u="none" strike="noStrike" cap="none" normalizeH="0" baseline="0" dirty="0" smtClean="0">
              <a:ln>
                <a:noFill/>
              </a:ln>
              <a:solidFill>
                <a:schemeClr val="tx1"/>
              </a:solidFill>
              <a:effectLst/>
              <a:latin typeface="+mn-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mn-lt"/>
                <a:ea typeface="Calibri" pitchFamily="34" charset="0"/>
                <a:cs typeface="Times New Roman" pitchFamily="18" charset="0"/>
              </a:rPr>
              <a:t>Gregory </a:t>
            </a:r>
            <a:r>
              <a:rPr kumimoji="0" lang="es-AR" sz="1600" b="1" i="0" u="none" strike="noStrike" cap="none" normalizeH="0" baseline="0" dirty="0" err="1" smtClean="0">
                <a:ln>
                  <a:noFill/>
                </a:ln>
                <a:solidFill>
                  <a:schemeClr val="tx1"/>
                </a:solidFill>
                <a:effectLst/>
                <a:latin typeface="+mn-lt"/>
                <a:ea typeface="Calibri" pitchFamily="34" charset="0"/>
                <a:cs typeface="Times New Roman" pitchFamily="18" charset="0"/>
              </a:rPr>
              <a:t>Bateson</a:t>
            </a:r>
            <a:endParaRPr kumimoji="0" lang="es-AR" sz="1600" b="0" i="0" u="none" strike="noStrike" cap="none" normalizeH="0" baseline="0" dirty="0" smtClean="0">
              <a:ln>
                <a:noFill/>
              </a:ln>
              <a:solidFill>
                <a:schemeClr val="tx1"/>
              </a:solidFill>
              <a:effectLst/>
              <a:latin typeface="+mn-l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 name="109 Elipse"/>
          <p:cNvSpPr/>
          <p:nvPr/>
        </p:nvSpPr>
        <p:spPr bwMode="auto">
          <a:xfrm>
            <a:off x="2428875" y="3429000"/>
            <a:ext cx="1214438" cy="500063"/>
          </a:xfrm>
          <a:prstGeom prst="ellipse">
            <a:avLst/>
          </a:prstGeom>
          <a:solidFill>
            <a:schemeClr val="bg1"/>
          </a:solidFill>
          <a:ln w="28575" cap="flat" cmpd="sng" algn="ctr">
            <a:solidFill>
              <a:schemeClr val="accent5">
                <a:lumMod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lIns="0" tIns="0" rIns="0" bIns="0"/>
          <a:lstStyle/>
          <a:p>
            <a:pPr algn="ctr" fontAlgn="auto">
              <a:spcBef>
                <a:spcPts val="0"/>
              </a:spcBef>
              <a:spcAft>
                <a:spcPts val="0"/>
              </a:spcAft>
              <a:defRPr/>
            </a:pPr>
            <a:r>
              <a:rPr lang="es-AR" sz="1200" b="1" dirty="0">
                <a:solidFill>
                  <a:sysClr val="windowText" lastClr="000000"/>
                </a:solidFill>
                <a:latin typeface="Calibri" pitchFamily="34" charset="0"/>
                <a:ea typeface="SimSun" charset="-122"/>
              </a:rPr>
              <a:t>Consejo consultivo</a:t>
            </a:r>
            <a:endParaRPr lang="es-ES" sz="1200" b="1" dirty="0">
              <a:solidFill>
                <a:sysClr val="windowText" lastClr="000000"/>
              </a:solidFill>
              <a:latin typeface="Calibri" pitchFamily="34" charset="0"/>
              <a:ea typeface="SimSun" charset="-122"/>
            </a:endParaRPr>
          </a:p>
        </p:txBody>
      </p:sp>
      <p:sp>
        <p:nvSpPr>
          <p:cNvPr id="114" name="113 Elipse"/>
          <p:cNvSpPr/>
          <p:nvPr/>
        </p:nvSpPr>
        <p:spPr bwMode="auto">
          <a:xfrm>
            <a:off x="6072188" y="3429000"/>
            <a:ext cx="1214437" cy="500063"/>
          </a:xfrm>
          <a:prstGeom prst="ellipse">
            <a:avLst/>
          </a:prstGeom>
          <a:solidFill>
            <a:schemeClr val="bg1"/>
          </a:solidFill>
          <a:ln w="28575" cap="flat" cmpd="sng" algn="ctr">
            <a:solidFill>
              <a:schemeClr val="accent5">
                <a:lumMod val="7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lIns="0" tIns="0" rIns="0" bIns="0"/>
          <a:lstStyle/>
          <a:p>
            <a:pPr algn="ctr" fontAlgn="auto">
              <a:spcBef>
                <a:spcPts val="0"/>
              </a:spcBef>
              <a:spcAft>
                <a:spcPts val="0"/>
              </a:spcAft>
              <a:defRPr/>
            </a:pPr>
            <a:r>
              <a:rPr lang="es-AR" sz="1200" b="1" dirty="0">
                <a:solidFill>
                  <a:sysClr val="windowText" lastClr="000000"/>
                </a:solidFill>
                <a:latin typeface="Calibri" pitchFamily="34" charset="0"/>
                <a:ea typeface="SimSun" charset="-122"/>
              </a:rPr>
              <a:t>Gabinete de planificación</a:t>
            </a:r>
            <a:endParaRPr lang="es-ES" sz="1200" b="1" dirty="0">
              <a:solidFill>
                <a:sysClr val="windowText" lastClr="000000"/>
              </a:solidFill>
              <a:latin typeface="Calibri" pitchFamily="34" charset="0"/>
              <a:ea typeface="SimSun" charset="-122"/>
            </a:endParaRPr>
          </a:p>
        </p:txBody>
      </p:sp>
      <p:grpSp>
        <p:nvGrpSpPr>
          <p:cNvPr id="11268" name="Group 108"/>
          <p:cNvGrpSpPr>
            <a:grpSpLocks/>
          </p:cNvGrpSpPr>
          <p:nvPr/>
        </p:nvGrpSpPr>
        <p:grpSpPr bwMode="auto">
          <a:xfrm>
            <a:off x="1357313" y="4786313"/>
            <a:ext cx="357187" cy="1285875"/>
            <a:chOff x="1066" y="3158"/>
            <a:chExt cx="136" cy="800"/>
          </a:xfrm>
        </p:grpSpPr>
        <p:sp>
          <p:nvSpPr>
            <p:cNvPr id="33865" name="Line 109"/>
            <p:cNvSpPr>
              <a:spLocks noChangeShapeType="1"/>
            </p:cNvSpPr>
            <p:nvPr/>
          </p:nvSpPr>
          <p:spPr bwMode="auto">
            <a:xfrm flipH="1">
              <a:off x="1066" y="3158"/>
              <a:ext cx="90" cy="0"/>
            </a:xfrm>
            <a:prstGeom prst="line">
              <a:avLst/>
            </a:prstGeom>
            <a:noFill/>
            <a:ln w="19050">
              <a:solidFill>
                <a:schemeClr val="accent5">
                  <a:lumMod val="50000"/>
                </a:schemeClr>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3866" name="Line 110"/>
            <p:cNvSpPr>
              <a:spLocks noChangeShapeType="1"/>
            </p:cNvSpPr>
            <p:nvPr/>
          </p:nvSpPr>
          <p:spPr bwMode="auto">
            <a:xfrm>
              <a:off x="1066" y="3158"/>
              <a:ext cx="0" cy="800"/>
            </a:xfrm>
            <a:prstGeom prst="line">
              <a:avLst/>
            </a:prstGeom>
            <a:noFill/>
            <a:ln w="19050">
              <a:solidFill>
                <a:schemeClr val="accent5">
                  <a:lumMod val="50000"/>
                </a:schemeClr>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3867" name="Line 111"/>
            <p:cNvSpPr>
              <a:spLocks noChangeShapeType="1"/>
            </p:cNvSpPr>
            <p:nvPr/>
          </p:nvSpPr>
          <p:spPr bwMode="auto">
            <a:xfrm>
              <a:off x="1066" y="3521"/>
              <a:ext cx="136" cy="0"/>
            </a:xfrm>
            <a:prstGeom prst="line">
              <a:avLst/>
            </a:prstGeom>
            <a:noFill/>
            <a:ln w="19050">
              <a:solidFill>
                <a:schemeClr val="accent5">
                  <a:lumMod val="50000"/>
                </a:schemeClr>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3868" name="Line 112"/>
            <p:cNvSpPr>
              <a:spLocks noChangeShapeType="1"/>
            </p:cNvSpPr>
            <p:nvPr/>
          </p:nvSpPr>
          <p:spPr bwMode="auto">
            <a:xfrm>
              <a:off x="1066" y="3748"/>
              <a:ext cx="136" cy="0"/>
            </a:xfrm>
            <a:prstGeom prst="line">
              <a:avLst/>
            </a:prstGeom>
            <a:noFill/>
            <a:ln w="19050">
              <a:solidFill>
                <a:schemeClr val="accent5">
                  <a:lumMod val="50000"/>
                </a:schemeClr>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3869" name="Line 113"/>
            <p:cNvSpPr>
              <a:spLocks noChangeShapeType="1"/>
            </p:cNvSpPr>
            <p:nvPr/>
          </p:nvSpPr>
          <p:spPr bwMode="auto">
            <a:xfrm>
              <a:off x="1066" y="3958"/>
              <a:ext cx="101" cy="0"/>
            </a:xfrm>
            <a:prstGeom prst="line">
              <a:avLst/>
            </a:prstGeom>
            <a:noFill/>
            <a:ln w="19050">
              <a:solidFill>
                <a:schemeClr val="accent5">
                  <a:lumMod val="50000"/>
                </a:schemeClr>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grpSp>
        <p:nvGrpSpPr>
          <p:cNvPr id="11269" name="103 Grupo"/>
          <p:cNvGrpSpPr>
            <a:grpSpLocks/>
          </p:cNvGrpSpPr>
          <p:nvPr/>
        </p:nvGrpSpPr>
        <p:grpSpPr bwMode="auto">
          <a:xfrm>
            <a:off x="-15875" y="-52388"/>
            <a:ext cx="9161463" cy="6978651"/>
            <a:chOff x="-15556" y="-52173"/>
            <a:chExt cx="9160805" cy="6978117"/>
          </a:xfrm>
        </p:grpSpPr>
        <p:sp>
          <p:nvSpPr>
            <p:cNvPr id="105" name="104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06"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Clr>
                  <a:srgbClr val="000000"/>
                </a:buClr>
                <a:buSzPct val="100000"/>
                <a:buFont typeface="Times New Roman" pitchFamily="16" charset="0"/>
                <a:buNone/>
                <a:defRPr/>
              </a:pPr>
              <a:endParaRPr lang="es-ES" dirty="0">
                <a:solidFill>
                  <a:srgbClr val="FFFFFF"/>
                </a:solidFill>
              </a:endParaRPr>
            </a:p>
          </p:txBody>
        </p:sp>
        <p:sp>
          <p:nvSpPr>
            <p:cNvPr id="107" name="106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grpSp>
        <p:nvGrpSpPr>
          <p:cNvPr id="11270" name="113 Grupo"/>
          <p:cNvGrpSpPr>
            <a:grpSpLocks/>
          </p:cNvGrpSpPr>
          <p:nvPr/>
        </p:nvGrpSpPr>
        <p:grpSpPr bwMode="auto">
          <a:xfrm>
            <a:off x="3429000" y="3357563"/>
            <a:ext cx="2735263" cy="2252662"/>
            <a:chOff x="3419475" y="3357562"/>
            <a:chExt cx="2735263" cy="2252647"/>
          </a:xfrm>
        </p:grpSpPr>
        <p:sp>
          <p:nvSpPr>
            <p:cNvPr id="33823" name="Line 85"/>
            <p:cNvSpPr>
              <a:spLocks noChangeShapeType="1"/>
            </p:cNvSpPr>
            <p:nvPr/>
          </p:nvSpPr>
          <p:spPr bwMode="auto">
            <a:xfrm flipH="1">
              <a:off x="4786313" y="3954458"/>
              <a:ext cx="0" cy="1655751"/>
            </a:xfrm>
            <a:prstGeom prst="line">
              <a:avLst/>
            </a:prstGeom>
            <a:noFill/>
            <a:ln w="38100">
              <a:solidFill>
                <a:schemeClr val="bg1">
                  <a:lumMod val="50000"/>
                </a:schemeClr>
              </a:solidFill>
              <a:round/>
              <a:headEnd/>
              <a:tailEnd/>
            </a:ln>
          </p:spPr>
          <p:txBody>
            <a:bodyPr wrap="none"/>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3832" name="Oval 100"/>
            <p:cNvSpPr>
              <a:spLocks noChangeArrowheads="1"/>
            </p:cNvSpPr>
            <p:nvPr/>
          </p:nvSpPr>
          <p:spPr bwMode="auto">
            <a:xfrm>
              <a:off x="3419475" y="3357562"/>
              <a:ext cx="2735263" cy="719132"/>
            </a:xfrm>
            <a:prstGeom prst="ellipse">
              <a:avLst/>
            </a:prstGeom>
            <a:solidFill>
              <a:schemeClr val="accent5"/>
            </a:solidFill>
            <a:ln w="50800">
              <a:solidFill>
                <a:schemeClr val="accent1">
                  <a:lumMod val="50000"/>
                </a:schemeClr>
              </a:solidFill>
              <a:round/>
              <a:headEnd/>
              <a:tailEnd/>
            </a:ln>
            <a:effectLst>
              <a:outerShdw blurRad="50800" dist="38100" dir="5400000" algn="t" rotWithShape="0">
                <a:prstClr val="black">
                  <a:alpha val="40000"/>
                </a:prstClr>
              </a:outerShdw>
            </a:effectLst>
          </p:spPr>
          <p:txBody>
            <a:bodyPr wrap="none" anchor="ctr"/>
            <a:lstStyle/>
            <a:p>
              <a:pPr fontAlgn="auto">
                <a:spcBef>
                  <a:spcPts val="0"/>
                </a:spcBef>
                <a:spcAft>
                  <a:spcPts val="0"/>
                </a:spcAft>
                <a:buClr>
                  <a:srgbClr val="000000"/>
                </a:buClr>
                <a:buSzPct val="100000"/>
                <a:buFont typeface="Times New Roman" pitchFamily="16" charset="0"/>
                <a:buNone/>
                <a:defRPr/>
              </a:pPr>
              <a:endParaRPr lang="en-US" dirty="0">
                <a:ea typeface="SimSun" charset="-122"/>
              </a:endParaRPr>
            </a:p>
          </p:txBody>
        </p:sp>
        <p:sp>
          <p:nvSpPr>
            <p:cNvPr id="11397" name="Text Box 101"/>
            <p:cNvSpPr txBox="1">
              <a:spLocks noChangeArrowheads="1"/>
            </p:cNvSpPr>
            <p:nvPr/>
          </p:nvSpPr>
          <p:spPr bwMode="auto">
            <a:xfrm>
              <a:off x="3419475" y="3357562"/>
              <a:ext cx="2660650" cy="646331"/>
            </a:xfrm>
            <a:prstGeom prst="rect">
              <a:avLst/>
            </a:prstGeom>
            <a:noFill/>
            <a:ln w="9525">
              <a:noFill/>
              <a:miter lim="800000"/>
              <a:headEnd/>
              <a:tailEnd/>
            </a:ln>
          </p:spPr>
          <p:txBody>
            <a:bodyPr>
              <a:spAutoFit/>
            </a:bodyPr>
            <a:lstStyle/>
            <a:p>
              <a:pPr algn="ctr" eaLnBrk="0" hangingPunct="0">
                <a:spcBef>
                  <a:spcPct val="25000"/>
                </a:spcBef>
                <a:buClr>
                  <a:srgbClr val="000000"/>
                </a:buClr>
                <a:buSzPct val="100000"/>
                <a:buFont typeface="Times New Roman" pitchFamily="18" charset="0"/>
                <a:buNone/>
              </a:pPr>
              <a:r>
                <a:rPr lang="es-ES" altLang="es-AR" b="1" dirty="0">
                  <a:latin typeface="Calibri" pitchFamily="34" charset="0"/>
                </a:rPr>
                <a:t>Cosmogonía Sanitaria Planificación Estratégica</a:t>
              </a:r>
            </a:p>
          </p:txBody>
        </p:sp>
        <p:sp>
          <p:nvSpPr>
            <p:cNvPr id="112" name="Oval 100"/>
            <p:cNvSpPr>
              <a:spLocks noChangeArrowheads="1"/>
            </p:cNvSpPr>
            <p:nvPr/>
          </p:nvSpPr>
          <p:spPr bwMode="auto">
            <a:xfrm>
              <a:off x="3859213" y="4143369"/>
              <a:ext cx="1855787" cy="576259"/>
            </a:xfrm>
            <a:prstGeom prst="ellipse">
              <a:avLst/>
            </a:prstGeom>
            <a:solidFill>
              <a:schemeClr val="accent5"/>
            </a:solidFill>
            <a:ln w="50800">
              <a:solidFill>
                <a:schemeClr val="accent1">
                  <a:lumMod val="50000"/>
                </a:schemeClr>
              </a:solidFill>
              <a:round/>
              <a:headEnd/>
              <a:tailEnd/>
            </a:ln>
            <a:effectLst>
              <a:outerShdw blurRad="50800" dist="38100" dir="5400000" algn="t" rotWithShape="0">
                <a:prstClr val="black">
                  <a:alpha val="40000"/>
                </a:prstClr>
              </a:outerShdw>
            </a:effectLst>
          </p:spPr>
          <p:txBody>
            <a:bodyPr wrap="none" anchor="ctr"/>
            <a:lstStyle/>
            <a:p>
              <a:pPr fontAlgn="auto">
                <a:spcBef>
                  <a:spcPts val="0"/>
                </a:spcBef>
                <a:spcAft>
                  <a:spcPts val="0"/>
                </a:spcAft>
                <a:buClr>
                  <a:srgbClr val="000000"/>
                </a:buClr>
                <a:buSzPct val="100000"/>
                <a:buFont typeface="Times New Roman" pitchFamily="16" charset="0"/>
                <a:buNone/>
                <a:defRPr/>
              </a:pPr>
              <a:endParaRPr lang="en-US" dirty="0">
                <a:ea typeface="SimSun" charset="-122"/>
              </a:endParaRPr>
            </a:p>
          </p:txBody>
        </p:sp>
        <p:sp>
          <p:nvSpPr>
            <p:cNvPr id="11399" name="Text Box 121"/>
            <p:cNvSpPr txBox="1">
              <a:spLocks noChangeArrowheads="1"/>
            </p:cNvSpPr>
            <p:nvPr/>
          </p:nvSpPr>
          <p:spPr bwMode="auto">
            <a:xfrm>
              <a:off x="4047288" y="4191664"/>
              <a:ext cx="1479637" cy="523220"/>
            </a:xfrm>
            <a:prstGeom prst="rect">
              <a:avLst/>
            </a:prstGeom>
            <a:noFill/>
            <a:ln w="0" algn="ctr">
              <a:noFill/>
              <a:miter lim="800000"/>
              <a:headEnd/>
              <a:tailEnd/>
            </a:ln>
          </p:spPr>
          <p:txBody>
            <a:bodyPr wrap="none">
              <a:spAutoFit/>
            </a:bodyPr>
            <a:lstStyle/>
            <a:p>
              <a:pPr algn="ctr" eaLnBrk="0" hangingPunct="0">
                <a:buClr>
                  <a:srgbClr val="000000"/>
                </a:buClr>
                <a:buSzPct val="100000"/>
                <a:buFont typeface="Times New Roman" pitchFamily="18" charset="0"/>
                <a:buNone/>
              </a:pPr>
              <a:r>
                <a:rPr lang="es-ES" altLang="es-AR" sz="1400" b="1" dirty="0">
                  <a:latin typeface="Calibri" pitchFamily="34" charset="0"/>
                </a:rPr>
                <a:t>Red  de accionar</a:t>
              </a:r>
            </a:p>
            <a:p>
              <a:pPr algn="ctr" eaLnBrk="0" hangingPunct="0">
                <a:buClr>
                  <a:srgbClr val="000000"/>
                </a:buClr>
                <a:buSzPct val="100000"/>
                <a:buFont typeface="Times New Roman" pitchFamily="18" charset="0"/>
                <a:buNone/>
              </a:pPr>
              <a:r>
                <a:rPr lang="es-ES" altLang="es-AR" sz="1400" b="1" dirty="0">
                  <a:latin typeface="Calibri" pitchFamily="34" charset="0"/>
                </a:rPr>
                <a:t>interdependiente</a:t>
              </a:r>
            </a:p>
          </p:txBody>
        </p:sp>
        <p:sp>
          <p:nvSpPr>
            <p:cNvPr id="33854" name="Text Box 76"/>
            <p:cNvSpPr txBox="1">
              <a:spLocks noChangeArrowheads="1"/>
            </p:cNvSpPr>
            <p:nvPr/>
          </p:nvSpPr>
          <p:spPr bwMode="auto">
            <a:xfrm>
              <a:off x="4211638" y="4816464"/>
              <a:ext cx="1150937" cy="276223"/>
            </a:xfrm>
            <a:prstGeom prst="rect">
              <a:avLst/>
            </a:prstGeom>
            <a:solidFill>
              <a:schemeClr val="accent5"/>
            </a:solidFill>
            <a:ln w="31750" algn="ctr">
              <a:solidFill>
                <a:srgbClr val="006666"/>
              </a:solidFill>
              <a:miter lim="800000"/>
              <a:headEnd/>
              <a:tailEnd/>
            </a:ln>
            <a:effectLst>
              <a:outerShdw blurRad="50800" dist="38100" dir="5400000" algn="t" rotWithShape="0">
                <a:prstClr val="black">
                  <a:alpha val="40000"/>
                </a:prstClr>
              </a:outerShdw>
            </a:effectLst>
          </p:spPr>
          <p:txBody>
            <a:bodyPr>
              <a:spAutoFit/>
            </a:bodyPr>
            <a:lstStyle/>
            <a:p>
              <a:pPr algn="ctr" fontAlgn="auto">
                <a:spcBef>
                  <a:spcPct val="50000"/>
                </a:spcBef>
                <a:spcAft>
                  <a:spcPts val="0"/>
                </a:spcAft>
                <a:buClr>
                  <a:srgbClr val="000000"/>
                </a:buClr>
                <a:buSzPct val="100000"/>
                <a:buFont typeface="Times New Roman" pitchFamily="16" charset="0"/>
                <a:buNone/>
                <a:defRPr/>
              </a:pPr>
              <a:r>
                <a:rPr lang="es-ES" sz="1200" b="1" dirty="0">
                  <a:latin typeface="Calibri" pitchFamily="34" charset="0"/>
                  <a:ea typeface="SimSun" charset="-122"/>
                </a:rPr>
                <a:t>CO.RE.SA</a:t>
              </a:r>
            </a:p>
          </p:txBody>
        </p:sp>
        <p:sp>
          <p:nvSpPr>
            <p:cNvPr id="33859" name="Text Box 83"/>
            <p:cNvSpPr txBox="1">
              <a:spLocks noChangeArrowheads="1"/>
            </p:cNvSpPr>
            <p:nvPr/>
          </p:nvSpPr>
          <p:spPr bwMode="auto">
            <a:xfrm>
              <a:off x="4354513" y="5143487"/>
              <a:ext cx="863600" cy="296861"/>
            </a:xfrm>
            <a:prstGeom prst="rect">
              <a:avLst/>
            </a:prstGeom>
            <a:solidFill>
              <a:schemeClr val="accent5"/>
            </a:solidFill>
            <a:ln w="31750" algn="ctr">
              <a:solidFill>
                <a:srgbClr val="006666"/>
              </a:solidFill>
              <a:miter lim="800000"/>
              <a:headEnd/>
              <a:tailEnd/>
            </a:ln>
            <a:effectLst>
              <a:outerShdw blurRad="50800" dist="38100" dir="5400000" algn="t" rotWithShape="0">
                <a:prstClr val="black">
                  <a:alpha val="40000"/>
                </a:prstClr>
              </a:outerShdw>
            </a:effectLst>
          </p:spPr>
          <p:txBody>
            <a:bodyPr>
              <a:spAutoFit/>
            </a:bodyPr>
            <a:lstStyle/>
            <a:p>
              <a:pPr algn="ctr" fontAlgn="auto">
                <a:spcBef>
                  <a:spcPct val="50000"/>
                </a:spcBef>
                <a:spcAft>
                  <a:spcPts val="0"/>
                </a:spcAft>
                <a:buClr>
                  <a:srgbClr val="000000"/>
                </a:buClr>
                <a:buSzPct val="100000"/>
                <a:buFont typeface="Times New Roman" pitchFamily="16" charset="0"/>
                <a:buNone/>
                <a:defRPr/>
              </a:pPr>
              <a:r>
                <a:rPr lang="es-ES" sz="1200" b="1" dirty="0">
                  <a:latin typeface="Calibri" pitchFamily="34" charset="0"/>
                  <a:ea typeface="SimSun" charset="-122"/>
                </a:rPr>
                <a:t>U.E.P. </a:t>
              </a:r>
              <a:r>
                <a:rPr lang="es-ES" sz="1050" b="1" dirty="0">
                  <a:latin typeface="Calibri" pitchFamily="34" charset="0"/>
                  <a:ea typeface="SimSun" charset="-122"/>
                </a:rPr>
                <a:t>(</a:t>
              </a:r>
              <a:r>
                <a:rPr lang="es-ES" sz="2000" b="1" baseline="-10000" dirty="0">
                  <a:latin typeface="Calibri" pitchFamily="34" charset="0"/>
                  <a:ea typeface="SimSun" charset="-122"/>
                </a:rPr>
                <a:t>*</a:t>
              </a:r>
              <a:r>
                <a:rPr lang="es-ES" sz="1050" b="1" dirty="0">
                  <a:latin typeface="Calibri" pitchFamily="34" charset="0"/>
                  <a:ea typeface="SimSun" charset="-122"/>
                </a:rPr>
                <a:t>)</a:t>
              </a:r>
            </a:p>
          </p:txBody>
        </p:sp>
      </p:grpSp>
      <p:sp>
        <p:nvSpPr>
          <p:cNvPr id="11271" name="Text Box 64"/>
          <p:cNvSpPr txBox="1">
            <a:spLocks noChangeArrowheads="1"/>
          </p:cNvSpPr>
          <p:nvPr/>
        </p:nvSpPr>
        <p:spPr bwMode="auto">
          <a:xfrm>
            <a:off x="7643813" y="3711575"/>
            <a:ext cx="1500187" cy="646113"/>
          </a:xfrm>
          <a:prstGeom prst="rect">
            <a:avLst/>
          </a:prstGeom>
          <a:noFill/>
          <a:ln w="9525" algn="ctr">
            <a:noFill/>
            <a:miter lim="800000"/>
            <a:headEnd/>
            <a:tailEnd/>
          </a:ln>
        </p:spPr>
        <p:txBody>
          <a:bodyPr>
            <a:spAutoFit/>
          </a:bodyPr>
          <a:lstStyle/>
          <a:p>
            <a:pPr>
              <a:buClr>
                <a:srgbClr val="32946A"/>
              </a:buClr>
              <a:buSzPct val="100000"/>
              <a:buFontTx/>
              <a:buChar char="•"/>
            </a:pPr>
            <a:r>
              <a:rPr lang="es-ES" altLang="es-AR" sz="1200" dirty="0">
                <a:latin typeface="Calibri" pitchFamily="34" charset="0"/>
              </a:rPr>
              <a:t> convalecencia</a:t>
            </a:r>
          </a:p>
          <a:p>
            <a:pPr>
              <a:buClr>
                <a:srgbClr val="32946A"/>
              </a:buClr>
              <a:buSzPct val="100000"/>
              <a:buFontTx/>
              <a:buChar char="•"/>
            </a:pPr>
            <a:r>
              <a:rPr lang="es-ES" altLang="es-AR" sz="1200" dirty="0">
                <a:latin typeface="Calibri" pitchFamily="34" charset="0"/>
              </a:rPr>
              <a:t> larga estadía</a:t>
            </a:r>
          </a:p>
          <a:p>
            <a:pPr>
              <a:buClr>
                <a:srgbClr val="32946A"/>
              </a:buClr>
              <a:buSzPct val="100000"/>
              <a:buFontTx/>
              <a:buChar char="•"/>
            </a:pPr>
            <a:r>
              <a:rPr lang="es-ES" altLang="es-AR" sz="1200" dirty="0">
                <a:latin typeface="Calibri" pitchFamily="34" charset="0"/>
              </a:rPr>
              <a:t> cuidados paliativos</a:t>
            </a:r>
          </a:p>
        </p:txBody>
      </p:sp>
      <p:grpSp>
        <p:nvGrpSpPr>
          <p:cNvPr id="11272" name="106 Grupo"/>
          <p:cNvGrpSpPr>
            <a:grpSpLocks/>
          </p:cNvGrpSpPr>
          <p:nvPr/>
        </p:nvGrpSpPr>
        <p:grpSpPr bwMode="auto">
          <a:xfrm>
            <a:off x="420688" y="3429000"/>
            <a:ext cx="7546975" cy="2541588"/>
            <a:chOff x="420166" y="3429000"/>
            <a:chExt cx="7548230" cy="2541572"/>
          </a:xfrm>
        </p:grpSpPr>
        <p:sp>
          <p:nvSpPr>
            <p:cNvPr id="33794" name="Line 66"/>
            <p:cNvSpPr>
              <a:spLocks noChangeShapeType="1"/>
            </p:cNvSpPr>
            <p:nvPr/>
          </p:nvSpPr>
          <p:spPr bwMode="auto">
            <a:xfrm>
              <a:off x="428104" y="3571874"/>
              <a:ext cx="0" cy="503235"/>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1387" name="Line 95"/>
            <p:cNvSpPr>
              <a:spLocks noChangeShapeType="1"/>
            </p:cNvSpPr>
            <p:nvPr/>
          </p:nvSpPr>
          <p:spPr bwMode="auto">
            <a:xfrm>
              <a:off x="1835150" y="3592497"/>
              <a:ext cx="504825" cy="863600"/>
            </a:xfrm>
            <a:prstGeom prst="line">
              <a:avLst/>
            </a:prstGeom>
            <a:noFill/>
            <a:ln w="12700">
              <a:solidFill>
                <a:srgbClr val="002060"/>
              </a:solidFill>
              <a:prstDash val="dash"/>
              <a:round/>
              <a:headEnd/>
              <a:tailEnd/>
            </a:ln>
          </p:spPr>
          <p:txBody>
            <a:bodyPr wrap="none"/>
            <a:lstStyle/>
            <a:p>
              <a:endParaRPr lang="es-ES" dirty="0"/>
            </a:p>
          </p:txBody>
        </p:sp>
        <p:sp>
          <p:nvSpPr>
            <p:cNvPr id="33796" name="Line 63"/>
            <p:cNvSpPr>
              <a:spLocks noChangeShapeType="1"/>
            </p:cNvSpPr>
            <p:nvPr/>
          </p:nvSpPr>
          <p:spPr bwMode="auto">
            <a:xfrm>
              <a:off x="7715941" y="3714748"/>
              <a:ext cx="0" cy="576259"/>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1389" name="Line 82"/>
            <p:cNvSpPr>
              <a:spLocks noChangeShapeType="1"/>
            </p:cNvSpPr>
            <p:nvPr/>
          </p:nvSpPr>
          <p:spPr bwMode="auto">
            <a:xfrm>
              <a:off x="2770188" y="4962509"/>
              <a:ext cx="1439862" cy="1008063"/>
            </a:xfrm>
            <a:prstGeom prst="line">
              <a:avLst/>
            </a:prstGeom>
            <a:noFill/>
            <a:ln w="12700">
              <a:solidFill>
                <a:srgbClr val="002060"/>
              </a:solidFill>
              <a:prstDash val="dash"/>
              <a:round/>
              <a:headEnd/>
              <a:tailEnd/>
            </a:ln>
          </p:spPr>
          <p:txBody>
            <a:bodyPr wrap="none"/>
            <a:lstStyle/>
            <a:p>
              <a:endParaRPr lang="es-ES" dirty="0"/>
            </a:p>
          </p:txBody>
        </p:sp>
        <p:sp>
          <p:nvSpPr>
            <p:cNvPr id="11390" name="Line 89"/>
            <p:cNvSpPr>
              <a:spLocks noChangeShapeType="1"/>
            </p:cNvSpPr>
            <p:nvPr/>
          </p:nvSpPr>
          <p:spPr bwMode="auto">
            <a:xfrm flipV="1">
              <a:off x="5435600" y="5032359"/>
              <a:ext cx="1481138" cy="908050"/>
            </a:xfrm>
            <a:prstGeom prst="line">
              <a:avLst/>
            </a:prstGeom>
            <a:noFill/>
            <a:ln w="12700">
              <a:solidFill>
                <a:srgbClr val="002060"/>
              </a:solidFill>
              <a:prstDash val="dash"/>
              <a:round/>
              <a:headEnd/>
              <a:tailEnd/>
            </a:ln>
          </p:spPr>
          <p:txBody>
            <a:bodyPr wrap="none"/>
            <a:lstStyle/>
            <a:p>
              <a:endParaRPr lang="es-ES" dirty="0"/>
            </a:p>
          </p:txBody>
        </p:sp>
        <p:sp>
          <p:nvSpPr>
            <p:cNvPr id="11391" name="Line 90"/>
            <p:cNvSpPr>
              <a:spLocks noChangeShapeType="1"/>
            </p:cNvSpPr>
            <p:nvPr/>
          </p:nvSpPr>
          <p:spPr bwMode="auto">
            <a:xfrm flipH="1">
              <a:off x="7234238" y="3594084"/>
              <a:ext cx="504825" cy="863600"/>
            </a:xfrm>
            <a:prstGeom prst="line">
              <a:avLst/>
            </a:prstGeom>
            <a:noFill/>
            <a:ln w="12700">
              <a:solidFill>
                <a:srgbClr val="002060"/>
              </a:solidFill>
              <a:prstDash val="dash"/>
              <a:round/>
              <a:headEnd/>
              <a:tailEnd/>
            </a:ln>
          </p:spPr>
          <p:txBody>
            <a:bodyPr wrap="none"/>
            <a:lstStyle/>
            <a:p>
              <a:endParaRPr lang="es-ES" dirty="0"/>
            </a:p>
          </p:txBody>
        </p:sp>
        <p:sp>
          <p:nvSpPr>
            <p:cNvPr id="108" name="Line 66"/>
            <p:cNvSpPr>
              <a:spLocks noChangeShapeType="1"/>
            </p:cNvSpPr>
            <p:nvPr/>
          </p:nvSpPr>
          <p:spPr bwMode="auto">
            <a:xfrm rot="5400000">
              <a:off x="960006" y="3032034"/>
              <a:ext cx="0" cy="1079680"/>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09" name="Line 66"/>
            <p:cNvSpPr>
              <a:spLocks noChangeShapeType="1"/>
            </p:cNvSpPr>
            <p:nvPr/>
          </p:nvSpPr>
          <p:spPr bwMode="auto">
            <a:xfrm rot="5400000">
              <a:off x="7842169" y="3588520"/>
              <a:ext cx="0" cy="252455"/>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11" name="Line 63"/>
            <p:cNvSpPr>
              <a:spLocks noChangeShapeType="1"/>
            </p:cNvSpPr>
            <p:nvPr/>
          </p:nvSpPr>
          <p:spPr bwMode="auto">
            <a:xfrm>
              <a:off x="7955694" y="3429000"/>
              <a:ext cx="0" cy="288923"/>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sp>
        <p:nvSpPr>
          <p:cNvPr id="11273" name="Line 87"/>
          <p:cNvSpPr>
            <a:spLocks noChangeShapeType="1"/>
          </p:cNvSpPr>
          <p:nvPr/>
        </p:nvSpPr>
        <p:spPr bwMode="auto">
          <a:xfrm flipH="1">
            <a:off x="5151438" y="3517900"/>
            <a:ext cx="2619375" cy="2265363"/>
          </a:xfrm>
          <a:prstGeom prst="line">
            <a:avLst/>
          </a:prstGeom>
          <a:noFill/>
          <a:ln w="28575">
            <a:solidFill>
              <a:srgbClr val="002060"/>
            </a:solidFill>
            <a:round/>
            <a:headEnd/>
            <a:tailEnd/>
          </a:ln>
        </p:spPr>
        <p:txBody>
          <a:bodyPr wrap="none"/>
          <a:lstStyle/>
          <a:p>
            <a:endParaRPr lang="es-ES" dirty="0"/>
          </a:p>
        </p:txBody>
      </p:sp>
      <p:sp>
        <p:nvSpPr>
          <p:cNvPr id="11274" name="Line 88"/>
          <p:cNvSpPr>
            <a:spLocks noChangeShapeType="1"/>
          </p:cNvSpPr>
          <p:nvPr/>
        </p:nvSpPr>
        <p:spPr bwMode="auto">
          <a:xfrm>
            <a:off x="1906588" y="3454400"/>
            <a:ext cx="2592387" cy="2373313"/>
          </a:xfrm>
          <a:prstGeom prst="line">
            <a:avLst/>
          </a:prstGeom>
          <a:noFill/>
          <a:ln w="28575">
            <a:solidFill>
              <a:srgbClr val="002060"/>
            </a:solidFill>
            <a:round/>
            <a:headEnd/>
            <a:tailEnd/>
          </a:ln>
        </p:spPr>
        <p:txBody>
          <a:bodyPr wrap="none"/>
          <a:lstStyle/>
          <a:p>
            <a:endParaRPr lang="es-ES" dirty="0"/>
          </a:p>
        </p:txBody>
      </p:sp>
      <p:sp>
        <p:nvSpPr>
          <p:cNvPr id="11275" name="Line 15"/>
          <p:cNvSpPr>
            <a:spLocks noChangeShapeType="1"/>
          </p:cNvSpPr>
          <p:nvPr/>
        </p:nvSpPr>
        <p:spPr bwMode="auto">
          <a:xfrm>
            <a:off x="2268538" y="3286125"/>
            <a:ext cx="5121275" cy="0"/>
          </a:xfrm>
          <a:prstGeom prst="line">
            <a:avLst/>
          </a:prstGeom>
          <a:noFill/>
          <a:ln w="28575">
            <a:solidFill>
              <a:srgbClr val="002060"/>
            </a:solidFill>
            <a:round/>
            <a:headEnd/>
            <a:tailEnd/>
          </a:ln>
        </p:spPr>
        <p:txBody>
          <a:bodyPr wrap="none"/>
          <a:lstStyle/>
          <a:p>
            <a:endParaRPr lang="es-ES" dirty="0"/>
          </a:p>
        </p:txBody>
      </p:sp>
      <p:grpSp>
        <p:nvGrpSpPr>
          <p:cNvPr id="11276" name="121 Grupo"/>
          <p:cNvGrpSpPr>
            <a:grpSpLocks/>
          </p:cNvGrpSpPr>
          <p:nvPr/>
        </p:nvGrpSpPr>
        <p:grpSpPr bwMode="auto">
          <a:xfrm>
            <a:off x="7073900" y="2789238"/>
            <a:ext cx="1674813" cy="792162"/>
            <a:chOff x="7073900" y="2790024"/>
            <a:chExt cx="1674813" cy="792163"/>
          </a:xfrm>
        </p:grpSpPr>
        <p:sp>
          <p:nvSpPr>
            <p:cNvPr id="11383" name="Oval 43"/>
            <p:cNvSpPr>
              <a:spLocks noChangeArrowheads="1"/>
            </p:cNvSpPr>
            <p:nvPr/>
          </p:nvSpPr>
          <p:spPr bwMode="auto">
            <a:xfrm>
              <a:off x="7100094" y="2790024"/>
              <a:ext cx="1622425" cy="792163"/>
            </a:xfrm>
            <a:prstGeom prst="ellipse">
              <a:avLst/>
            </a:prstGeom>
            <a:solidFill>
              <a:schemeClr val="bg1"/>
            </a:solidFill>
            <a:ln w="3810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84" name="Oval 43"/>
            <p:cNvSpPr>
              <a:spLocks noChangeArrowheads="1"/>
            </p:cNvSpPr>
            <p:nvPr/>
          </p:nvSpPr>
          <p:spPr bwMode="auto">
            <a:xfrm>
              <a:off x="7100094" y="2790024"/>
              <a:ext cx="1622425" cy="792163"/>
            </a:xfrm>
            <a:prstGeom prst="ellipse">
              <a:avLst/>
            </a:prstGeom>
            <a:solidFill>
              <a:srgbClr val="660033">
                <a:alpha val="30196"/>
              </a:srgbClr>
            </a:solidFill>
            <a:ln w="3810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85" name="Text Box 44"/>
            <p:cNvSpPr txBox="1">
              <a:spLocks noChangeArrowheads="1"/>
            </p:cNvSpPr>
            <p:nvPr/>
          </p:nvSpPr>
          <p:spPr bwMode="auto">
            <a:xfrm>
              <a:off x="7073900" y="2911468"/>
              <a:ext cx="1674813" cy="549275"/>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es-AR" altLang="es-AR" sz="1500" b="1" dirty="0">
                  <a:latin typeface="Calibri" pitchFamily="34" charset="0"/>
                </a:rPr>
                <a:t>Unidades</a:t>
              </a:r>
            </a:p>
            <a:p>
              <a:pPr algn="ctr" eaLnBrk="0" hangingPunct="0">
                <a:buClr>
                  <a:srgbClr val="000000"/>
                </a:buClr>
                <a:buSzPct val="100000"/>
                <a:buFont typeface="Times New Roman" pitchFamily="18" charset="0"/>
                <a:buNone/>
              </a:pPr>
              <a:r>
                <a:rPr lang="es-AR" altLang="es-AR" sz="1500" b="1" dirty="0">
                  <a:latin typeface="Calibri" pitchFamily="34" charset="0"/>
                </a:rPr>
                <a:t>Socio sanitarias</a:t>
              </a:r>
            </a:p>
          </p:txBody>
        </p:sp>
      </p:grpSp>
      <p:sp>
        <p:nvSpPr>
          <p:cNvPr id="11277" name="Text Box 67"/>
          <p:cNvSpPr txBox="1">
            <a:spLocks noChangeArrowheads="1"/>
          </p:cNvSpPr>
          <p:nvPr/>
        </p:nvSpPr>
        <p:spPr bwMode="auto">
          <a:xfrm>
            <a:off x="392113" y="3714750"/>
            <a:ext cx="1804987" cy="461963"/>
          </a:xfrm>
          <a:prstGeom prst="rect">
            <a:avLst/>
          </a:prstGeom>
          <a:noFill/>
          <a:ln w="9525" algn="ctr">
            <a:noFill/>
            <a:miter lim="800000"/>
            <a:headEnd/>
            <a:tailEnd/>
          </a:ln>
        </p:spPr>
        <p:txBody>
          <a:bodyPr wrap="none">
            <a:spAutoFit/>
          </a:bodyPr>
          <a:lstStyle/>
          <a:p>
            <a:pPr>
              <a:buClr>
                <a:srgbClr val="32946A"/>
              </a:buClr>
              <a:buSzPct val="100000"/>
              <a:buFont typeface="Calibri" pitchFamily="34" charset="0"/>
              <a:buChar char="•"/>
            </a:pPr>
            <a:r>
              <a:rPr lang="es-ES" altLang="es-AR" sz="1200" dirty="0">
                <a:latin typeface="Calibri" pitchFamily="34" charset="0"/>
              </a:rPr>
              <a:t> hospitalización de día</a:t>
            </a:r>
          </a:p>
          <a:p>
            <a:pPr>
              <a:buClr>
                <a:srgbClr val="32946A"/>
              </a:buClr>
              <a:buSzPct val="100000"/>
              <a:buFont typeface="Calibri" pitchFamily="34" charset="0"/>
              <a:buChar char="•"/>
            </a:pPr>
            <a:r>
              <a:rPr lang="es-AR" altLang="es-AR" sz="1200" dirty="0">
                <a:latin typeface="Calibri" pitchFamily="34" charset="0"/>
              </a:rPr>
              <a:t> </a:t>
            </a:r>
            <a:r>
              <a:rPr lang="es-ES" altLang="es-AR" sz="1200" dirty="0">
                <a:latin typeface="Calibri" pitchFamily="34" charset="0"/>
              </a:rPr>
              <a:t>internación domiciliaria</a:t>
            </a:r>
          </a:p>
        </p:txBody>
      </p:sp>
      <p:sp>
        <p:nvSpPr>
          <p:cNvPr id="11278" name="Line 68"/>
          <p:cNvSpPr>
            <a:spLocks noChangeShapeType="1"/>
          </p:cNvSpPr>
          <p:nvPr/>
        </p:nvSpPr>
        <p:spPr bwMode="auto">
          <a:xfrm>
            <a:off x="4065588" y="5105400"/>
            <a:ext cx="73025" cy="71438"/>
          </a:xfrm>
          <a:prstGeom prst="line">
            <a:avLst/>
          </a:prstGeom>
          <a:noFill/>
          <a:ln w="9525">
            <a:noFill/>
            <a:round/>
            <a:headEnd/>
            <a:tailEnd type="triangle" w="med" len="med"/>
          </a:ln>
        </p:spPr>
        <p:txBody>
          <a:bodyPr>
            <a:spAutoFit/>
          </a:bodyPr>
          <a:lstStyle/>
          <a:p>
            <a:endParaRPr lang="es-ES" dirty="0"/>
          </a:p>
        </p:txBody>
      </p:sp>
      <p:sp>
        <p:nvSpPr>
          <p:cNvPr id="33827" name="Text Box 93"/>
          <p:cNvSpPr txBox="1">
            <a:spLocks noChangeArrowheads="1"/>
          </p:cNvSpPr>
          <p:nvPr/>
        </p:nvSpPr>
        <p:spPr bwMode="auto">
          <a:xfrm>
            <a:off x="6804025" y="4435475"/>
            <a:ext cx="1366838" cy="779463"/>
          </a:xfrm>
          <a:prstGeom prst="rect">
            <a:avLst/>
          </a:prstGeom>
          <a:solidFill>
            <a:schemeClr val="accent6">
              <a:lumMod val="20000"/>
              <a:lumOff val="80000"/>
            </a:schemeClr>
          </a:solidFill>
          <a:ln w="28575" algn="ctr">
            <a:solidFill>
              <a:srgbClr val="002060"/>
            </a:solidFill>
            <a:miter lim="800000"/>
            <a:headEnd/>
            <a:tailEnd/>
          </a:ln>
        </p:spPr>
        <p:txBody>
          <a:bodyPr>
            <a:spAutoFit/>
          </a:bodyPr>
          <a:lstStyle/>
          <a:p>
            <a:pPr algn="ctr" fontAlgn="auto">
              <a:spcBef>
                <a:spcPct val="20000"/>
              </a:spcBef>
              <a:spcAft>
                <a:spcPts val="0"/>
              </a:spcAft>
              <a:buClr>
                <a:srgbClr val="FFFFFF"/>
              </a:buClr>
              <a:buSzPct val="100000"/>
              <a:buFont typeface="Wingdings" pitchFamily="2" charset="2"/>
              <a:buNone/>
              <a:defRPr/>
            </a:pPr>
            <a:r>
              <a:rPr lang="es-AR" sz="1300" b="1" dirty="0">
                <a:solidFill>
                  <a:srgbClr val="002060"/>
                </a:solidFill>
                <a:latin typeface="Calibri" pitchFamily="34" charset="0"/>
                <a:ea typeface="SimSun" charset="-122"/>
              </a:rPr>
              <a:t>Centros de</a:t>
            </a:r>
          </a:p>
          <a:p>
            <a:pPr algn="ctr" fontAlgn="auto">
              <a:spcBef>
                <a:spcPct val="20000"/>
              </a:spcBef>
              <a:spcAft>
                <a:spcPts val="0"/>
              </a:spcAft>
              <a:buClr>
                <a:srgbClr val="FFFFFF"/>
              </a:buClr>
              <a:buSzPct val="100000"/>
              <a:buFont typeface="Wingdings" pitchFamily="2" charset="2"/>
              <a:buNone/>
              <a:defRPr/>
            </a:pPr>
            <a:r>
              <a:rPr lang="es-AR" sz="1300" b="1" dirty="0">
                <a:solidFill>
                  <a:srgbClr val="002060"/>
                </a:solidFill>
                <a:latin typeface="Calibri" pitchFamily="34" charset="0"/>
                <a:ea typeface="SimSun" charset="-122"/>
              </a:rPr>
              <a:t>diagnóstico y</a:t>
            </a:r>
          </a:p>
          <a:p>
            <a:pPr algn="ctr" fontAlgn="auto">
              <a:spcBef>
                <a:spcPct val="20000"/>
              </a:spcBef>
              <a:spcAft>
                <a:spcPts val="0"/>
              </a:spcAft>
              <a:buClr>
                <a:srgbClr val="FFFFFF"/>
              </a:buClr>
              <a:buSzPct val="100000"/>
              <a:buFont typeface="Wingdings" pitchFamily="2" charset="2"/>
              <a:buNone/>
              <a:defRPr/>
            </a:pPr>
            <a:r>
              <a:rPr lang="es-AR" sz="1300" b="1" dirty="0">
                <a:solidFill>
                  <a:srgbClr val="002060"/>
                </a:solidFill>
                <a:latin typeface="Calibri" pitchFamily="34" charset="0"/>
                <a:ea typeface="SimSun" charset="-122"/>
              </a:rPr>
              <a:t>tratamiento</a:t>
            </a:r>
          </a:p>
        </p:txBody>
      </p:sp>
      <p:grpSp>
        <p:nvGrpSpPr>
          <p:cNvPr id="11280" name="124 Grupo"/>
          <p:cNvGrpSpPr>
            <a:grpSpLocks/>
          </p:cNvGrpSpPr>
          <p:nvPr/>
        </p:nvGrpSpPr>
        <p:grpSpPr bwMode="auto">
          <a:xfrm>
            <a:off x="4144963" y="5518150"/>
            <a:ext cx="1296987" cy="719138"/>
            <a:chOff x="4145750" y="5518943"/>
            <a:chExt cx="1296988" cy="719138"/>
          </a:xfrm>
        </p:grpSpPr>
        <p:sp>
          <p:nvSpPr>
            <p:cNvPr id="11380" name="Oval 96"/>
            <p:cNvSpPr>
              <a:spLocks noChangeArrowheads="1"/>
            </p:cNvSpPr>
            <p:nvPr/>
          </p:nvSpPr>
          <p:spPr bwMode="auto">
            <a:xfrm>
              <a:off x="4145750" y="5518943"/>
              <a:ext cx="1296988" cy="719138"/>
            </a:xfrm>
            <a:prstGeom prst="ellipse">
              <a:avLst/>
            </a:prstGeom>
            <a:solidFill>
              <a:schemeClr val="bg1"/>
            </a:solidFill>
            <a:ln w="3810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81" name="Oval 96"/>
            <p:cNvSpPr>
              <a:spLocks noChangeArrowheads="1"/>
            </p:cNvSpPr>
            <p:nvPr/>
          </p:nvSpPr>
          <p:spPr bwMode="auto">
            <a:xfrm>
              <a:off x="4145750" y="5518943"/>
              <a:ext cx="1296988" cy="719138"/>
            </a:xfrm>
            <a:prstGeom prst="ellipse">
              <a:avLst/>
            </a:prstGeom>
            <a:solidFill>
              <a:srgbClr val="660033">
                <a:alpha val="30196"/>
              </a:srgbClr>
            </a:solidFill>
            <a:ln w="7620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82" name="Text Box 97"/>
            <p:cNvSpPr txBox="1">
              <a:spLocks noChangeArrowheads="1"/>
            </p:cNvSpPr>
            <p:nvPr/>
          </p:nvSpPr>
          <p:spPr bwMode="auto">
            <a:xfrm>
              <a:off x="4182263" y="5603875"/>
              <a:ext cx="1223963" cy="549275"/>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es-AR" altLang="es-AR" sz="1500" b="1" dirty="0">
                  <a:latin typeface="Calibri" pitchFamily="34" charset="0"/>
                </a:rPr>
                <a:t>Centros de Salud</a:t>
              </a:r>
            </a:p>
          </p:txBody>
        </p:sp>
      </p:grpSp>
      <p:sp>
        <p:nvSpPr>
          <p:cNvPr id="11281" name="Text Box 99"/>
          <p:cNvSpPr txBox="1">
            <a:spLocks noChangeArrowheads="1"/>
          </p:cNvSpPr>
          <p:nvPr/>
        </p:nvSpPr>
        <p:spPr bwMode="auto">
          <a:xfrm>
            <a:off x="8215313" y="4786313"/>
            <a:ext cx="928687" cy="292100"/>
          </a:xfrm>
          <a:prstGeom prst="rect">
            <a:avLst/>
          </a:prstGeom>
          <a:noFill/>
          <a:ln w="9525">
            <a:noFill/>
            <a:miter lim="800000"/>
            <a:headEnd/>
            <a:tailEnd/>
          </a:ln>
        </p:spPr>
        <p:txBody>
          <a:bodyPr>
            <a:spAutoFit/>
          </a:bodyPr>
          <a:lstStyle/>
          <a:p>
            <a:pPr eaLnBrk="0" hangingPunct="0">
              <a:spcBef>
                <a:spcPts val="600"/>
              </a:spcBef>
              <a:buClr>
                <a:srgbClr val="000000"/>
              </a:buClr>
              <a:buSzPct val="100000"/>
              <a:buFont typeface="Times New Roman" pitchFamily="18" charset="0"/>
              <a:buNone/>
            </a:pPr>
            <a:r>
              <a:rPr lang="es-ES" altLang="es-AR" sz="1300" b="1" dirty="0">
                <a:solidFill>
                  <a:srgbClr val="002060"/>
                </a:solidFill>
                <a:latin typeface="Calibri" pitchFamily="34" charset="0"/>
              </a:rPr>
              <a:t> Oncología</a:t>
            </a:r>
          </a:p>
        </p:txBody>
      </p:sp>
      <p:grpSp>
        <p:nvGrpSpPr>
          <p:cNvPr id="11282" name="114 Grupo"/>
          <p:cNvGrpSpPr>
            <a:grpSpLocks/>
          </p:cNvGrpSpPr>
          <p:nvPr/>
        </p:nvGrpSpPr>
        <p:grpSpPr bwMode="auto">
          <a:xfrm>
            <a:off x="5776913" y="5249863"/>
            <a:ext cx="1152525" cy="576262"/>
            <a:chOff x="5776929" y="5249847"/>
            <a:chExt cx="1152525" cy="576262"/>
          </a:xfrm>
        </p:grpSpPr>
        <p:sp>
          <p:nvSpPr>
            <p:cNvPr id="33840" name="Oval 122"/>
            <p:cNvSpPr>
              <a:spLocks noChangeArrowheads="1"/>
            </p:cNvSpPr>
            <p:nvPr/>
          </p:nvSpPr>
          <p:spPr bwMode="auto">
            <a:xfrm>
              <a:off x="5811854" y="5249847"/>
              <a:ext cx="1081087" cy="576262"/>
            </a:xfrm>
            <a:prstGeom prst="ellipse">
              <a:avLst/>
            </a:prstGeom>
            <a:solidFill>
              <a:schemeClr val="accent6">
                <a:lumMod val="20000"/>
                <a:lumOff val="80000"/>
              </a:schemeClr>
            </a:solidFill>
            <a:ln w="28575">
              <a:solidFill>
                <a:srgbClr val="002060"/>
              </a:solidFill>
              <a:round/>
              <a:headEnd/>
              <a:tailEnd/>
            </a:ln>
          </p:spPr>
          <p:txBody>
            <a:bodyPr wrap="none" anchor="ctr"/>
            <a:lstStyle/>
            <a:p>
              <a:pPr fontAlgn="auto">
                <a:spcBef>
                  <a:spcPts val="0"/>
                </a:spcBef>
                <a:spcAft>
                  <a:spcPts val="0"/>
                </a:spcAft>
                <a:buClr>
                  <a:srgbClr val="000000"/>
                </a:buClr>
                <a:buSzPct val="100000"/>
                <a:buFont typeface="Times New Roman" pitchFamily="16" charset="0"/>
                <a:buNone/>
                <a:defRPr/>
              </a:pPr>
              <a:endParaRPr lang="en-US" dirty="0">
                <a:solidFill>
                  <a:srgbClr val="FFFFFF"/>
                </a:solidFill>
                <a:ea typeface="SimSun" charset="-122"/>
              </a:endParaRPr>
            </a:p>
          </p:txBody>
        </p:sp>
        <p:sp>
          <p:nvSpPr>
            <p:cNvPr id="11379" name="Text Box 123"/>
            <p:cNvSpPr txBox="1">
              <a:spLocks noChangeArrowheads="1"/>
            </p:cNvSpPr>
            <p:nvPr/>
          </p:nvSpPr>
          <p:spPr bwMode="auto">
            <a:xfrm>
              <a:off x="5776929" y="5307146"/>
              <a:ext cx="1152525" cy="461665"/>
            </a:xfrm>
            <a:prstGeom prst="rect">
              <a:avLst/>
            </a:prstGeom>
            <a:noFill/>
            <a:ln w="9525">
              <a:noFill/>
              <a:miter lim="800000"/>
              <a:headEnd/>
              <a:tailEnd/>
            </a:ln>
          </p:spPr>
          <p:txBody>
            <a:bodyPr>
              <a:spAutoFit/>
            </a:bodyPr>
            <a:lstStyle/>
            <a:p>
              <a:pPr algn="ctr" eaLnBrk="0" hangingPunct="0">
                <a:spcBef>
                  <a:spcPct val="50000"/>
                </a:spcBef>
                <a:buClr>
                  <a:srgbClr val="000000"/>
                </a:buClr>
                <a:buSzPct val="100000"/>
                <a:buFont typeface="Times New Roman" pitchFamily="18" charset="0"/>
                <a:buNone/>
              </a:pPr>
              <a:r>
                <a:rPr lang="es-ES" altLang="es-AR" sz="1200" b="1" dirty="0">
                  <a:solidFill>
                    <a:srgbClr val="002060"/>
                  </a:solidFill>
                  <a:latin typeface="Calibri" pitchFamily="34" charset="0"/>
                </a:rPr>
                <a:t>Centros de rehabilitación</a:t>
              </a:r>
            </a:p>
          </p:txBody>
        </p:sp>
      </p:grpSp>
      <p:grpSp>
        <p:nvGrpSpPr>
          <p:cNvPr id="11283" name="115 Grupo"/>
          <p:cNvGrpSpPr>
            <a:grpSpLocks/>
          </p:cNvGrpSpPr>
          <p:nvPr/>
        </p:nvGrpSpPr>
        <p:grpSpPr bwMode="auto">
          <a:xfrm>
            <a:off x="2770188" y="5249863"/>
            <a:ext cx="1223962" cy="576262"/>
            <a:chOff x="2770188" y="5249847"/>
            <a:chExt cx="1223962" cy="576262"/>
          </a:xfrm>
        </p:grpSpPr>
        <p:sp>
          <p:nvSpPr>
            <p:cNvPr id="33842" name="Oval 124"/>
            <p:cNvSpPr>
              <a:spLocks noChangeArrowheads="1"/>
            </p:cNvSpPr>
            <p:nvPr/>
          </p:nvSpPr>
          <p:spPr bwMode="auto">
            <a:xfrm>
              <a:off x="2806700" y="5249847"/>
              <a:ext cx="1150938" cy="576262"/>
            </a:xfrm>
            <a:prstGeom prst="ellipse">
              <a:avLst/>
            </a:prstGeom>
            <a:solidFill>
              <a:schemeClr val="accent6">
                <a:lumMod val="20000"/>
                <a:lumOff val="80000"/>
              </a:schemeClr>
            </a:solidFill>
            <a:ln w="28575">
              <a:solidFill>
                <a:srgbClr val="002060"/>
              </a:solidFill>
              <a:round/>
              <a:headEnd/>
              <a:tailEnd/>
            </a:ln>
          </p:spPr>
          <p:txBody>
            <a:bodyPr wrap="none" anchor="ctr"/>
            <a:lstStyle/>
            <a:p>
              <a:pPr fontAlgn="auto">
                <a:spcBef>
                  <a:spcPts val="0"/>
                </a:spcBef>
                <a:spcAft>
                  <a:spcPts val="0"/>
                </a:spcAft>
                <a:buClr>
                  <a:srgbClr val="000000"/>
                </a:buClr>
                <a:buSzPct val="100000"/>
                <a:buFont typeface="Times New Roman" pitchFamily="16" charset="0"/>
                <a:buNone/>
                <a:defRPr/>
              </a:pPr>
              <a:endParaRPr lang="en-US" dirty="0">
                <a:solidFill>
                  <a:srgbClr val="FFFFFF"/>
                </a:solidFill>
                <a:ea typeface="SimSun" charset="-122"/>
              </a:endParaRPr>
            </a:p>
          </p:txBody>
        </p:sp>
        <p:sp>
          <p:nvSpPr>
            <p:cNvPr id="11377" name="Text Box 125"/>
            <p:cNvSpPr txBox="1">
              <a:spLocks noChangeArrowheads="1"/>
            </p:cNvSpPr>
            <p:nvPr/>
          </p:nvSpPr>
          <p:spPr bwMode="auto">
            <a:xfrm>
              <a:off x="2770188" y="5307146"/>
              <a:ext cx="1223962" cy="461665"/>
            </a:xfrm>
            <a:prstGeom prst="rect">
              <a:avLst/>
            </a:prstGeom>
            <a:noFill/>
            <a:ln w="9525">
              <a:noFill/>
              <a:miter lim="800000"/>
              <a:headEnd/>
              <a:tailEnd/>
            </a:ln>
          </p:spPr>
          <p:txBody>
            <a:bodyPr>
              <a:spAutoFit/>
            </a:bodyPr>
            <a:lstStyle/>
            <a:p>
              <a:pPr algn="ctr" eaLnBrk="0" hangingPunct="0">
                <a:spcBef>
                  <a:spcPct val="50000"/>
                </a:spcBef>
                <a:buClr>
                  <a:srgbClr val="000000"/>
                </a:buClr>
                <a:buSzPct val="100000"/>
                <a:buFont typeface="Times New Roman" pitchFamily="18" charset="0"/>
                <a:buNone/>
              </a:pPr>
              <a:r>
                <a:rPr lang="es-ES" altLang="es-AR" sz="1200" b="1" dirty="0">
                  <a:solidFill>
                    <a:srgbClr val="002060"/>
                  </a:solidFill>
                  <a:latin typeface="Calibri" pitchFamily="34" charset="0"/>
                </a:rPr>
                <a:t>Unidades odontológicas</a:t>
              </a:r>
            </a:p>
          </p:txBody>
        </p:sp>
      </p:grpSp>
      <p:grpSp>
        <p:nvGrpSpPr>
          <p:cNvPr id="11284" name="104 Grupo"/>
          <p:cNvGrpSpPr>
            <a:grpSpLocks/>
          </p:cNvGrpSpPr>
          <p:nvPr/>
        </p:nvGrpSpPr>
        <p:grpSpPr bwMode="auto">
          <a:xfrm>
            <a:off x="214313" y="1000125"/>
            <a:ext cx="2286000" cy="1227138"/>
            <a:chOff x="142844" y="1000108"/>
            <a:chExt cx="2286016" cy="1227548"/>
          </a:xfrm>
        </p:grpSpPr>
        <p:sp>
          <p:nvSpPr>
            <p:cNvPr id="33848" name="Rectangle 70"/>
            <p:cNvSpPr>
              <a:spLocks noChangeArrowheads="1"/>
            </p:cNvSpPr>
            <p:nvPr/>
          </p:nvSpPr>
          <p:spPr bwMode="auto">
            <a:xfrm>
              <a:off x="233332" y="1000108"/>
              <a:ext cx="2124090" cy="11529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fontAlgn="auto">
                <a:spcBef>
                  <a:spcPts val="0"/>
                </a:spcBef>
                <a:spcAft>
                  <a:spcPts val="0"/>
                </a:spcAft>
                <a:buClr>
                  <a:srgbClr val="000000"/>
                </a:buClr>
                <a:buSzPct val="100000"/>
                <a:buFont typeface="Times New Roman" pitchFamily="16" charset="0"/>
                <a:buNone/>
                <a:defRPr/>
              </a:pPr>
              <a:endParaRPr lang="es-AR" dirty="0">
                <a:solidFill>
                  <a:srgbClr val="FFFFFF"/>
                </a:solidFill>
              </a:endParaRPr>
            </a:p>
          </p:txBody>
        </p:sp>
        <p:sp>
          <p:nvSpPr>
            <p:cNvPr id="33818" name="Text Box 78"/>
            <p:cNvSpPr txBox="1">
              <a:spLocks noChangeArrowheads="1"/>
            </p:cNvSpPr>
            <p:nvPr/>
          </p:nvSpPr>
          <p:spPr bwMode="auto">
            <a:xfrm>
              <a:off x="142844" y="1000108"/>
              <a:ext cx="2286016" cy="30807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ct val="20000"/>
                </a:spcBef>
                <a:spcAft>
                  <a:spcPts val="0"/>
                </a:spcAft>
                <a:buClr>
                  <a:srgbClr val="FFFFFF"/>
                </a:buClr>
                <a:buSzPct val="100000"/>
                <a:buFont typeface="Wingdings" pitchFamily="2" charset="2"/>
                <a:buNone/>
                <a:defRPr/>
              </a:pPr>
              <a:r>
                <a:rPr lang="es-AR" sz="1400" b="1" dirty="0">
                  <a:solidFill>
                    <a:schemeClr val="tx1"/>
                  </a:solidFill>
                </a:rPr>
                <a:t>Educación médica </a:t>
              </a:r>
              <a:r>
                <a:rPr lang="es-AR" sz="1400" b="1" i="1" dirty="0">
                  <a:solidFill>
                    <a:schemeClr val="tx1"/>
                  </a:solidFill>
                </a:rPr>
                <a:t>continua</a:t>
              </a:r>
            </a:p>
          </p:txBody>
        </p:sp>
        <p:sp>
          <p:nvSpPr>
            <p:cNvPr id="33819" name="Text Box 79"/>
            <p:cNvSpPr txBox="1">
              <a:spLocks noChangeArrowheads="1"/>
            </p:cNvSpPr>
            <p:nvPr/>
          </p:nvSpPr>
          <p:spPr bwMode="auto">
            <a:xfrm>
              <a:off x="241270" y="1505102"/>
              <a:ext cx="1187458" cy="2906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ct val="20000"/>
                </a:spcBef>
                <a:spcAft>
                  <a:spcPts val="0"/>
                </a:spcAft>
                <a:buClr>
                  <a:srgbClr val="FFFFFF"/>
                </a:buClr>
                <a:buSzPct val="100000"/>
                <a:buFont typeface="Wingdings" pitchFamily="2" charset="2"/>
                <a:buNone/>
                <a:defRPr/>
              </a:pPr>
              <a:r>
                <a:rPr lang="es-AR" sz="1300" dirty="0">
                  <a:solidFill>
                    <a:schemeClr val="tx1"/>
                  </a:solidFill>
                </a:rPr>
                <a:t>I</a:t>
              </a:r>
              <a:r>
                <a:rPr lang="es-AR" sz="1300" b="1" dirty="0">
                  <a:solidFill>
                    <a:schemeClr val="tx1"/>
                  </a:solidFill>
                </a:rPr>
                <a:t>nteracción</a:t>
              </a:r>
            </a:p>
          </p:txBody>
        </p:sp>
        <p:sp>
          <p:nvSpPr>
            <p:cNvPr id="33820" name="Text Box 80"/>
            <p:cNvSpPr txBox="1">
              <a:spLocks noChangeArrowheads="1"/>
            </p:cNvSpPr>
            <p:nvPr/>
          </p:nvSpPr>
          <p:spPr bwMode="auto">
            <a:xfrm>
              <a:off x="1214413" y="1285953"/>
              <a:ext cx="1006482" cy="94170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ct val="20000"/>
                </a:spcBef>
                <a:spcAft>
                  <a:spcPts val="0"/>
                </a:spcAft>
                <a:buClr>
                  <a:srgbClr val="FFFFFF"/>
                </a:buClr>
                <a:buSzPct val="100000"/>
                <a:buFont typeface="Wingdings" pitchFamily="2" charset="2"/>
                <a:buNone/>
                <a:defRPr/>
              </a:pPr>
              <a:r>
                <a:rPr lang="es-AR" sz="1200" b="1" dirty="0"/>
                <a:t>Universidad</a:t>
              </a:r>
            </a:p>
            <a:p>
              <a:pPr fontAlgn="auto">
                <a:spcBef>
                  <a:spcPct val="20000"/>
                </a:spcBef>
                <a:spcAft>
                  <a:spcPts val="0"/>
                </a:spcAft>
                <a:buClr>
                  <a:srgbClr val="FFFFFF"/>
                </a:buClr>
                <a:buSzPct val="100000"/>
                <a:buFont typeface="Wingdings" pitchFamily="2" charset="2"/>
                <a:buNone/>
                <a:defRPr/>
              </a:pPr>
              <a:r>
                <a:rPr lang="es-AR" sz="1200" b="1" dirty="0"/>
                <a:t>Academias</a:t>
              </a:r>
            </a:p>
            <a:p>
              <a:pPr fontAlgn="auto">
                <a:spcBef>
                  <a:spcPct val="20000"/>
                </a:spcBef>
                <a:spcAft>
                  <a:spcPts val="0"/>
                </a:spcAft>
                <a:buClr>
                  <a:srgbClr val="FFFFFF"/>
                </a:buClr>
                <a:buSzPct val="100000"/>
                <a:buFont typeface="Wingdings" pitchFamily="2" charset="2"/>
                <a:buNone/>
                <a:defRPr/>
              </a:pPr>
              <a:r>
                <a:rPr lang="es-AR" sz="1200" b="1" dirty="0"/>
                <a:t>Asociaciones</a:t>
              </a:r>
            </a:p>
            <a:p>
              <a:pPr fontAlgn="auto">
                <a:spcBef>
                  <a:spcPct val="20000"/>
                </a:spcBef>
                <a:spcAft>
                  <a:spcPts val="0"/>
                </a:spcAft>
                <a:buClr>
                  <a:srgbClr val="FFFFFF"/>
                </a:buClr>
                <a:buSzPct val="100000"/>
                <a:buFont typeface="Wingdings" pitchFamily="2" charset="2"/>
                <a:buNone/>
                <a:defRPr/>
              </a:pPr>
              <a:r>
                <a:rPr lang="es-AR" sz="1200" b="1" dirty="0"/>
                <a:t>Efectores</a:t>
              </a:r>
            </a:p>
          </p:txBody>
        </p:sp>
        <p:sp>
          <p:nvSpPr>
            <p:cNvPr id="33821" name="Line 81"/>
            <p:cNvSpPr>
              <a:spLocks noChangeShapeType="1"/>
            </p:cNvSpPr>
            <p:nvPr/>
          </p:nvSpPr>
          <p:spPr bwMode="auto">
            <a:xfrm>
              <a:off x="1222352" y="1278014"/>
              <a:ext cx="0" cy="827363"/>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ndParaRPr>
            </a:p>
          </p:txBody>
        </p:sp>
      </p:grpSp>
      <p:sp>
        <p:nvSpPr>
          <p:cNvPr id="33856" name="Text Box 91"/>
          <p:cNvSpPr txBox="1">
            <a:spLocks noChangeArrowheads="1"/>
          </p:cNvSpPr>
          <p:nvPr/>
        </p:nvSpPr>
        <p:spPr bwMode="auto">
          <a:xfrm>
            <a:off x="1401763" y="4403725"/>
            <a:ext cx="1395412" cy="779463"/>
          </a:xfrm>
          <a:prstGeom prst="rect">
            <a:avLst/>
          </a:prstGeom>
          <a:solidFill>
            <a:schemeClr val="accent6">
              <a:lumMod val="20000"/>
              <a:lumOff val="80000"/>
            </a:schemeClr>
          </a:solidFill>
          <a:ln w="28575" algn="ctr">
            <a:solidFill>
              <a:srgbClr val="002060"/>
            </a:solidFill>
            <a:miter lim="800000"/>
            <a:headEnd/>
            <a:tailEnd/>
          </a:ln>
        </p:spPr>
        <p:txBody>
          <a:bodyPr>
            <a:spAutoFit/>
          </a:bodyPr>
          <a:lstStyle/>
          <a:p>
            <a:pPr algn="ctr" eaLnBrk="0" fontAlgn="auto" hangingPunct="0">
              <a:spcBef>
                <a:spcPct val="20000"/>
              </a:spcBef>
              <a:spcAft>
                <a:spcPts val="0"/>
              </a:spcAft>
              <a:buClr>
                <a:srgbClr val="000000"/>
              </a:buClr>
              <a:buSzPct val="100000"/>
              <a:buFont typeface="Times New Roman" pitchFamily="16" charset="0"/>
              <a:buNone/>
              <a:defRPr/>
            </a:pPr>
            <a:r>
              <a:rPr lang="es-AR" sz="1300" b="1" dirty="0">
                <a:solidFill>
                  <a:srgbClr val="002060"/>
                </a:solidFill>
                <a:latin typeface="Calibri" pitchFamily="34" charset="0"/>
                <a:ea typeface="SimSun" charset="-122"/>
              </a:rPr>
              <a:t>Centros de</a:t>
            </a:r>
          </a:p>
          <a:p>
            <a:pPr algn="ctr" eaLnBrk="0" fontAlgn="auto" hangingPunct="0">
              <a:spcBef>
                <a:spcPct val="20000"/>
              </a:spcBef>
              <a:spcAft>
                <a:spcPts val="0"/>
              </a:spcAft>
              <a:buClr>
                <a:srgbClr val="000000"/>
              </a:buClr>
              <a:buSzPct val="100000"/>
              <a:buFont typeface="Times New Roman" pitchFamily="16" charset="0"/>
              <a:buNone/>
              <a:defRPr/>
            </a:pPr>
            <a:r>
              <a:rPr lang="es-AR" sz="1300" b="1" dirty="0">
                <a:solidFill>
                  <a:srgbClr val="002060"/>
                </a:solidFill>
                <a:latin typeface="Calibri" pitchFamily="34" charset="0"/>
                <a:ea typeface="SimSun" charset="-122"/>
              </a:rPr>
              <a:t>referencia de</a:t>
            </a:r>
          </a:p>
          <a:p>
            <a:pPr algn="ctr" eaLnBrk="0" fontAlgn="auto" hangingPunct="0">
              <a:spcBef>
                <a:spcPct val="20000"/>
              </a:spcBef>
              <a:spcAft>
                <a:spcPts val="0"/>
              </a:spcAft>
              <a:buClr>
                <a:srgbClr val="000000"/>
              </a:buClr>
              <a:buSzPct val="100000"/>
              <a:buFont typeface="Times New Roman" pitchFamily="16" charset="0"/>
              <a:buNone/>
              <a:defRPr/>
            </a:pPr>
            <a:r>
              <a:rPr lang="es-AR" sz="1300" b="1" dirty="0">
                <a:solidFill>
                  <a:srgbClr val="002060"/>
                </a:solidFill>
                <a:latin typeface="Calibri" pitchFamily="34" charset="0"/>
                <a:ea typeface="SimSun" charset="-122"/>
              </a:rPr>
              <a:t>especialidades</a:t>
            </a:r>
          </a:p>
        </p:txBody>
      </p:sp>
      <p:grpSp>
        <p:nvGrpSpPr>
          <p:cNvPr id="11" name="119 Grupo"/>
          <p:cNvGrpSpPr/>
          <p:nvPr/>
        </p:nvGrpSpPr>
        <p:grpSpPr>
          <a:xfrm>
            <a:off x="7000892" y="1000108"/>
            <a:ext cx="2052000" cy="1677987"/>
            <a:chOff x="7000892" y="1049322"/>
            <a:chExt cx="2052000" cy="1677987"/>
          </a:xfrm>
          <a:solidFill>
            <a:srgbClr val="00664D">
              <a:alpha val="40000"/>
            </a:srgbClr>
          </a:solidFill>
        </p:grpSpPr>
        <p:sp>
          <p:nvSpPr>
            <p:cNvPr id="33803" name="Text Box 29"/>
            <p:cNvSpPr txBox="1">
              <a:spLocks noChangeArrowheads="1"/>
            </p:cNvSpPr>
            <p:nvPr/>
          </p:nvSpPr>
          <p:spPr bwMode="auto">
            <a:xfrm>
              <a:off x="7013575" y="1654159"/>
              <a:ext cx="942975" cy="498475"/>
            </a:xfrm>
            <a:prstGeom prst="rect">
              <a:avLst/>
            </a:prstGeom>
            <a:grpFill/>
            <a:ln w="19050">
              <a:solidFill>
                <a:srgbClr val="00664D"/>
              </a:solidFill>
              <a:prstDash val="dash"/>
              <a:miter lim="800000"/>
              <a:headEnd/>
              <a:tailEnd/>
            </a:ln>
          </p:spPr>
          <p:txBody>
            <a:bodyPr wrap="none"/>
            <a:lstStyle/>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Médico</a:t>
              </a:r>
            </a:p>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Privado</a:t>
              </a:r>
            </a:p>
          </p:txBody>
        </p:sp>
        <p:sp>
          <p:nvSpPr>
            <p:cNvPr id="33804" name="Text Box 30"/>
            <p:cNvSpPr txBox="1">
              <a:spLocks noChangeArrowheads="1"/>
            </p:cNvSpPr>
            <p:nvPr/>
          </p:nvSpPr>
          <p:spPr bwMode="auto">
            <a:xfrm>
              <a:off x="7019925" y="2224072"/>
              <a:ext cx="936625" cy="503237"/>
            </a:xfrm>
            <a:prstGeom prst="rect">
              <a:avLst/>
            </a:prstGeom>
            <a:grpFill/>
            <a:ln w="19050" algn="ctr">
              <a:solidFill>
                <a:srgbClr val="00664D"/>
              </a:solidFill>
              <a:miter lim="800000"/>
              <a:headEnd/>
              <a:tailEnd/>
            </a:ln>
          </p:spPr>
          <p:txBody>
            <a:bodyPr wrap="none"/>
            <a:lstStyle/>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Unidad</a:t>
              </a:r>
            </a:p>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sanitaria</a:t>
              </a:r>
            </a:p>
          </p:txBody>
        </p:sp>
        <p:sp>
          <p:nvSpPr>
            <p:cNvPr id="33805" name="Text Box 31"/>
            <p:cNvSpPr txBox="1">
              <a:spLocks noChangeArrowheads="1"/>
            </p:cNvSpPr>
            <p:nvPr/>
          </p:nvSpPr>
          <p:spPr bwMode="auto">
            <a:xfrm>
              <a:off x="8101013" y="1649069"/>
              <a:ext cx="935037" cy="498475"/>
            </a:xfrm>
            <a:prstGeom prst="rect">
              <a:avLst/>
            </a:prstGeom>
            <a:grpFill/>
            <a:ln w="19050">
              <a:solidFill>
                <a:srgbClr val="00664D"/>
              </a:solidFill>
              <a:prstDash val="dash"/>
              <a:miter lim="800000"/>
              <a:headEnd/>
              <a:tailEnd/>
            </a:ln>
          </p:spPr>
          <p:txBody>
            <a:bodyPr wrap="none"/>
            <a:lstStyle/>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Práctica</a:t>
              </a:r>
            </a:p>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de grupo</a:t>
              </a:r>
              <a:r>
                <a:rPr lang="es-AR" sz="1400" b="1" dirty="0">
                  <a:latin typeface="Calibri" pitchFamily="34" charset="0"/>
                  <a:ea typeface="SimSun" charset="-122"/>
                </a:rPr>
                <a:t> </a:t>
              </a:r>
            </a:p>
          </p:txBody>
        </p:sp>
        <p:sp>
          <p:nvSpPr>
            <p:cNvPr id="33855" name="Text Box 77"/>
            <p:cNvSpPr txBox="1">
              <a:spLocks noChangeArrowheads="1"/>
            </p:cNvSpPr>
            <p:nvPr/>
          </p:nvSpPr>
          <p:spPr bwMode="auto">
            <a:xfrm>
              <a:off x="7000892" y="1049322"/>
              <a:ext cx="2052000" cy="523220"/>
            </a:xfrm>
            <a:prstGeom prst="rect">
              <a:avLst/>
            </a:prstGeom>
            <a:grpFill/>
            <a:ln w="19050">
              <a:solidFill>
                <a:srgbClr val="00664D"/>
              </a:solidFill>
              <a:prstDash val="dash"/>
              <a:miter lim="800000"/>
              <a:headEnd/>
              <a:tailEnd/>
            </a:ln>
          </p:spPr>
          <p:txBody>
            <a:bodyPr>
              <a:spAutoFit/>
            </a:bodyPr>
            <a:lstStyle/>
            <a:p>
              <a:pPr eaLnBrk="0" fontAlgn="auto" hangingPunct="0">
                <a:spcBef>
                  <a:spcPts val="0"/>
                </a:spcBef>
                <a:spcAft>
                  <a:spcPts val="0"/>
                </a:spcAft>
                <a:buClr>
                  <a:srgbClr val="000000"/>
                </a:buClr>
                <a:buSzPct val="100000"/>
                <a:buFont typeface="Times New Roman" pitchFamily="16" charset="0"/>
                <a:buNone/>
                <a:defRPr/>
              </a:pPr>
              <a:r>
                <a:rPr lang="es-ES" sz="1400" dirty="0">
                  <a:latin typeface="Calibri" pitchFamily="34" charset="0"/>
                  <a:ea typeface="SimSun" charset="-122"/>
                </a:rPr>
                <a:t>    Médico comunitario -</a:t>
              </a:r>
            </a:p>
            <a:p>
              <a:pPr eaLnBrk="0" fontAlgn="auto" hangingPunct="0">
                <a:spcBef>
                  <a:spcPts val="0"/>
                </a:spcBef>
                <a:spcAft>
                  <a:spcPts val="0"/>
                </a:spcAft>
                <a:buClr>
                  <a:srgbClr val="000000"/>
                </a:buClr>
                <a:buSzPct val="100000"/>
                <a:buFont typeface="Times New Roman" pitchFamily="16" charset="0"/>
                <a:buNone/>
                <a:defRPr/>
              </a:pPr>
              <a:r>
                <a:rPr lang="es-ES" sz="1400" dirty="0">
                  <a:latin typeface="Calibri" pitchFamily="34" charset="0"/>
                  <a:ea typeface="SimSun" charset="-122"/>
                </a:rPr>
                <a:t>de familia  -  de cabecera</a:t>
              </a:r>
            </a:p>
          </p:txBody>
        </p:sp>
        <p:sp>
          <p:nvSpPr>
            <p:cNvPr id="33858" name="Text Box 30"/>
            <p:cNvSpPr txBox="1">
              <a:spLocks noChangeArrowheads="1"/>
            </p:cNvSpPr>
            <p:nvPr/>
          </p:nvSpPr>
          <p:spPr bwMode="auto">
            <a:xfrm>
              <a:off x="8101013" y="2224072"/>
              <a:ext cx="936625" cy="503237"/>
            </a:xfrm>
            <a:prstGeom prst="rect">
              <a:avLst/>
            </a:prstGeom>
            <a:grpFill/>
            <a:ln w="19050" algn="ctr">
              <a:solidFill>
                <a:srgbClr val="00664D"/>
              </a:solidFill>
              <a:miter lim="800000"/>
              <a:headEnd/>
              <a:tailEnd/>
            </a:ln>
          </p:spPr>
          <p:txBody>
            <a:bodyPr wrap="none"/>
            <a:lstStyle/>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Unidades</a:t>
              </a:r>
            </a:p>
            <a:p>
              <a:pPr algn="ctr" fontAlgn="auto">
                <a:spcBef>
                  <a:spcPct val="20000"/>
                </a:spcBef>
                <a:spcAft>
                  <a:spcPts val="0"/>
                </a:spcAft>
                <a:buClr>
                  <a:srgbClr val="FFFFFF"/>
                </a:buClr>
                <a:buSzPct val="100000"/>
                <a:buFont typeface="Wingdings" pitchFamily="2" charset="2"/>
                <a:buNone/>
                <a:defRPr/>
              </a:pPr>
              <a:r>
                <a:rPr lang="es-AR" sz="1300" b="1" dirty="0">
                  <a:latin typeface="Calibri" pitchFamily="34" charset="0"/>
                  <a:ea typeface="SimSun" charset="-122"/>
                </a:rPr>
                <a:t>móviles</a:t>
              </a:r>
            </a:p>
          </p:txBody>
        </p:sp>
      </p:grpSp>
      <p:sp>
        <p:nvSpPr>
          <p:cNvPr id="11287" name="Text Box 84"/>
          <p:cNvSpPr txBox="1">
            <a:spLocks noChangeArrowheads="1"/>
          </p:cNvSpPr>
          <p:nvPr/>
        </p:nvSpPr>
        <p:spPr bwMode="auto">
          <a:xfrm>
            <a:off x="3429000" y="6286500"/>
            <a:ext cx="2303463" cy="307975"/>
          </a:xfrm>
          <a:prstGeom prst="rect">
            <a:avLst/>
          </a:prstGeom>
          <a:noFill/>
          <a:ln w="9525" algn="ctr">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s-ES" altLang="es-AR" sz="1400" b="1" i="1" dirty="0">
                <a:latin typeface="Calibri" pitchFamily="34" charset="0"/>
              </a:rPr>
              <a:t>(</a:t>
            </a:r>
            <a:r>
              <a:rPr lang="es-ES" altLang="es-AR" sz="1400" b="1" i="1" baseline="-10000" dirty="0">
                <a:latin typeface="Calibri" pitchFamily="34" charset="0"/>
              </a:rPr>
              <a:t>*</a:t>
            </a:r>
            <a:r>
              <a:rPr lang="es-ES" altLang="es-AR" sz="1400" b="1" i="1" dirty="0">
                <a:latin typeface="Calibri" pitchFamily="34" charset="0"/>
              </a:rPr>
              <a:t>) </a:t>
            </a:r>
            <a:r>
              <a:rPr lang="es-ES" altLang="es-AR" sz="1200" b="1" i="1" dirty="0">
                <a:latin typeface="Calibri" pitchFamily="34" charset="0"/>
              </a:rPr>
              <a:t>Unidad Ejecutora Provincial</a:t>
            </a:r>
          </a:p>
        </p:txBody>
      </p:sp>
      <p:grpSp>
        <p:nvGrpSpPr>
          <p:cNvPr id="11288" name="105 Grupo"/>
          <p:cNvGrpSpPr>
            <a:grpSpLocks/>
          </p:cNvGrpSpPr>
          <p:nvPr/>
        </p:nvGrpSpPr>
        <p:grpSpPr bwMode="auto">
          <a:xfrm>
            <a:off x="142875" y="2224088"/>
            <a:ext cx="2125663" cy="661987"/>
            <a:chOff x="142844" y="2224072"/>
            <a:chExt cx="2125694" cy="661555"/>
          </a:xfrm>
        </p:grpSpPr>
        <p:sp>
          <p:nvSpPr>
            <p:cNvPr id="33849" name="Text Box 71"/>
            <p:cNvSpPr txBox="1">
              <a:spLocks noChangeArrowheads="1"/>
            </p:cNvSpPr>
            <p:nvPr/>
          </p:nvSpPr>
          <p:spPr bwMode="auto">
            <a:xfrm>
              <a:off x="288896" y="2224072"/>
              <a:ext cx="1979642" cy="498150"/>
            </a:xfrm>
            <a:prstGeom prst="rect">
              <a:avLst/>
            </a:prstGeom>
            <a:solidFill>
              <a:schemeClr val="accent6">
                <a:lumMod val="50000"/>
              </a:schemeClr>
            </a:solidFill>
            <a:ln w="28575" algn="ctr">
              <a:solidFill>
                <a:schemeClr val="tx1"/>
              </a:solidFill>
              <a:miter lim="800000"/>
              <a:headEnd/>
              <a:tailEnd/>
            </a:ln>
          </p:spPr>
          <p:txBody>
            <a:bodyPr>
              <a:spAutoFit/>
            </a:bodyPr>
            <a:lstStyle/>
            <a:p>
              <a:pPr algn="ctr" fontAlgn="auto">
                <a:spcBef>
                  <a:spcPts val="0"/>
                </a:spcBef>
                <a:spcAft>
                  <a:spcPts val="0"/>
                </a:spcAft>
                <a:buClr>
                  <a:srgbClr val="000000"/>
                </a:buClr>
                <a:buSzPct val="100000"/>
                <a:buFont typeface="Times New Roman" pitchFamily="16" charset="0"/>
                <a:buNone/>
                <a:defRPr/>
              </a:pPr>
              <a:r>
                <a:rPr lang="es-ES" sz="1300" b="1" dirty="0">
                  <a:solidFill>
                    <a:srgbClr val="FFFFFF"/>
                  </a:solidFill>
                  <a:latin typeface="Calibri" pitchFamily="34" charset="0"/>
                  <a:ea typeface="SimSun" charset="-122"/>
                </a:rPr>
                <a:t>Agencia de Evaluación Tecnológica Médica </a:t>
              </a:r>
            </a:p>
          </p:txBody>
        </p:sp>
        <p:sp>
          <p:nvSpPr>
            <p:cNvPr id="11370" name="84 Elipse"/>
            <p:cNvSpPr>
              <a:spLocks noChangeArrowheads="1"/>
            </p:cNvSpPr>
            <p:nvPr/>
          </p:nvSpPr>
          <p:spPr bwMode="auto">
            <a:xfrm>
              <a:off x="142844" y="2517754"/>
              <a:ext cx="288000" cy="367873"/>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Verdana" pitchFamily="34" charset="0"/>
                </a:rPr>
                <a:t>1</a:t>
              </a:r>
              <a:endParaRPr lang="es-ES" altLang="es-AR" b="1" dirty="0">
                <a:solidFill>
                  <a:srgbClr val="660033"/>
                </a:solidFill>
                <a:latin typeface="Verdana" pitchFamily="34" charset="0"/>
              </a:endParaRPr>
            </a:p>
          </p:txBody>
        </p:sp>
      </p:grpSp>
      <p:grpSp>
        <p:nvGrpSpPr>
          <p:cNvPr id="11289" name="112 Grupo"/>
          <p:cNvGrpSpPr>
            <a:grpSpLocks/>
          </p:cNvGrpSpPr>
          <p:nvPr/>
        </p:nvGrpSpPr>
        <p:grpSpPr bwMode="auto">
          <a:xfrm>
            <a:off x="0" y="5072085"/>
            <a:ext cx="1214438" cy="923925"/>
            <a:chOff x="0" y="4071942"/>
            <a:chExt cx="1214414" cy="924259"/>
          </a:xfrm>
        </p:grpSpPr>
        <p:sp>
          <p:nvSpPr>
            <p:cNvPr id="33857" name="Text Box 71"/>
            <p:cNvSpPr txBox="1">
              <a:spLocks noChangeArrowheads="1"/>
            </p:cNvSpPr>
            <p:nvPr/>
          </p:nvSpPr>
          <p:spPr bwMode="auto">
            <a:xfrm>
              <a:off x="214309" y="4303801"/>
              <a:ext cx="1000105" cy="692400"/>
            </a:xfrm>
            <a:prstGeom prst="rect">
              <a:avLst/>
            </a:prstGeom>
            <a:solidFill>
              <a:schemeClr val="accent6">
                <a:lumMod val="50000"/>
              </a:schemeClr>
            </a:solidFill>
            <a:ln w="28575" algn="ctr">
              <a:solidFill>
                <a:schemeClr val="tx1"/>
              </a:solidFill>
              <a:miter lim="800000"/>
              <a:headEnd/>
              <a:tailEnd/>
            </a:ln>
          </p:spPr>
          <p:txBody>
            <a:bodyPr>
              <a:spAutoFit/>
            </a:bodyPr>
            <a:lstStyle/>
            <a:p>
              <a:pPr algn="ctr" fontAlgn="auto">
                <a:spcBef>
                  <a:spcPts val="0"/>
                </a:spcBef>
                <a:spcAft>
                  <a:spcPts val="0"/>
                </a:spcAft>
                <a:buClr>
                  <a:srgbClr val="000000"/>
                </a:buClr>
                <a:buSzPct val="100000"/>
                <a:buFont typeface="Times New Roman" pitchFamily="16" charset="0"/>
                <a:buNone/>
                <a:defRPr/>
              </a:pPr>
              <a:r>
                <a:rPr lang="es-ES" sz="1300" b="1" dirty="0">
                  <a:solidFill>
                    <a:srgbClr val="FFFFFF"/>
                  </a:solidFill>
                  <a:latin typeface="Calibri" pitchFamily="34" charset="0"/>
                  <a:ea typeface="SimSun" charset="-122"/>
                </a:rPr>
                <a:t>Agencia de Seguridad Biológica </a:t>
              </a:r>
            </a:p>
          </p:txBody>
        </p:sp>
        <p:sp>
          <p:nvSpPr>
            <p:cNvPr id="11368" name="85 Elipse"/>
            <p:cNvSpPr>
              <a:spLocks noChangeArrowheads="1"/>
            </p:cNvSpPr>
            <p:nvPr/>
          </p:nvSpPr>
          <p:spPr bwMode="auto">
            <a:xfrm>
              <a:off x="0" y="4071942"/>
              <a:ext cx="288000" cy="368006"/>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smtClean="0">
                  <a:solidFill>
                    <a:srgbClr val="660033"/>
                  </a:solidFill>
                  <a:latin typeface="Verdana" pitchFamily="34" charset="0"/>
                </a:rPr>
                <a:t>3</a:t>
              </a:r>
              <a:endParaRPr lang="es-ES" altLang="es-AR" sz="1100" b="1" dirty="0">
                <a:solidFill>
                  <a:srgbClr val="660033"/>
                </a:solidFill>
                <a:latin typeface="Verdana" pitchFamily="34" charset="0"/>
              </a:endParaRPr>
            </a:p>
          </p:txBody>
        </p:sp>
      </p:grpSp>
      <p:grpSp>
        <p:nvGrpSpPr>
          <p:cNvPr id="11291" name="103 Grupo"/>
          <p:cNvGrpSpPr>
            <a:grpSpLocks/>
          </p:cNvGrpSpPr>
          <p:nvPr/>
        </p:nvGrpSpPr>
        <p:grpSpPr bwMode="auto">
          <a:xfrm>
            <a:off x="2500313" y="1000125"/>
            <a:ext cx="4459287" cy="2160588"/>
            <a:chOff x="2484438" y="1000109"/>
            <a:chExt cx="4459272" cy="2160588"/>
          </a:xfrm>
        </p:grpSpPr>
        <p:sp>
          <p:nvSpPr>
            <p:cNvPr id="11356" name="AutoShape 13"/>
            <p:cNvSpPr>
              <a:spLocks noChangeArrowheads="1"/>
            </p:cNvSpPr>
            <p:nvPr/>
          </p:nvSpPr>
          <p:spPr bwMode="auto">
            <a:xfrm rot="-5400000">
              <a:off x="4312445" y="560372"/>
              <a:ext cx="804863" cy="2852737"/>
            </a:xfrm>
            <a:prstGeom prst="flowChartDelay">
              <a:avLst/>
            </a:prstGeom>
            <a:noFill/>
            <a:ln w="38100">
              <a:solidFill>
                <a:srgbClr val="006666"/>
              </a:solidFill>
              <a:miter lim="800000"/>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33853" name="Text Box 40"/>
            <p:cNvSpPr txBox="1">
              <a:spLocks noChangeArrowheads="1"/>
            </p:cNvSpPr>
            <p:nvPr/>
          </p:nvSpPr>
          <p:spPr bwMode="auto">
            <a:xfrm>
              <a:off x="2500313" y="2374884"/>
              <a:ext cx="4443397" cy="784225"/>
            </a:xfrm>
            <a:prstGeom prst="rect">
              <a:avLst/>
            </a:prstGeom>
            <a:solidFill>
              <a:schemeClr val="accent5">
                <a:lumMod val="50000"/>
              </a:schemeClr>
            </a:solidFill>
            <a:ln w="19050">
              <a:noFill/>
              <a:miter lim="800000"/>
              <a:headEnd/>
              <a:tailEnd/>
            </a:ln>
          </p:spPr>
          <p:txBody>
            <a:bodyPr>
              <a:spAutoFit/>
            </a:bodyPr>
            <a:lstStyle/>
            <a:p>
              <a:pPr algn="ctr" fontAlgn="auto">
                <a:spcBef>
                  <a:spcPts val="0"/>
                </a:spcBef>
                <a:spcAft>
                  <a:spcPts val="0"/>
                </a:spcAft>
                <a:buClr>
                  <a:srgbClr val="FFFFFF"/>
                </a:buClr>
                <a:buSzPct val="100000"/>
                <a:buFont typeface="Wingdings" pitchFamily="2" charset="2"/>
                <a:buNone/>
                <a:defRPr/>
              </a:pPr>
              <a:r>
                <a:rPr lang="es-AR" sz="1200" b="1" dirty="0">
                  <a:solidFill>
                    <a:srgbClr val="FFFFFF"/>
                  </a:solidFill>
                  <a:latin typeface="Calibri" pitchFamily="34" charset="0"/>
                  <a:ea typeface="SimSun" charset="-122"/>
                </a:rPr>
                <a:t>Sistema Único de Información</a:t>
              </a:r>
            </a:p>
            <a:p>
              <a:pPr algn="ctr" fontAlgn="auto">
                <a:spcBef>
                  <a:spcPts val="0"/>
                </a:spcBef>
                <a:spcAft>
                  <a:spcPts val="0"/>
                </a:spcAft>
                <a:buClr>
                  <a:srgbClr val="FFFFFF"/>
                </a:buClr>
                <a:buSzPct val="100000"/>
                <a:buFont typeface="Wingdings" pitchFamily="2" charset="2"/>
                <a:buNone/>
                <a:defRPr/>
              </a:pPr>
              <a:r>
                <a:rPr lang="es-AR" sz="2000" b="1" i="1" dirty="0">
                  <a:solidFill>
                    <a:srgbClr val="660066"/>
                  </a:solidFill>
                  <a:effectLst>
                    <a:outerShdw blurRad="38100" dist="38100" dir="2700000" algn="tl">
                      <a:srgbClr val="000000">
                        <a:alpha val="43137"/>
                      </a:srgbClr>
                    </a:outerShdw>
                  </a:effectLst>
                  <a:latin typeface="Calibri" pitchFamily="34" charset="0"/>
                  <a:ea typeface="SimSun" charset="-122"/>
                </a:rPr>
                <a:t>Observatorio de salud</a:t>
              </a:r>
            </a:p>
            <a:p>
              <a:pPr algn="ctr" fontAlgn="auto">
                <a:spcBef>
                  <a:spcPts val="0"/>
                </a:spcBef>
                <a:spcAft>
                  <a:spcPts val="0"/>
                </a:spcAft>
                <a:buClr>
                  <a:srgbClr val="FFFFFF"/>
                </a:buClr>
                <a:buSzPct val="100000"/>
                <a:buFont typeface="Wingdings" pitchFamily="2" charset="2"/>
                <a:buNone/>
                <a:defRPr/>
              </a:pPr>
              <a:r>
                <a:rPr lang="es-AR" sz="1300" b="1" dirty="0">
                  <a:solidFill>
                    <a:srgbClr val="FFFFFF"/>
                  </a:solidFill>
                  <a:latin typeface="Calibri" pitchFamily="34" charset="0"/>
                  <a:ea typeface="SimSun" charset="-122"/>
                </a:rPr>
                <a:t>{ Monitoreo + Logística } { Informática + Comunicación }</a:t>
              </a:r>
            </a:p>
          </p:txBody>
        </p:sp>
        <p:sp>
          <p:nvSpPr>
            <p:cNvPr id="11358" name="Text Box 34"/>
            <p:cNvSpPr txBox="1">
              <a:spLocks noChangeArrowheads="1"/>
            </p:cNvSpPr>
            <p:nvPr/>
          </p:nvSpPr>
          <p:spPr bwMode="auto">
            <a:xfrm>
              <a:off x="2509671" y="1512000"/>
              <a:ext cx="864083" cy="600164"/>
            </a:xfrm>
            <a:prstGeom prst="rect">
              <a:avLst/>
            </a:prstGeom>
            <a:noFill/>
            <a:ln w="9525">
              <a:noFill/>
              <a:miter lim="800000"/>
              <a:headEnd/>
              <a:tailEnd/>
            </a:ln>
          </p:spPr>
          <p:txBody>
            <a:bodyPr wrap="none">
              <a:spAutoFit/>
            </a:bodyPr>
            <a:lstStyle/>
            <a:p>
              <a:pPr algn="ctr">
                <a:spcBef>
                  <a:spcPct val="20000"/>
                </a:spcBef>
                <a:buClr>
                  <a:srgbClr val="FFFFFF"/>
                </a:buClr>
                <a:buSzPct val="100000"/>
                <a:buFont typeface="Wingdings" pitchFamily="2" charset="2"/>
                <a:buNone/>
              </a:pPr>
              <a:r>
                <a:rPr lang="es-AR" altLang="es-AR" sz="1500" b="1" dirty="0">
                  <a:latin typeface="Calibri" pitchFamily="34" charset="0"/>
                </a:rPr>
                <a:t>    Sector</a:t>
              </a:r>
            </a:p>
            <a:p>
              <a:pPr algn="ctr">
                <a:spcBef>
                  <a:spcPct val="20000"/>
                </a:spcBef>
                <a:buClr>
                  <a:srgbClr val="FFFFFF"/>
                </a:buClr>
                <a:buSzPct val="100000"/>
                <a:buFont typeface="Wingdings" pitchFamily="2" charset="2"/>
                <a:buNone/>
              </a:pPr>
              <a:r>
                <a:rPr lang="es-AR" altLang="es-AR" sz="1500" b="1" dirty="0">
                  <a:latin typeface="Calibri" pitchFamily="34" charset="0"/>
                </a:rPr>
                <a:t>Privado</a:t>
              </a:r>
            </a:p>
          </p:txBody>
        </p:sp>
        <p:sp>
          <p:nvSpPr>
            <p:cNvPr id="11359" name="Line 36"/>
            <p:cNvSpPr>
              <a:spLocks noChangeShapeType="1"/>
            </p:cNvSpPr>
            <p:nvPr/>
          </p:nvSpPr>
          <p:spPr bwMode="auto">
            <a:xfrm>
              <a:off x="3625850" y="1152509"/>
              <a:ext cx="328613" cy="511175"/>
            </a:xfrm>
            <a:prstGeom prst="line">
              <a:avLst/>
            </a:prstGeom>
            <a:noFill/>
            <a:ln w="38100">
              <a:solidFill>
                <a:srgbClr val="006666"/>
              </a:solidFill>
              <a:round/>
              <a:headEnd/>
              <a:tailEnd/>
            </a:ln>
          </p:spPr>
          <p:txBody>
            <a:bodyPr wrap="none" anchor="ctr"/>
            <a:lstStyle/>
            <a:p>
              <a:endParaRPr lang="es-ES" dirty="0"/>
            </a:p>
          </p:txBody>
        </p:sp>
        <p:sp>
          <p:nvSpPr>
            <p:cNvPr id="11360" name="Line 37"/>
            <p:cNvSpPr>
              <a:spLocks noChangeShapeType="1"/>
            </p:cNvSpPr>
            <p:nvPr/>
          </p:nvSpPr>
          <p:spPr bwMode="auto">
            <a:xfrm flipH="1">
              <a:off x="5418138" y="1142985"/>
              <a:ext cx="368308" cy="503238"/>
            </a:xfrm>
            <a:prstGeom prst="line">
              <a:avLst/>
            </a:prstGeom>
            <a:noFill/>
            <a:ln w="38100">
              <a:solidFill>
                <a:srgbClr val="006666"/>
              </a:solidFill>
              <a:round/>
              <a:headEnd/>
              <a:tailEnd/>
            </a:ln>
          </p:spPr>
          <p:txBody>
            <a:bodyPr wrap="none" anchor="ctr"/>
            <a:lstStyle/>
            <a:p>
              <a:endParaRPr lang="es-ES" dirty="0"/>
            </a:p>
          </p:txBody>
        </p:sp>
        <p:sp>
          <p:nvSpPr>
            <p:cNvPr id="11361" name="Text Box 38"/>
            <p:cNvSpPr txBox="1">
              <a:spLocks noChangeArrowheads="1"/>
            </p:cNvSpPr>
            <p:nvPr/>
          </p:nvSpPr>
          <p:spPr bwMode="auto">
            <a:xfrm>
              <a:off x="4330476" y="1023521"/>
              <a:ext cx="768800" cy="565539"/>
            </a:xfrm>
            <a:prstGeom prst="rect">
              <a:avLst/>
            </a:prstGeom>
            <a:noFill/>
            <a:ln w="9525">
              <a:noFill/>
              <a:miter lim="800000"/>
              <a:headEnd/>
              <a:tailEnd/>
            </a:ln>
          </p:spPr>
          <p:txBody>
            <a:bodyPr wrap="none">
              <a:spAutoFit/>
            </a:bodyPr>
            <a:lstStyle/>
            <a:p>
              <a:pPr algn="ctr">
                <a:spcBef>
                  <a:spcPct val="5000"/>
                </a:spcBef>
                <a:buClr>
                  <a:srgbClr val="FFFFFF"/>
                </a:buClr>
                <a:buSzPct val="100000"/>
                <a:buFont typeface="Wingdings" pitchFamily="2" charset="2"/>
                <a:buNone/>
              </a:pPr>
              <a:r>
                <a:rPr lang="es-AR" altLang="es-AR" sz="1500" b="1" dirty="0">
                  <a:latin typeface="Calibri" pitchFamily="34" charset="0"/>
                </a:rPr>
                <a:t>Sector</a:t>
              </a:r>
            </a:p>
            <a:p>
              <a:pPr algn="ctr">
                <a:spcBef>
                  <a:spcPct val="5000"/>
                </a:spcBef>
                <a:buClr>
                  <a:srgbClr val="FFFFFF"/>
                </a:buClr>
                <a:buSzPct val="100000"/>
                <a:buFont typeface="Wingdings" pitchFamily="2" charset="2"/>
                <a:buNone/>
              </a:pPr>
              <a:r>
                <a:rPr lang="es-AR" altLang="es-AR" sz="1500" b="1" dirty="0">
                  <a:latin typeface="Calibri" pitchFamily="34" charset="0"/>
                </a:rPr>
                <a:t>público</a:t>
              </a:r>
            </a:p>
          </p:txBody>
        </p:sp>
        <p:sp>
          <p:nvSpPr>
            <p:cNvPr id="11362" name="Text Box 39"/>
            <p:cNvSpPr txBox="1">
              <a:spLocks noChangeArrowheads="1"/>
            </p:cNvSpPr>
            <p:nvPr/>
          </p:nvSpPr>
          <p:spPr bwMode="auto">
            <a:xfrm>
              <a:off x="6044218" y="1517634"/>
              <a:ext cx="690958" cy="600164"/>
            </a:xfrm>
            <a:prstGeom prst="rect">
              <a:avLst/>
            </a:prstGeom>
            <a:noFill/>
            <a:ln w="9525">
              <a:noFill/>
              <a:miter lim="800000"/>
              <a:headEnd/>
              <a:tailEnd/>
            </a:ln>
          </p:spPr>
          <p:txBody>
            <a:bodyPr wrap="none">
              <a:spAutoFit/>
            </a:bodyPr>
            <a:lstStyle/>
            <a:p>
              <a:pPr algn="ctr">
                <a:spcBef>
                  <a:spcPct val="20000"/>
                </a:spcBef>
                <a:buClr>
                  <a:srgbClr val="FFFFFF"/>
                </a:buClr>
                <a:buSzPct val="100000"/>
                <a:buFont typeface="Wingdings" pitchFamily="2" charset="2"/>
                <a:buNone/>
              </a:pPr>
              <a:r>
                <a:rPr lang="es-AR" altLang="es-AR" sz="1500" b="1" dirty="0">
                  <a:latin typeface="Calibri" pitchFamily="34" charset="0"/>
                </a:rPr>
                <a:t>Sector</a:t>
              </a:r>
            </a:p>
            <a:p>
              <a:pPr algn="ctr">
                <a:spcBef>
                  <a:spcPct val="20000"/>
                </a:spcBef>
                <a:buClr>
                  <a:srgbClr val="FFFFFF"/>
                </a:buClr>
                <a:buSzPct val="100000"/>
                <a:buFont typeface="Wingdings" pitchFamily="2" charset="2"/>
                <a:buNone/>
              </a:pPr>
              <a:r>
                <a:rPr lang="es-AR" altLang="es-AR" sz="1500" b="1" dirty="0">
                  <a:latin typeface="Calibri" pitchFamily="34" charset="0"/>
                </a:rPr>
                <a:t>O. S.</a:t>
              </a:r>
            </a:p>
          </p:txBody>
        </p:sp>
        <p:sp>
          <p:nvSpPr>
            <p:cNvPr id="33850" name="Rectangle 14"/>
            <p:cNvSpPr>
              <a:spLocks noChangeArrowheads="1"/>
            </p:cNvSpPr>
            <p:nvPr/>
          </p:nvSpPr>
          <p:spPr bwMode="auto">
            <a:xfrm>
              <a:off x="2484438" y="2160572"/>
              <a:ext cx="4429110" cy="215900"/>
            </a:xfrm>
            <a:prstGeom prst="rect">
              <a:avLst/>
            </a:prstGeom>
            <a:solidFill>
              <a:schemeClr val="accent6">
                <a:lumMod val="50000"/>
              </a:schemeClr>
            </a:solidFill>
            <a:ln w="19050">
              <a:solidFill>
                <a:srgbClr val="006666"/>
              </a:solidFill>
              <a:miter lim="800000"/>
              <a:headEnd/>
              <a:tailEnd/>
            </a:ln>
          </p:spPr>
          <p:txBody>
            <a:bodyPr wrap="none" anchor="ctr"/>
            <a:lstStyle/>
            <a:p>
              <a:pPr algn="ctr" fontAlgn="auto">
                <a:spcBef>
                  <a:spcPct val="20000"/>
                </a:spcBef>
                <a:spcAft>
                  <a:spcPts val="0"/>
                </a:spcAft>
                <a:buClr>
                  <a:srgbClr val="FFFFFF"/>
                </a:buClr>
                <a:buSzPct val="100000"/>
                <a:buFont typeface="Wingdings" pitchFamily="2" charset="2"/>
                <a:buNone/>
                <a:defRPr/>
              </a:pPr>
              <a:r>
                <a:rPr lang="es-AR" sz="1400" b="1" dirty="0">
                  <a:solidFill>
                    <a:srgbClr val="FFFFFF"/>
                  </a:solidFill>
                  <a:latin typeface="Calibri" pitchFamily="34" charset="0"/>
                  <a:ea typeface="SimSun" charset="-122"/>
                </a:rPr>
                <a:t>Coordinación de acciones y programas</a:t>
              </a:r>
            </a:p>
          </p:txBody>
        </p:sp>
        <p:sp>
          <p:nvSpPr>
            <p:cNvPr id="11364" name="AutoShape 35"/>
            <p:cNvSpPr>
              <a:spLocks noChangeArrowheads="1"/>
            </p:cNvSpPr>
            <p:nvPr/>
          </p:nvSpPr>
          <p:spPr bwMode="auto">
            <a:xfrm rot="-5400000">
              <a:off x="3634582" y="-134160"/>
              <a:ext cx="2160588" cy="4429125"/>
            </a:xfrm>
            <a:prstGeom prst="flowChartDelay">
              <a:avLst/>
            </a:prstGeom>
            <a:noFill/>
            <a:ln w="57150" algn="ctr">
              <a:solidFill>
                <a:srgbClr val="006666"/>
              </a:solidFill>
              <a:miter lim="800000"/>
              <a:headEnd/>
              <a:tailEnd/>
            </a:ln>
          </p:spPr>
          <p:txBody>
            <a:bodyPr vert="eaVert"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grpSp>
      <p:grpSp>
        <p:nvGrpSpPr>
          <p:cNvPr id="11292" name="109 Grupo"/>
          <p:cNvGrpSpPr>
            <a:grpSpLocks/>
          </p:cNvGrpSpPr>
          <p:nvPr/>
        </p:nvGrpSpPr>
        <p:grpSpPr bwMode="auto">
          <a:xfrm>
            <a:off x="5484825" y="5802345"/>
            <a:ext cx="2016125" cy="641357"/>
            <a:chOff x="5625478" y="5819977"/>
            <a:chExt cx="2016760" cy="640481"/>
          </a:xfrm>
        </p:grpSpPr>
        <p:sp>
          <p:nvSpPr>
            <p:cNvPr id="91" name="Text Box 81"/>
            <p:cNvSpPr txBox="1">
              <a:spLocks noChangeArrowheads="1"/>
            </p:cNvSpPr>
            <p:nvPr/>
          </p:nvSpPr>
          <p:spPr bwMode="auto">
            <a:xfrm>
              <a:off x="5735050" y="5965834"/>
              <a:ext cx="1907188" cy="494624"/>
            </a:xfrm>
            <a:prstGeom prst="rect">
              <a:avLst/>
            </a:prstGeom>
            <a:solidFill>
              <a:schemeClr val="accent6">
                <a:lumMod val="50000"/>
              </a:schemeClr>
            </a:solidFill>
            <a:ln w="28575">
              <a:solidFill>
                <a:schemeClr val="tx1"/>
              </a:solidFill>
              <a:miter lim="800000"/>
              <a:headEnd/>
              <a:tailEnd/>
            </a:ln>
          </p:spPr>
          <p:txBody>
            <a:bodyPr lIns="90000" tIns="46800" rIns="90000" bIns="46800">
              <a:spAutoFit/>
            </a:bodyPr>
            <a:lstStyle/>
            <a:p>
              <a:pPr algn="ctr" fontAlgn="auto">
                <a:spcBef>
                  <a:spcPts val="875"/>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1300" b="1" dirty="0">
                  <a:solidFill>
                    <a:srgbClr val="FFFFFF"/>
                  </a:solidFill>
                  <a:latin typeface="Calibri" pitchFamily="34" charset="0"/>
                  <a:ea typeface="SimSun" charset="-122"/>
                </a:rPr>
                <a:t>Fondo compensador</a:t>
              </a:r>
              <a:br>
                <a:rPr lang="es-AR" sz="1300" b="1" dirty="0">
                  <a:solidFill>
                    <a:srgbClr val="FFFFFF"/>
                  </a:solidFill>
                  <a:latin typeface="Calibri" pitchFamily="34" charset="0"/>
                  <a:ea typeface="SimSun" charset="-122"/>
                </a:rPr>
              </a:br>
              <a:r>
                <a:rPr lang="es-AR" sz="1300" b="1" dirty="0">
                  <a:solidFill>
                    <a:srgbClr val="FFFFFF"/>
                  </a:solidFill>
                  <a:latin typeface="Calibri" pitchFamily="34" charset="0"/>
                  <a:ea typeface="SimSun" charset="-122"/>
                </a:rPr>
                <a:t>Enfermedades especiales</a:t>
              </a:r>
            </a:p>
          </p:txBody>
        </p:sp>
        <p:sp>
          <p:nvSpPr>
            <p:cNvPr id="11355" name="93 Elipse"/>
            <p:cNvSpPr>
              <a:spLocks noChangeArrowheads="1"/>
            </p:cNvSpPr>
            <p:nvPr/>
          </p:nvSpPr>
          <p:spPr bwMode="auto">
            <a:xfrm>
              <a:off x="5625478" y="5819977"/>
              <a:ext cx="288000" cy="367371"/>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smtClean="0">
                  <a:solidFill>
                    <a:srgbClr val="660033"/>
                  </a:solidFill>
                  <a:latin typeface="Verdana" pitchFamily="34" charset="0"/>
                </a:rPr>
                <a:t>5</a:t>
              </a:r>
              <a:endParaRPr lang="es-ES" altLang="es-AR" sz="1100" b="1" dirty="0">
                <a:solidFill>
                  <a:srgbClr val="660033"/>
                </a:solidFill>
                <a:latin typeface="Verdana" pitchFamily="34" charset="0"/>
              </a:endParaRPr>
            </a:p>
          </p:txBody>
        </p:sp>
      </p:grpSp>
      <p:sp>
        <p:nvSpPr>
          <p:cNvPr id="113" name="Rectangle 6"/>
          <p:cNvSpPr>
            <a:spLocks noChangeArrowheads="1"/>
          </p:cNvSpPr>
          <p:nvPr/>
        </p:nvSpPr>
        <p:spPr bwMode="auto">
          <a:xfrm>
            <a:off x="1562100" y="0"/>
            <a:ext cx="6510338"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a:effectLst>
                  <a:outerShdw blurRad="38100" dist="38100" dir="2700000" algn="tl">
                    <a:srgbClr val="000000">
                      <a:alpha val="43137"/>
                    </a:srgbClr>
                  </a:outerShdw>
                </a:effectLst>
                <a:latin typeface="Calibri"/>
                <a:ea typeface="SimSun" charset="-122"/>
              </a:rPr>
              <a:t>Sistema de atención médica</a:t>
            </a:r>
          </a:p>
          <a:p>
            <a:pPr algn="ctr" fontAlgn="auto">
              <a:spcBef>
                <a:spcPts val="0"/>
              </a:spcBef>
              <a:spcAft>
                <a:spcPts val="0"/>
              </a:spcAft>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1" dirty="0">
                <a:latin typeface="Calibri"/>
                <a:ea typeface="SimSun" charset="-122"/>
              </a:rPr>
              <a:t>Interrelaciones de acciones e intereses (Biopoder)</a:t>
            </a:r>
          </a:p>
        </p:txBody>
      </p:sp>
      <p:grpSp>
        <p:nvGrpSpPr>
          <p:cNvPr id="11294" name="124 Grupo"/>
          <p:cNvGrpSpPr>
            <a:grpSpLocks/>
          </p:cNvGrpSpPr>
          <p:nvPr/>
        </p:nvGrpSpPr>
        <p:grpSpPr bwMode="auto">
          <a:xfrm>
            <a:off x="785813" y="2792413"/>
            <a:ext cx="1554162" cy="792162"/>
            <a:chOff x="785799" y="2793196"/>
            <a:chExt cx="1554162" cy="792163"/>
          </a:xfrm>
        </p:grpSpPr>
        <p:sp>
          <p:nvSpPr>
            <p:cNvPr id="11351" name="Oval 21"/>
            <p:cNvSpPr>
              <a:spLocks noChangeArrowheads="1"/>
            </p:cNvSpPr>
            <p:nvPr/>
          </p:nvSpPr>
          <p:spPr bwMode="auto">
            <a:xfrm>
              <a:off x="785799" y="2793196"/>
              <a:ext cx="1554162" cy="792163"/>
            </a:xfrm>
            <a:prstGeom prst="ellipse">
              <a:avLst/>
            </a:prstGeom>
            <a:solidFill>
              <a:schemeClr val="bg1"/>
            </a:solidFill>
            <a:ln w="3810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52" name="Oval 21"/>
            <p:cNvSpPr>
              <a:spLocks noChangeArrowheads="1"/>
            </p:cNvSpPr>
            <p:nvPr/>
          </p:nvSpPr>
          <p:spPr bwMode="auto">
            <a:xfrm>
              <a:off x="785799" y="2793196"/>
              <a:ext cx="1554162" cy="792163"/>
            </a:xfrm>
            <a:prstGeom prst="ellipse">
              <a:avLst/>
            </a:prstGeom>
            <a:solidFill>
              <a:srgbClr val="660033">
                <a:alpha val="30196"/>
              </a:srgbClr>
            </a:solidFill>
            <a:ln w="82550">
              <a:solidFill>
                <a:srgbClr val="660033"/>
              </a:solidFill>
              <a:round/>
              <a:headEnd/>
              <a:tailEnd/>
            </a:ln>
          </p:spPr>
          <p:txBody>
            <a:bodyPr wrap="none" anchor="ctr"/>
            <a:lstStyle/>
            <a:p>
              <a:pPr>
                <a:buClr>
                  <a:srgbClr val="000000"/>
                </a:buClr>
                <a:buSzPct val="100000"/>
                <a:buFont typeface="Times New Roman" pitchFamily="18" charset="0"/>
                <a:buNone/>
              </a:pPr>
              <a:endParaRPr lang="en-US" altLang="es-AR" dirty="0">
                <a:solidFill>
                  <a:srgbClr val="FFFFFF"/>
                </a:solidFill>
                <a:latin typeface="Calibri" pitchFamily="34" charset="0"/>
              </a:endParaRPr>
            </a:p>
          </p:txBody>
        </p:sp>
        <p:sp>
          <p:nvSpPr>
            <p:cNvPr id="11353" name="Text Box 22"/>
            <p:cNvSpPr txBox="1">
              <a:spLocks noChangeArrowheads="1"/>
            </p:cNvSpPr>
            <p:nvPr/>
          </p:nvSpPr>
          <p:spPr bwMode="auto">
            <a:xfrm>
              <a:off x="858030" y="2912258"/>
              <a:ext cx="1409700" cy="554038"/>
            </a:xfrm>
            <a:prstGeom prst="rect">
              <a:avLst/>
            </a:prstGeom>
            <a:noFill/>
            <a:ln w="9525">
              <a:noFill/>
              <a:miter lim="800000"/>
              <a:headEnd/>
              <a:tailEnd/>
            </a:ln>
          </p:spPr>
          <p:txBody>
            <a:bodyPr>
              <a:spAutoFit/>
            </a:bodyPr>
            <a:lstStyle/>
            <a:p>
              <a:pPr algn="ctr" eaLnBrk="0" hangingPunct="0">
                <a:buClr>
                  <a:srgbClr val="000000"/>
                </a:buClr>
                <a:buSzPct val="100000"/>
                <a:buFont typeface="Times New Roman" pitchFamily="18" charset="0"/>
                <a:buNone/>
              </a:pPr>
              <a:r>
                <a:rPr lang="es-AR" altLang="es-AR" sz="1500" b="1" dirty="0">
                  <a:latin typeface="Calibri" pitchFamily="34" charset="0"/>
                </a:rPr>
                <a:t>Complejidad</a:t>
              </a:r>
            </a:p>
            <a:p>
              <a:pPr algn="ctr" eaLnBrk="0" hangingPunct="0">
                <a:buClr>
                  <a:srgbClr val="000000"/>
                </a:buClr>
                <a:buSzPct val="100000"/>
                <a:buFont typeface="Times New Roman" pitchFamily="18" charset="0"/>
                <a:buNone/>
              </a:pPr>
              <a:r>
                <a:rPr lang="es-AR" altLang="es-AR" sz="1500" b="1" dirty="0">
                  <a:latin typeface="Calibri" pitchFamily="34" charset="0"/>
                </a:rPr>
                <a:t>hospitalaria</a:t>
              </a:r>
            </a:p>
          </p:txBody>
        </p:sp>
      </p:grpSp>
      <p:sp>
        <p:nvSpPr>
          <p:cNvPr id="11295" name="Oval 21"/>
          <p:cNvSpPr>
            <a:spLocks noChangeArrowheads="1"/>
          </p:cNvSpPr>
          <p:nvPr/>
        </p:nvSpPr>
        <p:spPr bwMode="auto">
          <a:xfrm>
            <a:off x="1428750" y="5857875"/>
            <a:ext cx="2357438" cy="563563"/>
          </a:xfrm>
          <a:prstGeom prst="ellipse">
            <a:avLst/>
          </a:prstGeom>
          <a:solidFill>
            <a:srgbClr val="660033">
              <a:alpha val="30196"/>
            </a:srgbClr>
          </a:solidFill>
          <a:ln w="38100">
            <a:solidFill>
              <a:srgbClr val="660033"/>
            </a:solidFill>
            <a:round/>
            <a:headEnd/>
            <a:tailEnd/>
          </a:ln>
        </p:spPr>
        <p:txBody>
          <a:bodyPr wrap="none" anchor="ctr"/>
          <a:lstStyle/>
          <a:p>
            <a:pPr algn="ctr">
              <a:buClr>
                <a:srgbClr val="000000"/>
              </a:buClr>
              <a:buSzPct val="100000"/>
              <a:buFont typeface="Times New Roman" pitchFamily="18" charset="0"/>
              <a:buNone/>
            </a:pPr>
            <a:r>
              <a:rPr lang="es-ES" altLang="es-AR" sz="1500" b="1" dirty="0">
                <a:latin typeface="Calibri" pitchFamily="34" charset="0"/>
              </a:rPr>
              <a:t>centros de emergentología </a:t>
            </a:r>
          </a:p>
        </p:txBody>
      </p:sp>
      <p:sp>
        <p:nvSpPr>
          <p:cNvPr id="11296" name="Text Box 98"/>
          <p:cNvSpPr txBox="1">
            <a:spLocks noChangeArrowheads="1"/>
          </p:cNvSpPr>
          <p:nvPr/>
        </p:nvSpPr>
        <p:spPr bwMode="auto">
          <a:xfrm>
            <a:off x="1643063" y="5214938"/>
            <a:ext cx="2160587" cy="677862"/>
          </a:xfrm>
          <a:prstGeom prst="rect">
            <a:avLst/>
          </a:prstGeom>
          <a:noFill/>
          <a:ln w="9525">
            <a:noFill/>
            <a:miter lim="800000"/>
            <a:headEnd/>
            <a:tailEnd/>
          </a:ln>
        </p:spPr>
        <p:txBody>
          <a:bodyPr>
            <a:spAutoFit/>
          </a:bodyPr>
          <a:lstStyle/>
          <a:p>
            <a:pPr eaLnBrk="0" hangingPunct="0">
              <a:spcBef>
                <a:spcPts val="1200"/>
              </a:spcBef>
              <a:buClr>
                <a:srgbClr val="000000"/>
              </a:buClr>
              <a:buSzPct val="100000"/>
              <a:buFont typeface="Times New Roman" pitchFamily="18" charset="0"/>
              <a:buNone/>
            </a:pPr>
            <a:r>
              <a:rPr lang="es-ES" altLang="es-AR" sz="1400" b="1" dirty="0">
                <a:solidFill>
                  <a:srgbClr val="002060"/>
                </a:solidFill>
                <a:latin typeface="Calibri" pitchFamily="34" charset="0"/>
              </a:rPr>
              <a:t>salud mental</a:t>
            </a:r>
          </a:p>
          <a:p>
            <a:pPr eaLnBrk="0" hangingPunct="0">
              <a:spcBef>
                <a:spcPts val="1200"/>
              </a:spcBef>
              <a:buClr>
                <a:srgbClr val="000000"/>
              </a:buClr>
              <a:buSzPct val="100000"/>
              <a:buFont typeface="Times New Roman" pitchFamily="18" charset="0"/>
              <a:buNone/>
            </a:pPr>
            <a:r>
              <a:rPr lang="es-ES" altLang="es-AR" sz="1400" b="1" dirty="0">
                <a:solidFill>
                  <a:srgbClr val="002060"/>
                </a:solidFill>
                <a:latin typeface="Calibri" pitchFamily="34" charset="0"/>
              </a:rPr>
              <a:t>adicciones</a:t>
            </a:r>
          </a:p>
        </p:txBody>
      </p:sp>
      <p:sp>
        <p:nvSpPr>
          <p:cNvPr id="119" name="Line 116"/>
          <p:cNvSpPr>
            <a:spLocks noChangeShapeType="1"/>
          </p:cNvSpPr>
          <p:nvPr/>
        </p:nvSpPr>
        <p:spPr bwMode="auto">
          <a:xfrm flipH="1" flipV="1">
            <a:off x="2268538" y="3695700"/>
            <a:ext cx="1868487" cy="1733550"/>
          </a:xfrm>
          <a:prstGeom prst="line">
            <a:avLst/>
          </a:prstGeom>
          <a:noFill/>
          <a:ln w="38100">
            <a:solidFill>
              <a:schemeClr val="accent5">
                <a:lumMod val="50000"/>
              </a:schemeClr>
            </a:solidFill>
            <a:round/>
            <a:headEnd type="triangle" w="med" len="med"/>
            <a:tailEnd type="triangle" w="med" len="me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20" name="Line 119"/>
          <p:cNvSpPr>
            <a:spLocks noChangeShapeType="1"/>
          </p:cNvSpPr>
          <p:nvPr/>
        </p:nvSpPr>
        <p:spPr bwMode="auto">
          <a:xfrm flipV="1">
            <a:off x="5437188" y="3767138"/>
            <a:ext cx="1944687" cy="1662112"/>
          </a:xfrm>
          <a:prstGeom prst="line">
            <a:avLst/>
          </a:prstGeom>
          <a:noFill/>
          <a:ln w="38100">
            <a:solidFill>
              <a:schemeClr val="accent5">
                <a:lumMod val="50000"/>
              </a:schemeClr>
            </a:solidFill>
            <a:round/>
            <a:headEnd type="triangle" w="med" len="med"/>
            <a:tailEnd type="triangle" w="med" len="me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nvGrpSpPr>
          <p:cNvPr id="11299" name="113 Grupo"/>
          <p:cNvGrpSpPr>
            <a:grpSpLocks/>
          </p:cNvGrpSpPr>
          <p:nvPr/>
        </p:nvGrpSpPr>
        <p:grpSpPr bwMode="auto">
          <a:xfrm>
            <a:off x="-57150" y="0"/>
            <a:ext cx="2557463" cy="1143000"/>
            <a:chOff x="228039" y="-24"/>
            <a:chExt cx="2558011" cy="1143008"/>
          </a:xfrm>
        </p:grpSpPr>
        <p:sp>
          <p:nvSpPr>
            <p:cNvPr id="115" name="114 Forma libre"/>
            <p:cNvSpPr/>
            <p:nvPr/>
          </p:nvSpPr>
          <p:spPr bwMode="auto">
            <a:xfrm>
              <a:off x="285201" y="-24"/>
              <a:ext cx="2500849" cy="1143008"/>
            </a:xfrm>
            <a:custGeom>
              <a:avLst/>
              <a:gdLst>
                <a:gd name="connsiteX0" fmla="*/ 0 w 2949677"/>
                <a:gd name="connsiteY0" fmla="*/ 722671 h 1312606"/>
                <a:gd name="connsiteX1" fmla="*/ 14748 w 2949677"/>
                <a:gd name="connsiteY1" fmla="*/ 1312606 h 1312606"/>
                <a:gd name="connsiteX2" fmla="*/ 2949677 w 2949677"/>
                <a:gd name="connsiteY2" fmla="*/ 14748 h 1312606"/>
                <a:gd name="connsiteX3" fmla="*/ 1637071 w 2949677"/>
                <a:gd name="connsiteY3" fmla="*/ 0 h 1312606"/>
                <a:gd name="connsiteX4" fmla="*/ 0 w 2949677"/>
                <a:gd name="connsiteY4" fmla="*/ 722671 h 1312606"/>
                <a:gd name="connsiteX0" fmla="*/ 0 w 2586484"/>
                <a:gd name="connsiteY0" fmla="*/ 722671 h 1312606"/>
                <a:gd name="connsiteX1" fmla="*/ 14748 w 2586484"/>
                <a:gd name="connsiteY1" fmla="*/ 1312606 h 1312606"/>
                <a:gd name="connsiteX2" fmla="*/ 2586484 w 2586484"/>
                <a:gd name="connsiteY2" fmla="*/ 14748 h 1312606"/>
                <a:gd name="connsiteX3" fmla="*/ 1637071 w 2586484"/>
                <a:gd name="connsiteY3" fmla="*/ 0 h 1312606"/>
                <a:gd name="connsiteX4" fmla="*/ 0 w 2586484"/>
                <a:gd name="connsiteY4" fmla="*/ 722671 h 1312606"/>
                <a:gd name="connsiteX0" fmla="*/ 0 w 2586484"/>
                <a:gd name="connsiteY0" fmla="*/ 707923 h 1297858"/>
                <a:gd name="connsiteX1" fmla="*/ 14748 w 2586484"/>
                <a:gd name="connsiteY1" fmla="*/ 1297858 h 1297858"/>
                <a:gd name="connsiteX2" fmla="*/ 2586484 w 2586484"/>
                <a:gd name="connsiteY2" fmla="*/ 0 h 1297858"/>
                <a:gd name="connsiteX3" fmla="*/ 1800666 w 2586484"/>
                <a:gd name="connsiteY3" fmla="*/ 0 h 1297858"/>
                <a:gd name="connsiteX4" fmla="*/ 0 w 2586484"/>
                <a:gd name="connsiteY4" fmla="*/ 707923 h 1297858"/>
                <a:gd name="connsiteX0" fmla="*/ 0 w 2571736"/>
                <a:gd name="connsiteY0" fmla="*/ 785794 h 1297858"/>
                <a:gd name="connsiteX1" fmla="*/ 0 w 2571736"/>
                <a:gd name="connsiteY1" fmla="*/ 1297858 h 1297858"/>
                <a:gd name="connsiteX2" fmla="*/ 2571736 w 2571736"/>
                <a:gd name="connsiteY2" fmla="*/ 0 h 1297858"/>
                <a:gd name="connsiteX3" fmla="*/ 1785918 w 2571736"/>
                <a:gd name="connsiteY3" fmla="*/ 0 h 1297858"/>
                <a:gd name="connsiteX4" fmla="*/ 0 w 2571736"/>
                <a:gd name="connsiteY4" fmla="*/ 785794 h 1297858"/>
                <a:gd name="connsiteX0" fmla="*/ 0 w 2571736"/>
                <a:gd name="connsiteY0" fmla="*/ 785794 h 1142984"/>
                <a:gd name="connsiteX1" fmla="*/ 0 w 2571736"/>
                <a:gd name="connsiteY1" fmla="*/ 1142984 h 1142984"/>
                <a:gd name="connsiteX2" fmla="*/ 2571736 w 2571736"/>
                <a:gd name="connsiteY2" fmla="*/ 0 h 1142984"/>
                <a:gd name="connsiteX3" fmla="*/ 1785918 w 2571736"/>
                <a:gd name="connsiteY3" fmla="*/ 0 h 1142984"/>
                <a:gd name="connsiteX4" fmla="*/ 0 w 2571736"/>
                <a:gd name="connsiteY4" fmla="*/ 785794 h 1142984"/>
                <a:gd name="connsiteX0" fmla="*/ 0 w 2571736"/>
                <a:gd name="connsiteY0" fmla="*/ 928670 h 1285860"/>
                <a:gd name="connsiteX1" fmla="*/ 0 w 2571736"/>
                <a:gd name="connsiteY1" fmla="*/ 1285860 h 1285860"/>
                <a:gd name="connsiteX2" fmla="*/ 2571736 w 2571736"/>
                <a:gd name="connsiteY2" fmla="*/ 142876 h 1285860"/>
                <a:gd name="connsiteX3" fmla="*/ 2143108 w 2571736"/>
                <a:gd name="connsiteY3" fmla="*/ 0 h 1285860"/>
                <a:gd name="connsiteX4" fmla="*/ 0 w 2571736"/>
                <a:gd name="connsiteY4" fmla="*/ 928670 h 1285860"/>
                <a:gd name="connsiteX0" fmla="*/ 0 w 2714612"/>
                <a:gd name="connsiteY0" fmla="*/ 928670 h 1285860"/>
                <a:gd name="connsiteX1" fmla="*/ 0 w 2714612"/>
                <a:gd name="connsiteY1" fmla="*/ 1285860 h 1285860"/>
                <a:gd name="connsiteX2" fmla="*/ 2714612 w 2714612"/>
                <a:gd name="connsiteY2" fmla="*/ 0 h 1285860"/>
                <a:gd name="connsiteX3" fmla="*/ 2143108 w 2714612"/>
                <a:gd name="connsiteY3" fmla="*/ 0 h 1285860"/>
                <a:gd name="connsiteX4" fmla="*/ 0 w 2714612"/>
                <a:gd name="connsiteY4" fmla="*/ 928670 h 1285860"/>
                <a:gd name="connsiteX0" fmla="*/ 0 w 2786050"/>
                <a:gd name="connsiteY0" fmla="*/ 928670 h 1285860"/>
                <a:gd name="connsiteX1" fmla="*/ 0 w 2786050"/>
                <a:gd name="connsiteY1" fmla="*/ 1285860 h 1285860"/>
                <a:gd name="connsiteX2" fmla="*/ 2786050 w 2786050"/>
                <a:gd name="connsiteY2" fmla="*/ 0 h 1285860"/>
                <a:gd name="connsiteX3" fmla="*/ 2143108 w 2786050"/>
                <a:gd name="connsiteY3" fmla="*/ 0 h 1285860"/>
                <a:gd name="connsiteX4" fmla="*/ 0 w 2786050"/>
                <a:gd name="connsiteY4" fmla="*/ 928670 h 1285860"/>
                <a:gd name="connsiteX0" fmla="*/ 0 w 2786050"/>
                <a:gd name="connsiteY0" fmla="*/ 928670 h 1285860"/>
                <a:gd name="connsiteX1" fmla="*/ 0 w 2786050"/>
                <a:gd name="connsiteY1" fmla="*/ 1285860 h 1285860"/>
                <a:gd name="connsiteX2" fmla="*/ 2786050 w 2786050"/>
                <a:gd name="connsiteY2" fmla="*/ 0 h 1285860"/>
                <a:gd name="connsiteX3" fmla="*/ 2000232 w 2786050"/>
                <a:gd name="connsiteY3" fmla="*/ 0 h 1285860"/>
                <a:gd name="connsiteX4" fmla="*/ 0 w 2786050"/>
                <a:gd name="connsiteY4" fmla="*/ 928670 h 1285860"/>
                <a:gd name="connsiteX0" fmla="*/ 285752 w 2786050"/>
                <a:gd name="connsiteY0" fmla="*/ 785794 h 1285860"/>
                <a:gd name="connsiteX1" fmla="*/ 0 w 2786050"/>
                <a:gd name="connsiteY1" fmla="*/ 1285860 h 1285860"/>
                <a:gd name="connsiteX2" fmla="*/ 2786050 w 2786050"/>
                <a:gd name="connsiteY2" fmla="*/ 0 h 1285860"/>
                <a:gd name="connsiteX3" fmla="*/ 2000232 w 2786050"/>
                <a:gd name="connsiteY3" fmla="*/ 0 h 1285860"/>
                <a:gd name="connsiteX4" fmla="*/ 285752 w 2786050"/>
                <a:gd name="connsiteY4" fmla="*/ 785794 h 1285860"/>
                <a:gd name="connsiteX0" fmla="*/ 0 w 2500298"/>
                <a:gd name="connsiteY0" fmla="*/ 785794 h 1142984"/>
                <a:gd name="connsiteX1" fmla="*/ 0 w 2500298"/>
                <a:gd name="connsiteY1" fmla="*/ 1142984 h 1142984"/>
                <a:gd name="connsiteX2" fmla="*/ 2500298 w 2500298"/>
                <a:gd name="connsiteY2" fmla="*/ 0 h 1142984"/>
                <a:gd name="connsiteX3" fmla="*/ 1714480 w 2500298"/>
                <a:gd name="connsiteY3" fmla="*/ 0 h 1142984"/>
                <a:gd name="connsiteX4" fmla="*/ 0 w 2500298"/>
                <a:gd name="connsiteY4" fmla="*/ 785794 h 1142984"/>
                <a:gd name="connsiteX0" fmla="*/ 0 w 2500298"/>
                <a:gd name="connsiteY0" fmla="*/ 785794 h 1142984"/>
                <a:gd name="connsiteX1" fmla="*/ 0 w 2500298"/>
                <a:gd name="connsiteY1" fmla="*/ 1142984 h 1142984"/>
                <a:gd name="connsiteX2" fmla="*/ 2500298 w 2500298"/>
                <a:gd name="connsiteY2" fmla="*/ 0 h 1142984"/>
                <a:gd name="connsiteX3" fmla="*/ 1214414 w 2500298"/>
                <a:gd name="connsiteY3" fmla="*/ 24 h 1142984"/>
                <a:gd name="connsiteX4" fmla="*/ 0 w 2500298"/>
                <a:gd name="connsiteY4" fmla="*/ 785794 h 1142984"/>
                <a:gd name="connsiteX0" fmla="*/ 0 w 2500298"/>
                <a:gd name="connsiteY0" fmla="*/ 642942 h 1142984"/>
                <a:gd name="connsiteX1" fmla="*/ 0 w 2500298"/>
                <a:gd name="connsiteY1" fmla="*/ 1142984 h 1142984"/>
                <a:gd name="connsiteX2" fmla="*/ 2500298 w 2500298"/>
                <a:gd name="connsiteY2" fmla="*/ 0 h 1142984"/>
                <a:gd name="connsiteX3" fmla="*/ 1214414 w 2500298"/>
                <a:gd name="connsiteY3" fmla="*/ 24 h 1142984"/>
                <a:gd name="connsiteX4" fmla="*/ 0 w 2500298"/>
                <a:gd name="connsiteY4" fmla="*/ 642942 h 1142984"/>
                <a:gd name="connsiteX0" fmla="*/ 0 w 2500298"/>
                <a:gd name="connsiteY0" fmla="*/ 642942 h 1142984"/>
                <a:gd name="connsiteX1" fmla="*/ 0 w 2500298"/>
                <a:gd name="connsiteY1" fmla="*/ 1142984 h 1142984"/>
                <a:gd name="connsiteX2" fmla="*/ 2500298 w 2500298"/>
                <a:gd name="connsiteY2" fmla="*/ 0 h 1142984"/>
                <a:gd name="connsiteX3" fmla="*/ 1357290 w 2500298"/>
                <a:gd name="connsiteY3" fmla="*/ 24 h 1142984"/>
                <a:gd name="connsiteX4" fmla="*/ 0 w 2500298"/>
                <a:gd name="connsiteY4" fmla="*/ 642942 h 114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298" h="1142984">
                  <a:moveTo>
                    <a:pt x="0" y="642942"/>
                  </a:moveTo>
                  <a:lnTo>
                    <a:pt x="0" y="1142984"/>
                  </a:lnTo>
                  <a:lnTo>
                    <a:pt x="2500298" y="0"/>
                  </a:lnTo>
                  <a:lnTo>
                    <a:pt x="1357290" y="24"/>
                  </a:lnTo>
                  <a:lnTo>
                    <a:pt x="0" y="642942"/>
                  </a:lnTo>
                  <a:close/>
                </a:path>
              </a:pathLst>
            </a:custGeom>
            <a:solidFill>
              <a:schemeClr val="accent3">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1348" name="115 Rectángulo"/>
            <p:cNvSpPr>
              <a:spLocks noChangeArrowheads="1"/>
            </p:cNvSpPr>
            <p:nvPr/>
          </p:nvSpPr>
          <p:spPr bwMode="auto">
            <a:xfrm rot="-1522779">
              <a:off x="228039" y="228160"/>
              <a:ext cx="1491819" cy="400110"/>
            </a:xfrm>
            <a:prstGeom prst="rect">
              <a:avLst/>
            </a:prstGeom>
            <a:noFill/>
            <a:ln w="9525">
              <a:noFill/>
              <a:miter lim="800000"/>
              <a:headEnd/>
              <a:tailEnd/>
            </a:ln>
          </p:spPr>
          <p:txBody>
            <a:bodyPr wrap="none">
              <a:spAutoFit/>
            </a:bodyPr>
            <a:lstStyle/>
            <a:p>
              <a:pPr algn="ctr" eaLnBrk="0" hangingPunct="0">
                <a:spcBef>
                  <a:spcPts val="13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sz="2000" b="1" dirty="0">
                  <a:latin typeface="Calibri" pitchFamily="34" charset="0"/>
                </a:rPr>
                <a:t>Cosmogonía</a:t>
              </a:r>
            </a:p>
          </p:txBody>
        </p:sp>
        <p:cxnSp>
          <p:nvCxnSpPr>
            <p:cNvPr id="117" name="116 Conector recto"/>
            <p:cNvCxnSpPr>
              <a:cxnSpLocks noChangeAspect="1"/>
              <a:endCxn id="115" idx="3"/>
            </p:cNvCxnSpPr>
            <p:nvPr/>
          </p:nvCxnSpPr>
          <p:spPr bwMode="auto">
            <a:xfrm flipV="1">
              <a:off x="285201" y="-24"/>
              <a:ext cx="1357604" cy="642943"/>
            </a:xfrm>
            <a:prstGeom prst="line">
              <a:avLst/>
            </a:prstGeom>
            <a:solidFill>
              <a:srgbClr val="00B8FF"/>
            </a:solidFill>
            <a:ln w="31750" cap="rnd" cmpd="sng" algn="ctr">
              <a:solidFill>
                <a:srgbClr val="006666"/>
              </a:solidFill>
              <a:prstDash val="solid"/>
              <a:round/>
              <a:headEnd type="none" w="med" len="med"/>
              <a:tailEnd type="none" w="med" len="med"/>
            </a:ln>
            <a:effectLst>
              <a:outerShdw blurRad="50800" dist="38100" dir="13500000" algn="br" rotWithShape="0">
                <a:prstClr val="black">
                  <a:alpha val="40000"/>
                </a:prstClr>
              </a:outerShdw>
            </a:effectLst>
          </p:spPr>
        </p:cxnSp>
        <p:cxnSp>
          <p:nvCxnSpPr>
            <p:cNvPr id="118" name="117 Conector recto"/>
            <p:cNvCxnSpPr/>
            <p:nvPr/>
          </p:nvCxnSpPr>
          <p:spPr bwMode="auto">
            <a:xfrm flipV="1">
              <a:off x="285201" y="-24"/>
              <a:ext cx="2500849" cy="1143008"/>
            </a:xfrm>
            <a:prstGeom prst="line">
              <a:avLst/>
            </a:prstGeom>
            <a:solidFill>
              <a:srgbClr val="00B8FF"/>
            </a:solidFill>
            <a:ln w="31750" cap="rnd" cmpd="sng" algn="ctr">
              <a:solidFill>
                <a:srgbClr val="006666"/>
              </a:solidFill>
              <a:prstDash val="solid"/>
              <a:round/>
              <a:headEnd type="none" w="med" len="med"/>
              <a:tailEnd type="none" w="med" len="med"/>
            </a:ln>
            <a:effectLst>
              <a:outerShdw blurRad="50800" dist="38100" dir="2700000" algn="tl" rotWithShape="0">
                <a:prstClr val="black">
                  <a:alpha val="40000"/>
                </a:prstClr>
              </a:outerShdw>
            </a:effectLst>
          </p:spPr>
        </p:cxnSp>
      </p:grpSp>
      <p:sp>
        <p:nvSpPr>
          <p:cNvPr id="11300" name="126 Rectángulo"/>
          <p:cNvSpPr>
            <a:spLocks noChangeArrowheads="1"/>
          </p:cNvSpPr>
          <p:nvPr/>
        </p:nvSpPr>
        <p:spPr bwMode="auto">
          <a:xfrm rot="-1522779">
            <a:off x="260350" y="303213"/>
            <a:ext cx="1536700" cy="369887"/>
          </a:xfrm>
          <a:prstGeom prst="rect">
            <a:avLst/>
          </a:prstGeom>
          <a:noFill/>
          <a:ln w="9525">
            <a:noFill/>
            <a:miter lim="800000"/>
            <a:headEnd/>
            <a:tailEnd/>
          </a:ln>
        </p:spPr>
        <p:txBody>
          <a:bodyPr wrap="none">
            <a:spAutoFit/>
          </a:bodyPr>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ltLang="es-AR" b="1" dirty="0">
                <a:latin typeface="Calibri" pitchFamily="34" charset="0"/>
              </a:rPr>
              <a:t>estereográfica</a:t>
            </a:r>
          </a:p>
        </p:txBody>
      </p:sp>
      <p:sp>
        <p:nvSpPr>
          <p:cNvPr id="122" name="Line 66"/>
          <p:cNvSpPr>
            <a:spLocks noChangeShapeType="1"/>
          </p:cNvSpPr>
          <p:nvPr/>
        </p:nvSpPr>
        <p:spPr bwMode="auto">
          <a:xfrm rot="5400000">
            <a:off x="8251032" y="4607719"/>
            <a:ext cx="0" cy="71437"/>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25" name="Line 66"/>
          <p:cNvSpPr>
            <a:spLocks noChangeShapeType="1"/>
          </p:cNvSpPr>
          <p:nvPr/>
        </p:nvSpPr>
        <p:spPr bwMode="auto">
          <a:xfrm rot="5400000" flipV="1">
            <a:off x="8251032" y="4893469"/>
            <a:ext cx="0" cy="71437"/>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28" name="Line 66"/>
          <p:cNvSpPr>
            <a:spLocks noChangeShapeType="1"/>
          </p:cNvSpPr>
          <p:nvPr/>
        </p:nvSpPr>
        <p:spPr bwMode="auto">
          <a:xfrm rot="5400000">
            <a:off x="7841457" y="5231606"/>
            <a:ext cx="0" cy="252413"/>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29" name="Line 63"/>
          <p:cNvSpPr>
            <a:spLocks noChangeShapeType="1"/>
          </p:cNvSpPr>
          <p:nvPr/>
        </p:nvSpPr>
        <p:spPr bwMode="auto">
          <a:xfrm>
            <a:off x="7715250" y="5214938"/>
            <a:ext cx="0" cy="142875"/>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nvGrpSpPr>
          <p:cNvPr id="11305" name="109 Grupo"/>
          <p:cNvGrpSpPr>
            <a:grpSpLocks/>
          </p:cNvGrpSpPr>
          <p:nvPr/>
        </p:nvGrpSpPr>
        <p:grpSpPr bwMode="auto">
          <a:xfrm>
            <a:off x="0" y="4013210"/>
            <a:ext cx="1285830" cy="1022371"/>
            <a:chOff x="5569884" y="5852383"/>
            <a:chExt cx="2145388" cy="656981"/>
          </a:xfrm>
        </p:grpSpPr>
        <p:sp>
          <p:nvSpPr>
            <p:cNvPr id="131" name="Text Box 81"/>
            <p:cNvSpPr txBox="1">
              <a:spLocks noChangeArrowheads="1"/>
            </p:cNvSpPr>
            <p:nvPr/>
          </p:nvSpPr>
          <p:spPr bwMode="auto">
            <a:xfrm>
              <a:off x="5808260" y="5946755"/>
              <a:ext cx="1907012" cy="562609"/>
            </a:xfrm>
            <a:prstGeom prst="rect">
              <a:avLst/>
            </a:prstGeom>
            <a:solidFill>
              <a:schemeClr val="accent6">
                <a:lumMod val="50000"/>
              </a:schemeClr>
            </a:solidFill>
            <a:ln w="28575">
              <a:solidFill>
                <a:schemeClr val="tx1"/>
              </a:solidFill>
              <a:miter lim="800000"/>
              <a:headEnd/>
              <a:tailEnd/>
            </a:ln>
          </p:spPr>
          <p:txBody>
            <a:bodyPr lIns="90000" tIns="46800" rIns="90000" bIns="46800">
              <a:spAutoFit/>
            </a:bodyPr>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1300" b="1" dirty="0">
                  <a:solidFill>
                    <a:srgbClr val="FFFFFF"/>
                  </a:solidFill>
                  <a:latin typeface="Calibri" pitchFamily="34" charset="0"/>
                  <a:ea typeface="SimSun" charset="-122"/>
                </a:rPr>
                <a:t>Función </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1300" b="1" dirty="0">
                  <a:solidFill>
                    <a:srgbClr val="FFFFFF"/>
                  </a:solidFill>
                  <a:latin typeface="Calibri" pitchFamily="34" charset="0"/>
                  <a:ea typeface="SimSun" charset="-122"/>
                </a:rPr>
                <a:t>de Agencia de Atención Médica</a:t>
              </a:r>
            </a:p>
          </p:txBody>
        </p:sp>
        <p:sp>
          <p:nvSpPr>
            <p:cNvPr id="11346" name="131 Elipse"/>
            <p:cNvSpPr>
              <a:spLocks noChangeArrowheads="1"/>
            </p:cNvSpPr>
            <p:nvPr/>
          </p:nvSpPr>
          <p:spPr bwMode="auto">
            <a:xfrm>
              <a:off x="5569884" y="5852383"/>
              <a:ext cx="500510" cy="236397"/>
            </a:xfrm>
            <a:prstGeom prst="ellipse">
              <a:avLst/>
            </a:prstGeom>
            <a:solidFill>
              <a:schemeClr val="bg1"/>
            </a:solidFill>
            <a:ln w="28575" algn="ctr">
              <a:solidFill>
                <a:srgbClr val="660033"/>
              </a:solidFill>
              <a:round/>
              <a:headEnd/>
              <a:tailEnd/>
            </a:ln>
          </p:spPr>
          <p:txBody>
            <a:bodyPr wrap="square">
              <a:spAutoFit/>
            </a:bodyPr>
            <a:lstStyle/>
            <a:p>
              <a:pPr algn="ctr"/>
              <a:r>
                <a:rPr lang="es-AR" altLang="es-AR" sz="1100" b="1" dirty="0" smtClean="0">
                  <a:solidFill>
                    <a:srgbClr val="660033"/>
                  </a:solidFill>
                  <a:latin typeface="Verdana" pitchFamily="34" charset="0"/>
                </a:rPr>
                <a:t>2</a:t>
              </a:r>
              <a:endParaRPr lang="es-ES" altLang="es-AR" sz="1100" b="1" dirty="0">
                <a:solidFill>
                  <a:srgbClr val="660033"/>
                </a:solidFill>
                <a:latin typeface="Verdana" pitchFamily="34" charset="0"/>
              </a:endParaRPr>
            </a:p>
          </p:txBody>
        </p:sp>
      </p:grpSp>
      <p:sp>
        <p:nvSpPr>
          <p:cNvPr id="11306" name="136 Rectángulo"/>
          <p:cNvSpPr>
            <a:spLocks noChangeArrowheads="1"/>
          </p:cNvSpPr>
          <p:nvPr/>
        </p:nvSpPr>
        <p:spPr bwMode="auto">
          <a:xfrm>
            <a:off x="8215313" y="4500563"/>
            <a:ext cx="928687" cy="292100"/>
          </a:xfrm>
          <a:prstGeom prst="rect">
            <a:avLst/>
          </a:prstGeom>
          <a:noFill/>
          <a:ln w="9525">
            <a:noFill/>
            <a:miter lim="800000"/>
            <a:headEnd/>
            <a:tailEnd/>
          </a:ln>
        </p:spPr>
        <p:txBody>
          <a:bodyPr>
            <a:spAutoFit/>
          </a:bodyPr>
          <a:lstStyle/>
          <a:p>
            <a:pPr eaLnBrk="0" hangingPunct="0">
              <a:spcBef>
                <a:spcPts val="600"/>
              </a:spcBef>
              <a:buClr>
                <a:srgbClr val="000000"/>
              </a:buClr>
              <a:buSzPct val="100000"/>
              <a:buFont typeface="Times New Roman" pitchFamily="18" charset="0"/>
              <a:buNone/>
            </a:pPr>
            <a:r>
              <a:rPr lang="es-ES" altLang="es-AR" sz="1300" b="1" dirty="0">
                <a:solidFill>
                  <a:srgbClr val="002060"/>
                </a:solidFill>
                <a:latin typeface="Calibri" pitchFamily="34" charset="0"/>
              </a:rPr>
              <a:t> Diálisis</a:t>
            </a:r>
          </a:p>
        </p:txBody>
      </p:sp>
      <p:sp>
        <p:nvSpPr>
          <p:cNvPr id="11307" name="Text Box 99"/>
          <p:cNvSpPr txBox="1">
            <a:spLocks noChangeArrowheads="1"/>
          </p:cNvSpPr>
          <p:nvPr/>
        </p:nvSpPr>
        <p:spPr bwMode="auto">
          <a:xfrm>
            <a:off x="7858125" y="5214938"/>
            <a:ext cx="1285875" cy="292100"/>
          </a:xfrm>
          <a:prstGeom prst="rect">
            <a:avLst/>
          </a:prstGeom>
          <a:noFill/>
          <a:ln w="9525">
            <a:noFill/>
            <a:miter lim="800000"/>
            <a:headEnd/>
            <a:tailEnd/>
          </a:ln>
        </p:spPr>
        <p:txBody>
          <a:bodyPr>
            <a:spAutoFit/>
          </a:bodyPr>
          <a:lstStyle/>
          <a:p>
            <a:pPr eaLnBrk="0" hangingPunct="0">
              <a:spcBef>
                <a:spcPts val="600"/>
              </a:spcBef>
              <a:buClr>
                <a:srgbClr val="000000"/>
              </a:buClr>
              <a:buSzPct val="100000"/>
              <a:buFont typeface="Times New Roman" pitchFamily="18" charset="0"/>
              <a:buNone/>
            </a:pPr>
            <a:r>
              <a:rPr lang="es-ES" altLang="es-AR" sz="1300" b="1" dirty="0">
                <a:solidFill>
                  <a:srgbClr val="002060"/>
                </a:solidFill>
                <a:latin typeface="Calibri" pitchFamily="34" charset="0"/>
              </a:rPr>
              <a:t> Endocrinología</a:t>
            </a:r>
          </a:p>
        </p:txBody>
      </p:sp>
      <p:sp>
        <p:nvSpPr>
          <p:cNvPr id="140" name="Line 63"/>
          <p:cNvSpPr>
            <a:spLocks noChangeShapeType="1"/>
          </p:cNvSpPr>
          <p:nvPr/>
        </p:nvSpPr>
        <p:spPr bwMode="auto">
          <a:xfrm>
            <a:off x="7572375" y="5214938"/>
            <a:ext cx="0" cy="142875"/>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41" name="Line 66"/>
          <p:cNvSpPr>
            <a:spLocks noChangeShapeType="1"/>
          </p:cNvSpPr>
          <p:nvPr/>
        </p:nvSpPr>
        <p:spPr bwMode="auto">
          <a:xfrm rot="5400000">
            <a:off x="7465219" y="5250657"/>
            <a:ext cx="0" cy="214312"/>
          </a:xfrm>
          <a:prstGeom prst="line">
            <a:avLst/>
          </a:prstGeom>
          <a:noFill/>
          <a:ln w="19050">
            <a:solidFill>
              <a:schemeClr val="accent5">
                <a:lumMod val="50000"/>
              </a:schemeClr>
            </a:solidFill>
            <a:round/>
            <a:headEnd/>
            <a:tailEnd/>
          </a:ln>
        </p:spPr>
        <p:txBody>
          <a:bodyPr>
            <a:spAutoFit/>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11310" name="Text Box 99"/>
          <p:cNvSpPr txBox="1">
            <a:spLocks noChangeArrowheads="1"/>
          </p:cNvSpPr>
          <p:nvPr/>
        </p:nvSpPr>
        <p:spPr bwMode="auto">
          <a:xfrm>
            <a:off x="6858000" y="5214938"/>
            <a:ext cx="571500" cy="292100"/>
          </a:xfrm>
          <a:prstGeom prst="rect">
            <a:avLst/>
          </a:prstGeom>
          <a:noFill/>
          <a:ln w="9525">
            <a:noFill/>
            <a:miter lim="800000"/>
            <a:headEnd/>
            <a:tailEnd/>
          </a:ln>
        </p:spPr>
        <p:txBody>
          <a:bodyPr>
            <a:spAutoFit/>
          </a:bodyPr>
          <a:lstStyle/>
          <a:p>
            <a:pPr eaLnBrk="0" hangingPunct="0">
              <a:spcBef>
                <a:spcPts val="600"/>
              </a:spcBef>
              <a:buClr>
                <a:srgbClr val="000000"/>
              </a:buClr>
              <a:buSzPct val="100000"/>
              <a:buFont typeface="Times New Roman" pitchFamily="18" charset="0"/>
              <a:buNone/>
            </a:pPr>
            <a:r>
              <a:rPr lang="es-ES" altLang="es-AR" sz="1300" b="1" dirty="0">
                <a:solidFill>
                  <a:srgbClr val="002060"/>
                </a:solidFill>
                <a:latin typeface="Calibri" pitchFamily="34" charset="0"/>
              </a:rPr>
              <a:t>Otros</a:t>
            </a:r>
          </a:p>
        </p:txBody>
      </p:sp>
      <p:cxnSp>
        <p:nvCxnSpPr>
          <p:cNvPr id="11311" name="129 Conector recto"/>
          <p:cNvCxnSpPr>
            <a:cxnSpLocks noChangeShapeType="1"/>
            <a:stCxn id="11295" idx="6"/>
          </p:cNvCxnSpPr>
          <p:nvPr/>
        </p:nvCxnSpPr>
        <p:spPr bwMode="auto">
          <a:xfrm flipV="1">
            <a:off x="3786188" y="5929313"/>
            <a:ext cx="428625" cy="209550"/>
          </a:xfrm>
          <a:prstGeom prst="line">
            <a:avLst/>
          </a:prstGeom>
          <a:noFill/>
          <a:ln w="76200" algn="ctr">
            <a:solidFill>
              <a:srgbClr val="660033"/>
            </a:solidFill>
            <a:round/>
            <a:headEnd/>
            <a:tailEnd/>
          </a:ln>
        </p:spPr>
      </p:cxnSp>
      <p:sp>
        <p:nvSpPr>
          <p:cNvPr id="11312" name="132 CuadroTexto"/>
          <p:cNvSpPr txBox="1">
            <a:spLocks noChangeArrowheads="1"/>
          </p:cNvSpPr>
          <p:nvPr/>
        </p:nvSpPr>
        <p:spPr bwMode="auto">
          <a:xfrm>
            <a:off x="0" y="6143625"/>
            <a:ext cx="1000125" cy="554038"/>
          </a:xfrm>
          <a:prstGeom prst="rect">
            <a:avLst/>
          </a:prstGeom>
          <a:noFill/>
          <a:ln w="9525">
            <a:noFill/>
            <a:miter lim="800000"/>
            <a:headEnd/>
            <a:tailEnd/>
          </a:ln>
        </p:spPr>
        <p:txBody>
          <a:bodyPr>
            <a:spAutoFit/>
          </a:bodyPr>
          <a:lstStyle/>
          <a:p>
            <a:pPr marL="82550">
              <a:spcBef>
                <a:spcPts val="875"/>
              </a:spcBef>
              <a:buSzPct val="100000"/>
            </a:pPr>
            <a:r>
              <a:rPr lang="es-AR" altLang="es-AR" sz="1500" b="1" dirty="0">
                <a:latin typeface="Calibri" pitchFamily="34" charset="0"/>
                <a:ea typeface="SimSun" pitchFamily="2" charset="-122"/>
              </a:rPr>
              <a:t>Empresa </a:t>
            </a:r>
          </a:p>
          <a:p>
            <a:pPr marL="82550">
              <a:spcBef>
                <a:spcPts val="875"/>
              </a:spcBef>
              <a:buSzPct val="100000"/>
            </a:pPr>
            <a:r>
              <a:rPr lang="es-AR" altLang="es-AR" sz="1500" b="1" dirty="0">
                <a:latin typeface="Calibri" pitchFamily="34" charset="0"/>
                <a:ea typeface="SimSun" pitchFamily="2" charset="-122"/>
              </a:rPr>
              <a:t>médica</a:t>
            </a:r>
            <a:endParaRPr lang="es-ES" altLang="es-AR" sz="1500" b="1" dirty="0">
              <a:latin typeface="Calibri" pitchFamily="34" charset="0"/>
              <a:ea typeface="SimSun" pitchFamily="2" charset="-122"/>
            </a:endParaRPr>
          </a:p>
        </p:txBody>
      </p:sp>
      <p:sp>
        <p:nvSpPr>
          <p:cNvPr id="134" name="133 Marco"/>
          <p:cNvSpPr/>
          <p:nvPr/>
        </p:nvSpPr>
        <p:spPr bwMode="auto">
          <a:xfrm>
            <a:off x="0" y="6072188"/>
            <a:ext cx="1000125" cy="785812"/>
          </a:xfrm>
          <a:prstGeom prst="frame">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buClr>
                <a:srgbClr val="000000"/>
              </a:buClr>
              <a:buSzPct val="100000"/>
              <a:buFont typeface="Times New Roman" pitchFamily="16" charset="0"/>
              <a:buNone/>
              <a:defRPr/>
            </a:pPr>
            <a:endParaRPr lang="es-ES" sz="2400" dirty="0">
              <a:solidFill>
                <a:schemeClr val="bg1"/>
              </a:solidFill>
              <a:latin typeface="Times New Roman" pitchFamily="16" charset="0"/>
              <a:ea typeface="SimSun" charset="-122"/>
            </a:endParaRPr>
          </a:p>
        </p:txBody>
      </p:sp>
      <p:sp>
        <p:nvSpPr>
          <p:cNvPr id="11314" name="135 CuadroTexto"/>
          <p:cNvSpPr txBox="1">
            <a:spLocks noChangeArrowheads="1"/>
          </p:cNvSpPr>
          <p:nvPr/>
        </p:nvSpPr>
        <p:spPr bwMode="auto">
          <a:xfrm>
            <a:off x="928688" y="6429375"/>
            <a:ext cx="3357562" cy="277813"/>
          </a:xfrm>
          <a:prstGeom prst="rect">
            <a:avLst/>
          </a:prstGeom>
          <a:noFill/>
          <a:ln w="9525">
            <a:noFill/>
            <a:miter lim="800000"/>
            <a:headEnd/>
            <a:tailEnd/>
          </a:ln>
        </p:spPr>
        <p:txBody>
          <a:bodyPr>
            <a:spAutoFit/>
          </a:bodyPr>
          <a:lstStyle/>
          <a:p>
            <a:pPr>
              <a:spcBef>
                <a:spcPts val="875"/>
              </a:spcBef>
              <a:buSzPct val="100000"/>
            </a:pPr>
            <a:r>
              <a:rPr lang="es-AR" altLang="es-AR" sz="1200" b="1" dirty="0">
                <a:latin typeface="Calibri" pitchFamily="34" charset="0"/>
              </a:rPr>
              <a:t>“Empresas Públicas de Servicio”</a:t>
            </a:r>
            <a:endParaRPr lang="es-ES" altLang="es-AR" sz="1200" b="1" dirty="0">
              <a:latin typeface="Calibri" pitchFamily="34" charset="0"/>
            </a:endParaRPr>
          </a:p>
        </p:txBody>
      </p:sp>
      <p:sp>
        <p:nvSpPr>
          <p:cNvPr id="143" name="142 Estrella de 5 puntas"/>
          <p:cNvSpPr/>
          <p:nvPr/>
        </p:nvSpPr>
        <p:spPr>
          <a:xfrm>
            <a:off x="3357563" y="1357313"/>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35" name="134 Elipse"/>
          <p:cNvSpPr/>
          <p:nvPr/>
        </p:nvSpPr>
        <p:spPr>
          <a:xfrm>
            <a:off x="3929063" y="1643063"/>
            <a:ext cx="1500187" cy="500062"/>
          </a:xfrm>
          <a:prstGeom prst="ellipse">
            <a:avLst/>
          </a:prstGeom>
          <a:ln w="76200">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1317" name="Text Box 33"/>
          <p:cNvSpPr txBox="1">
            <a:spLocks noChangeArrowheads="1"/>
          </p:cNvSpPr>
          <p:nvPr/>
        </p:nvSpPr>
        <p:spPr bwMode="auto">
          <a:xfrm>
            <a:off x="4108450" y="1697038"/>
            <a:ext cx="1212850" cy="400050"/>
          </a:xfrm>
          <a:prstGeom prst="rect">
            <a:avLst/>
          </a:prstGeom>
          <a:noFill/>
          <a:ln w="9525">
            <a:noFill/>
            <a:miter lim="800000"/>
            <a:headEnd/>
            <a:tailEnd/>
          </a:ln>
        </p:spPr>
        <p:txBody>
          <a:bodyPr wrap="none">
            <a:spAutoFit/>
          </a:bodyPr>
          <a:lstStyle/>
          <a:p>
            <a:pPr algn="ctr">
              <a:spcBef>
                <a:spcPct val="20000"/>
              </a:spcBef>
              <a:buClr>
                <a:srgbClr val="FFFFFF"/>
              </a:buClr>
              <a:buSzPct val="100000"/>
              <a:buFont typeface="Wingdings" pitchFamily="2" charset="2"/>
              <a:buNone/>
            </a:pPr>
            <a:r>
              <a:rPr lang="es-AR" altLang="es-AR" sz="2000" b="1" dirty="0">
                <a:latin typeface="Calibri" pitchFamily="34" charset="0"/>
              </a:rPr>
              <a:t>CO.FE.SA.</a:t>
            </a:r>
          </a:p>
        </p:txBody>
      </p:sp>
      <p:sp>
        <p:nvSpPr>
          <p:cNvPr id="146" name="145 Elipse"/>
          <p:cNvSpPr/>
          <p:nvPr/>
        </p:nvSpPr>
        <p:spPr>
          <a:xfrm>
            <a:off x="3286125" y="1285875"/>
            <a:ext cx="285750" cy="285750"/>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47" name="146 Estrella de 5 puntas"/>
          <p:cNvSpPr/>
          <p:nvPr/>
        </p:nvSpPr>
        <p:spPr>
          <a:xfrm>
            <a:off x="3357563" y="1357313"/>
            <a:ext cx="142875" cy="1428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48" name="147 Estrella de 5 puntas"/>
          <p:cNvSpPr/>
          <p:nvPr/>
        </p:nvSpPr>
        <p:spPr>
          <a:xfrm>
            <a:off x="1143000" y="6215063"/>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49" name="148 Elipse"/>
          <p:cNvSpPr/>
          <p:nvPr/>
        </p:nvSpPr>
        <p:spPr>
          <a:xfrm>
            <a:off x="1071563" y="6143625"/>
            <a:ext cx="285750" cy="285750"/>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0" name="149 Estrella de 5 puntas"/>
          <p:cNvSpPr/>
          <p:nvPr/>
        </p:nvSpPr>
        <p:spPr>
          <a:xfrm>
            <a:off x="1143000" y="6215063"/>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44" name="143 Estrella de 5 puntas"/>
          <p:cNvSpPr/>
          <p:nvPr/>
        </p:nvSpPr>
        <p:spPr>
          <a:xfrm>
            <a:off x="5143500" y="1214438"/>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45" name="144 Elipse"/>
          <p:cNvSpPr/>
          <p:nvPr/>
        </p:nvSpPr>
        <p:spPr>
          <a:xfrm>
            <a:off x="5072063" y="1143000"/>
            <a:ext cx="285750" cy="285750"/>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1" name="150 Estrella de 5 puntas"/>
          <p:cNvSpPr/>
          <p:nvPr/>
        </p:nvSpPr>
        <p:spPr>
          <a:xfrm>
            <a:off x="5143500" y="1214438"/>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2" name="151 Estrella de 5 puntas"/>
          <p:cNvSpPr/>
          <p:nvPr/>
        </p:nvSpPr>
        <p:spPr>
          <a:xfrm>
            <a:off x="5857875" y="1428750"/>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3" name="152 Elipse"/>
          <p:cNvSpPr/>
          <p:nvPr/>
        </p:nvSpPr>
        <p:spPr>
          <a:xfrm>
            <a:off x="5786438" y="1357313"/>
            <a:ext cx="285750" cy="285750"/>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4" name="153 Estrella de 5 puntas"/>
          <p:cNvSpPr/>
          <p:nvPr/>
        </p:nvSpPr>
        <p:spPr>
          <a:xfrm>
            <a:off x="5857875" y="1428750"/>
            <a:ext cx="142875" cy="1428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5" name="154 Estrella de 5 puntas"/>
          <p:cNvSpPr/>
          <p:nvPr/>
        </p:nvSpPr>
        <p:spPr>
          <a:xfrm>
            <a:off x="3929063" y="1214438"/>
            <a:ext cx="142875" cy="14287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6" name="155 Elipse"/>
          <p:cNvSpPr/>
          <p:nvPr/>
        </p:nvSpPr>
        <p:spPr>
          <a:xfrm>
            <a:off x="3857625" y="1143000"/>
            <a:ext cx="285750" cy="285750"/>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7" name="156 Estrella de 5 puntas"/>
          <p:cNvSpPr/>
          <p:nvPr/>
        </p:nvSpPr>
        <p:spPr>
          <a:xfrm>
            <a:off x="3929063" y="1214438"/>
            <a:ext cx="142875" cy="1428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59" name="158 Elipse"/>
          <p:cNvSpPr/>
          <p:nvPr/>
        </p:nvSpPr>
        <p:spPr>
          <a:xfrm>
            <a:off x="7715250" y="142875"/>
            <a:ext cx="285750" cy="285750"/>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60" name="159 Estrella de 5 puntas"/>
          <p:cNvSpPr/>
          <p:nvPr/>
        </p:nvSpPr>
        <p:spPr>
          <a:xfrm>
            <a:off x="7786688" y="214313"/>
            <a:ext cx="142875" cy="1428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62" name="161 Rectángulo"/>
          <p:cNvSpPr/>
          <p:nvPr/>
        </p:nvSpPr>
        <p:spPr>
          <a:xfrm>
            <a:off x="8072438" y="142875"/>
            <a:ext cx="785812" cy="357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875"/>
              </a:spcBef>
              <a:spcAft>
                <a:spcPts val="0"/>
              </a:spcAft>
              <a:buSzPct val="100000"/>
              <a:defRPr/>
            </a:pPr>
            <a:endParaRPr lang="es-ES" dirty="0"/>
          </a:p>
        </p:txBody>
      </p:sp>
      <p:sp>
        <p:nvSpPr>
          <p:cNvPr id="11335" name="162 CuadroTexto"/>
          <p:cNvSpPr txBox="1">
            <a:spLocks noChangeArrowheads="1"/>
          </p:cNvSpPr>
          <p:nvPr/>
        </p:nvSpPr>
        <p:spPr bwMode="auto">
          <a:xfrm>
            <a:off x="8072438" y="142875"/>
            <a:ext cx="928687" cy="369888"/>
          </a:xfrm>
          <a:prstGeom prst="rect">
            <a:avLst/>
          </a:prstGeom>
          <a:noFill/>
          <a:ln w="9525">
            <a:noFill/>
            <a:miter lim="800000"/>
            <a:headEnd/>
            <a:tailEnd/>
          </a:ln>
        </p:spPr>
        <p:txBody>
          <a:bodyPr>
            <a:spAutoFit/>
          </a:bodyPr>
          <a:lstStyle/>
          <a:p>
            <a:pPr>
              <a:spcBef>
                <a:spcPts val="875"/>
              </a:spcBef>
              <a:buSzPct val="100000"/>
            </a:pPr>
            <a:r>
              <a:rPr lang="es-AR" altLang="es-AR" b="1" dirty="0">
                <a:solidFill>
                  <a:schemeClr val="accent2"/>
                </a:solidFill>
                <a:latin typeface="Calibri" pitchFamily="34" charset="0"/>
              </a:rPr>
              <a:t>P.P.P.</a:t>
            </a:r>
            <a:endParaRPr lang="es-ES" altLang="es-AR" b="1" dirty="0">
              <a:solidFill>
                <a:schemeClr val="accent2"/>
              </a:solidFill>
              <a:latin typeface="Calibri" pitchFamily="34" charset="0"/>
            </a:endParaRPr>
          </a:p>
        </p:txBody>
      </p:sp>
      <p:sp>
        <p:nvSpPr>
          <p:cNvPr id="161" name="Text Box 81"/>
          <p:cNvSpPr txBox="1">
            <a:spLocks noChangeArrowheads="1"/>
          </p:cNvSpPr>
          <p:nvPr/>
        </p:nvSpPr>
        <p:spPr bwMode="auto">
          <a:xfrm>
            <a:off x="7715250" y="5583267"/>
            <a:ext cx="1428750" cy="495300"/>
          </a:xfrm>
          <a:prstGeom prst="rect">
            <a:avLst/>
          </a:prstGeom>
          <a:solidFill>
            <a:schemeClr val="accent6">
              <a:lumMod val="50000"/>
            </a:schemeClr>
          </a:solidFill>
          <a:ln w="28575">
            <a:solidFill>
              <a:schemeClr val="tx1"/>
            </a:solidFill>
            <a:miter lim="800000"/>
            <a:headEnd/>
            <a:tailEnd/>
          </a:ln>
        </p:spPr>
        <p:txBody>
          <a:bodyPr lIns="90000" tIns="46800" rIns="90000" bIns="46800">
            <a:spAutoFit/>
          </a:bodyPr>
          <a:lstStyle/>
          <a:p>
            <a:pPr algn="ctr" fontAlgn="auto">
              <a:spcBef>
                <a:spcPts val="875"/>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1300" b="1" dirty="0">
                <a:solidFill>
                  <a:srgbClr val="FFFFFF"/>
                </a:solidFill>
                <a:latin typeface="Calibri" pitchFamily="34" charset="0"/>
                <a:ea typeface="SimSun" charset="-122"/>
              </a:rPr>
              <a:t>Ordenamiento territorial</a:t>
            </a:r>
          </a:p>
        </p:txBody>
      </p:sp>
      <p:sp>
        <p:nvSpPr>
          <p:cNvPr id="11337" name="163 Elipse"/>
          <p:cNvSpPr>
            <a:spLocks noChangeArrowheads="1"/>
          </p:cNvSpPr>
          <p:nvPr/>
        </p:nvSpPr>
        <p:spPr bwMode="auto">
          <a:xfrm>
            <a:off x="7566066" y="5473728"/>
            <a:ext cx="285750" cy="367873"/>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smtClean="0">
                <a:solidFill>
                  <a:srgbClr val="660033"/>
                </a:solidFill>
                <a:latin typeface="Verdana" pitchFamily="34" charset="0"/>
              </a:rPr>
              <a:t>4</a:t>
            </a:r>
            <a:endParaRPr lang="es-ES" altLang="es-AR" sz="1100" b="1" dirty="0">
              <a:solidFill>
                <a:srgbClr val="660033"/>
              </a:solidFill>
              <a:latin typeface="Verdana" pitchFamily="34" charset="0"/>
            </a:endParaRPr>
          </a:p>
        </p:txBody>
      </p:sp>
      <p:sp>
        <p:nvSpPr>
          <p:cNvPr id="11338" name="84 Elipse"/>
          <p:cNvSpPr>
            <a:spLocks noChangeArrowheads="1"/>
          </p:cNvSpPr>
          <p:nvPr/>
        </p:nvSpPr>
        <p:spPr bwMode="auto">
          <a:xfrm>
            <a:off x="2571750" y="2500313"/>
            <a:ext cx="287338"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Verdana" pitchFamily="34" charset="0"/>
              </a:rPr>
              <a:t>1</a:t>
            </a:r>
            <a:endParaRPr lang="es-ES" altLang="es-AR" b="1" dirty="0">
              <a:solidFill>
                <a:srgbClr val="660033"/>
              </a:solidFill>
              <a:latin typeface="Verdana" pitchFamily="34" charset="0"/>
            </a:endParaRPr>
          </a:p>
        </p:txBody>
      </p:sp>
      <p:sp>
        <p:nvSpPr>
          <p:cNvPr id="11339" name="85 Elipse"/>
          <p:cNvSpPr>
            <a:spLocks noChangeArrowheads="1"/>
          </p:cNvSpPr>
          <p:nvPr/>
        </p:nvSpPr>
        <p:spPr bwMode="auto">
          <a:xfrm>
            <a:off x="2928938" y="2500313"/>
            <a:ext cx="287337"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Calibri" pitchFamily="34" charset="0"/>
              </a:rPr>
              <a:t>2</a:t>
            </a:r>
            <a:endParaRPr lang="es-ES" altLang="es-AR" b="1" dirty="0">
              <a:solidFill>
                <a:srgbClr val="660033"/>
              </a:solidFill>
              <a:latin typeface="Verdana" pitchFamily="34" charset="0"/>
            </a:endParaRPr>
          </a:p>
        </p:txBody>
      </p:sp>
      <p:sp>
        <p:nvSpPr>
          <p:cNvPr id="11340" name="87 Elipse"/>
          <p:cNvSpPr>
            <a:spLocks noChangeArrowheads="1"/>
          </p:cNvSpPr>
          <p:nvPr/>
        </p:nvSpPr>
        <p:spPr bwMode="auto">
          <a:xfrm>
            <a:off x="3286125" y="2500313"/>
            <a:ext cx="287338"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Calibri" pitchFamily="34" charset="0"/>
              </a:rPr>
              <a:t>3</a:t>
            </a:r>
            <a:endParaRPr lang="es-ES" altLang="es-AR" b="1" dirty="0">
              <a:solidFill>
                <a:srgbClr val="660033"/>
              </a:solidFill>
              <a:latin typeface="Verdana" pitchFamily="34" charset="0"/>
            </a:endParaRPr>
          </a:p>
        </p:txBody>
      </p:sp>
      <p:sp>
        <p:nvSpPr>
          <p:cNvPr id="11341" name="93 Elipse"/>
          <p:cNvSpPr>
            <a:spLocks noChangeArrowheads="1"/>
          </p:cNvSpPr>
          <p:nvPr/>
        </p:nvSpPr>
        <p:spPr bwMode="auto">
          <a:xfrm>
            <a:off x="5929313" y="2500313"/>
            <a:ext cx="287337"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Calibri" pitchFamily="34" charset="0"/>
              </a:rPr>
              <a:t>4</a:t>
            </a:r>
            <a:endParaRPr lang="es-ES" altLang="es-AR" b="1" dirty="0">
              <a:solidFill>
                <a:srgbClr val="660033"/>
              </a:solidFill>
              <a:latin typeface="Verdana" pitchFamily="34" charset="0"/>
            </a:endParaRPr>
          </a:p>
        </p:txBody>
      </p:sp>
      <p:sp>
        <p:nvSpPr>
          <p:cNvPr id="11342" name="131 Elipse"/>
          <p:cNvSpPr>
            <a:spLocks noChangeArrowheads="1"/>
          </p:cNvSpPr>
          <p:nvPr/>
        </p:nvSpPr>
        <p:spPr bwMode="auto">
          <a:xfrm>
            <a:off x="6286500" y="2500313"/>
            <a:ext cx="285750"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Calibri" pitchFamily="34" charset="0"/>
              </a:rPr>
              <a:t>5</a:t>
            </a:r>
            <a:endParaRPr lang="es-ES" altLang="es-AR" b="1" dirty="0">
              <a:solidFill>
                <a:srgbClr val="660033"/>
              </a:solidFill>
              <a:latin typeface="Verdana" pitchFamily="34" charset="0"/>
            </a:endParaRPr>
          </a:p>
        </p:txBody>
      </p:sp>
      <p:sp>
        <p:nvSpPr>
          <p:cNvPr id="11343" name="163 Elipse"/>
          <p:cNvSpPr>
            <a:spLocks noChangeArrowheads="1"/>
          </p:cNvSpPr>
          <p:nvPr/>
        </p:nvSpPr>
        <p:spPr bwMode="auto">
          <a:xfrm>
            <a:off x="6643688" y="2500313"/>
            <a:ext cx="285750" cy="368300"/>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a:solidFill>
                  <a:srgbClr val="660033"/>
                </a:solidFill>
                <a:latin typeface="Calibri" pitchFamily="34" charset="0"/>
              </a:rPr>
              <a:t>6</a:t>
            </a:r>
            <a:endParaRPr lang="es-ES" altLang="es-AR" b="1" dirty="0">
              <a:solidFill>
                <a:srgbClr val="660033"/>
              </a:solidFill>
              <a:latin typeface="Verdana" pitchFamily="34" charset="0"/>
            </a:endParaRPr>
          </a:p>
        </p:txBody>
      </p:sp>
      <p:sp>
        <p:nvSpPr>
          <p:cNvPr id="11344" name="169 CuadroTexto"/>
          <p:cNvSpPr txBox="1">
            <a:spLocks noChangeArrowheads="1"/>
          </p:cNvSpPr>
          <p:nvPr/>
        </p:nvSpPr>
        <p:spPr bwMode="auto">
          <a:xfrm>
            <a:off x="7643813" y="500063"/>
            <a:ext cx="1500187" cy="461962"/>
          </a:xfrm>
          <a:prstGeom prst="rect">
            <a:avLst/>
          </a:prstGeom>
          <a:noFill/>
          <a:ln w="9525">
            <a:noFill/>
            <a:miter lim="800000"/>
            <a:headEnd/>
            <a:tailEnd/>
          </a:ln>
        </p:spPr>
        <p:txBody>
          <a:bodyPr>
            <a:spAutoFit/>
          </a:bodyPr>
          <a:lstStyle/>
          <a:p>
            <a:r>
              <a:rPr lang="es-AR" altLang="es-AR" sz="1200" dirty="0">
                <a:latin typeface="Calibri" pitchFamily="34" charset="0"/>
              </a:rPr>
              <a:t>participación</a:t>
            </a:r>
          </a:p>
          <a:p>
            <a:r>
              <a:rPr lang="es-AR" altLang="es-AR" sz="1200" dirty="0">
                <a:latin typeface="Calibri" pitchFamily="34" charset="0"/>
              </a:rPr>
              <a:t>público-privada</a:t>
            </a:r>
            <a:endParaRPr lang="es-ES" altLang="es-AR" sz="1200" dirty="0">
              <a:latin typeface="Calibri" pitchFamily="34" charset="0"/>
            </a:endParaRPr>
          </a:p>
        </p:txBody>
      </p:sp>
      <p:grpSp>
        <p:nvGrpSpPr>
          <p:cNvPr id="158" name="120 Grupo"/>
          <p:cNvGrpSpPr>
            <a:grpSpLocks/>
          </p:cNvGrpSpPr>
          <p:nvPr/>
        </p:nvGrpSpPr>
        <p:grpSpPr bwMode="auto">
          <a:xfrm>
            <a:off x="7346988" y="6163322"/>
            <a:ext cx="1797012" cy="694678"/>
            <a:chOff x="-249586" y="5362456"/>
            <a:chExt cx="1535437" cy="694262"/>
          </a:xfrm>
        </p:grpSpPr>
        <p:sp>
          <p:nvSpPr>
            <p:cNvPr id="163" name="Text Box 71"/>
            <p:cNvSpPr txBox="1">
              <a:spLocks noChangeArrowheads="1"/>
            </p:cNvSpPr>
            <p:nvPr/>
          </p:nvSpPr>
          <p:spPr bwMode="auto">
            <a:xfrm>
              <a:off x="-31199" y="5362456"/>
              <a:ext cx="1317050" cy="694262"/>
            </a:xfrm>
            <a:prstGeom prst="rect">
              <a:avLst/>
            </a:prstGeom>
            <a:solidFill>
              <a:schemeClr val="accent6">
                <a:lumMod val="50000"/>
              </a:schemeClr>
            </a:solidFill>
            <a:ln w="28575">
              <a:solidFill>
                <a:schemeClr val="tx1"/>
              </a:solidFill>
              <a:miter lim="800000"/>
              <a:headEnd/>
              <a:tailEnd/>
            </a:ln>
          </p:spPr>
          <p:txBody>
            <a:bodyPr wrap="square" lIns="90000" tIns="46800" rIns="90000" bIns="46800">
              <a:spAutoFit/>
            </a:bodyPr>
            <a:lstStyle/>
            <a:p>
              <a:pPr algn="ctr" fontAlgn="auto">
                <a:spcBef>
                  <a:spcPts val="813"/>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300" b="1" dirty="0">
                  <a:solidFill>
                    <a:srgbClr val="FFFFFF"/>
                  </a:solidFill>
                  <a:latin typeface="Calibri" pitchFamily="34" charset="0"/>
                  <a:ea typeface="SimSun" charset="-122"/>
                </a:rPr>
                <a:t>Registro nacional de eventualidades adversas </a:t>
              </a:r>
            </a:p>
          </p:txBody>
        </p:sp>
        <p:sp>
          <p:nvSpPr>
            <p:cNvPr id="164" name="87 Elipse"/>
            <p:cNvSpPr>
              <a:spLocks noChangeArrowheads="1"/>
            </p:cNvSpPr>
            <p:nvPr/>
          </p:nvSpPr>
          <p:spPr bwMode="auto">
            <a:xfrm>
              <a:off x="-249586" y="5688842"/>
              <a:ext cx="288000" cy="367653"/>
            </a:xfrm>
            <a:prstGeom prst="ellipse">
              <a:avLst/>
            </a:prstGeom>
            <a:solidFill>
              <a:schemeClr val="bg1"/>
            </a:solidFill>
            <a:ln w="28575" algn="ctr">
              <a:solidFill>
                <a:srgbClr val="660033"/>
              </a:solidFill>
              <a:round/>
              <a:headEnd/>
              <a:tailEnd/>
            </a:ln>
          </p:spPr>
          <p:txBody>
            <a:bodyPr>
              <a:spAutoFit/>
            </a:bodyPr>
            <a:lstStyle/>
            <a:p>
              <a:pPr algn="ctr"/>
              <a:r>
                <a:rPr lang="es-AR" altLang="es-AR" sz="1100" b="1" dirty="0" smtClean="0">
                  <a:solidFill>
                    <a:srgbClr val="660033"/>
                  </a:solidFill>
                  <a:latin typeface="Verdana" pitchFamily="34" charset="0"/>
                </a:rPr>
                <a:t>6</a:t>
              </a:r>
              <a:endParaRPr lang="es-ES" altLang="es-AR" sz="1100" b="1" dirty="0">
                <a:solidFill>
                  <a:srgbClr val="660033"/>
                </a:solidFill>
                <a:latin typeface="Verdana" pitchFamily="34" charset="0"/>
              </a:endParaRP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6291" y="1274733"/>
            <a:ext cx="6718392" cy="1477328"/>
          </a:xfrm>
          <a:prstGeom prst="rect">
            <a:avLst/>
          </a:prstGeom>
        </p:spPr>
        <p:txBody>
          <a:bodyPr wrap="square">
            <a:spAutoFit/>
          </a:bodyPr>
          <a:lstStyle/>
          <a:p>
            <a:pPr algn="r"/>
            <a:r>
              <a:rPr lang="es-AR" b="1" i="1" dirty="0" smtClean="0">
                <a:latin typeface="+mn-lt"/>
              </a:rPr>
              <a:t>“La construcción de la vida se halla en estos momentos                    mucho más dominada por hechos que por convicciones,                       y por un tipo de hechos que casi nunca, y en ningún lugar,                      han llegado aún a fundamentar sus convicciones”.</a:t>
            </a:r>
            <a:endParaRPr lang="es-ES" b="1" i="1" dirty="0" smtClean="0">
              <a:latin typeface="+mn-lt"/>
            </a:endParaRPr>
          </a:p>
          <a:p>
            <a:pPr algn="r"/>
            <a:r>
              <a:rPr lang="es-AR" b="1" dirty="0" smtClean="0">
                <a:latin typeface="+mn-lt"/>
              </a:rPr>
              <a:t>Walter </a:t>
            </a:r>
            <a:r>
              <a:rPr lang="es-AR" b="1" dirty="0" err="1" smtClean="0">
                <a:latin typeface="+mn-lt"/>
              </a:rPr>
              <a:t>Benjamin</a:t>
            </a:r>
            <a:endParaRPr lang="es-ES" b="1" dirty="0">
              <a:latin typeface="+mn-lt"/>
            </a:endParaRPr>
          </a:p>
        </p:txBody>
      </p:sp>
      <p:sp>
        <p:nvSpPr>
          <p:cNvPr id="3" name="2 Elipse"/>
          <p:cNvSpPr>
            <a:spLocks noChangeArrowheads="1"/>
          </p:cNvSpPr>
          <p:nvPr/>
        </p:nvSpPr>
        <p:spPr bwMode="auto">
          <a:xfrm>
            <a:off x="519057" y="6130962"/>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4" name="3 CuadroTexto"/>
          <p:cNvSpPr txBox="1"/>
          <p:nvPr/>
        </p:nvSpPr>
        <p:spPr>
          <a:xfrm>
            <a:off x="1431882" y="4232286"/>
            <a:ext cx="6389775" cy="646331"/>
          </a:xfrm>
          <a:prstGeom prst="rect">
            <a:avLst/>
          </a:prstGeom>
          <a:noFill/>
        </p:spPr>
        <p:txBody>
          <a:bodyPr wrap="square" rtlCol="0">
            <a:spAutoFit/>
          </a:bodyPr>
          <a:lstStyle/>
          <a:p>
            <a:pPr algn="r"/>
            <a:r>
              <a:rPr lang="es-AR" b="1" i="1" dirty="0" smtClean="0">
                <a:latin typeface="+mn-lt"/>
              </a:rPr>
              <a:t>“En política no hay que reír ni llorar, solo comprender”.</a:t>
            </a:r>
          </a:p>
          <a:p>
            <a:pPr algn="r"/>
            <a:r>
              <a:rPr lang="es-AR" b="1" dirty="0" err="1" smtClean="0">
                <a:latin typeface="+mn-lt"/>
              </a:rPr>
              <a:t>Baruj</a:t>
            </a:r>
            <a:r>
              <a:rPr lang="es-AR" b="1" dirty="0" smtClean="0">
                <a:latin typeface="+mn-lt"/>
              </a:rPr>
              <a:t> </a:t>
            </a:r>
            <a:r>
              <a:rPr lang="es-AR" b="1" dirty="0" err="1" smtClean="0">
                <a:latin typeface="+mn-lt"/>
              </a:rPr>
              <a:t>Spinoza</a:t>
            </a:r>
            <a:endParaRPr lang="es-ES" b="1" dirty="0">
              <a:latin typeface="+mn-lt"/>
            </a:endParaRPr>
          </a:p>
        </p:txBody>
      </p:sp>
      <p:sp>
        <p:nvSpPr>
          <p:cNvPr id="6" name="5 CuadroTexto"/>
          <p:cNvSpPr txBox="1"/>
          <p:nvPr/>
        </p:nvSpPr>
        <p:spPr>
          <a:xfrm>
            <a:off x="1358856" y="2954331"/>
            <a:ext cx="6462801" cy="923330"/>
          </a:xfrm>
          <a:prstGeom prst="rect">
            <a:avLst/>
          </a:prstGeom>
          <a:noFill/>
        </p:spPr>
        <p:txBody>
          <a:bodyPr wrap="square" rtlCol="0">
            <a:spAutoFit/>
          </a:bodyPr>
          <a:lstStyle/>
          <a:p>
            <a:pPr algn="r"/>
            <a:r>
              <a:rPr lang="es-AR" b="1" i="1" dirty="0" smtClean="0">
                <a:latin typeface="+mn-lt"/>
              </a:rPr>
              <a:t>“Más que trabajar por bienes abstractos                                                 se debería trabajar por la eliminación de males concretos”.</a:t>
            </a:r>
          </a:p>
          <a:p>
            <a:pPr algn="r"/>
            <a:r>
              <a:rPr lang="es-AR" b="1" dirty="0" smtClean="0">
                <a:latin typeface="+mn-lt"/>
              </a:rPr>
              <a:t>Karl </a:t>
            </a:r>
            <a:r>
              <a:rPr lang="es-AR" b="1" dirty="0" err="1" smtClean="0">
                <a:latin typeface="+mn-lt"/>
              </a:rPr>
              <a:t>Popper</a:t>
            </a:r>
            <a:endParaRPr lang="es-ES" b="1" dirty="0">
              <a:latin typeface="+mn-lt"/>
            </a:endParaRPr>
          </a:p>
        </p:txBody>
      </p:sp>
      <p:sp>
        <p:nvSpPr>
          <p:cNvPr id="7" name="6 Rectángulo"/>
          <p:cNvSpPr/>
          <p:nvPr/>
        </p:nvSpPr>
        <p:spPr>
          <a:xfrm>
            <a:off x="3221019" y="5035572"/>
            <a:ext cx="4572000" cy="646331"/>
          </a:xfrm>
          <a:prstGeom prst="rect">
            <a:avLst/>
          </a:prstGeom>
        </p:spPr>
        <p:txBody>
          <a:bodyPr>
            <a:spAutoFit/>
          </a:bodyPr>
          <a:lstStyle/>
          <a:p>
            <a:pPr algn="r"/>
            <a:r>
              <a:rPr lang="es-AR" b="1" i="1" dirty="0" smtClean="0">
                <a:latin typeface="+mn-lt"/>
              </a:rPr>
              <a:t>“La equidad es el Tesoro de los Estados”. </a:t>
            </a:r>
            <a:r>
              <a:rPr lang="es-AR" b="1" dirty="0" smtClean="0">
                <a:latin typeface="+mn-lt"/>
              </a:rPr>
              <a:t>Confucio</a:t>
            </a:r>
            <a:endParaRPr lang="es-ES" b="1"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4 Grupo"/>
          <p:cNvGrpSpPr>
            <a:grpSpLocks/>
          </p:cNvGrpSpPr>
          <p:nvPr/>
        </p:nvGrpSpPr>
        <p:grpSpPr bwMode="auto">
          <a:xfrm>
            <a:off x="-15875" y="-52388"/>
            <a:ext cx="9161463" cy="6978651"/>
            <a:chOff x="-15556" y="-52173"/>
            <a:chExt cx="9160805" cy="6978117"/>
          </a:xfrm>
        </p:grpSpPr>
        <p:sp>
          <p:nvSpPr>
            <p:cNvPr id="6" name="5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AR" sz="1800" b="1" dirty="0">
                <a:solidFill>
                  <a:srgbClr val="FFFFFF"/>
                </a:solidFill>
                <a:latin typeface="+mn-lt"/>
              </a:endParaRPr>
            </a:p>
          </p:txBody>
        </p:sp>
        <p:sp>
          <p:nvSpPr>
            <p:cNvPr id="7"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0" hangingPunct="0">
                <a:defRPr/>
              </a:pPr>
              <a:endParaRPr lang="es-AR" dirty="0">
                <a:solidFill>
                  <a:srgbClr val="FFFFFF"/>
                </a:solidFill>
              </a:endParaRPr>
            </a:p>
          </p:txBody>
        </p:sp>
        <p:sp>
          <p:nvSpPr>
            <p:cNvPr id="8" name="7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AR" sz="1800" b="0" dirty="0">
                <a:solidFill>
                  <a:srgbClr val="FFFFFF"/>
                </a:solidFill>
                <a:latin typeface="Arial" charset="0"/>
              </a:endParaRPr>
            </a:p>
          </p:txBody>
        </p:sp>
      </p:grpSp>
      <p:sp>
        <p:nvSpPr>
          <p:cNvPr id="8194" name="Rectangle 2"/>
          <p:cNvSpPr>
            <a:spLocks noChangeArrowheads="1"/>
          </p:cNvSpPr>
          <p:nvPr/>
        </p:nvSpPr>
        <p:spPr bwMode="auto">
          <a:xfrm>
            <a:off x="0" y="0"/>
            <a:ext cx="9144000" cy="1000125"/>
          </a:xfrm>
          <a:prstGeom prst="rect">
            <a:avLst/>
          </a:prstGeom>
          <a:noFill/>
          <a:ln w="9525">
            <a:noFill/>
            <a:miter lim="800000"/>
            <a:headEnd/>
            <a:tailEnd/>
          </a:ln>
        </p:spPr>
        <p:txBody>
          <a:bodyPr anchor="ctr"/>
          <a:lstStyle/>
          <a:p>
            <a:pPr eaLnBrk="0" hangingPunct="0">
              <a:defRPr/>
            </a:pPr>
            <a:r>
              <a:rPr lang="es-AR" sz="3600" dirty="0" smtClean="0">
                <a:solidFill>
                  <a:srgbClr val="000000"/>
                </a:solidFill>
                <a:effectLst>
                  <a:outerShdw blurRad="38100" dist="38100" dir="2700000" algn="tl">
                    <a:srgbClr val="000000">
                      <a:alpha val="43137"/>
                    </a:srgbClr>
                  </a:outerShdw>
                </a:effectLst>
                <a:latin typeface="Calibri"/>
              </a:rPr>
              <a:t>                                    </a:t>
            </a:r>
            <a:r>
              <a:rPr lang="es-AR" sz="3600" b="1" dirty="0" smtClean="0">
                <a:solidFill>
                  <a:srgbClr val="000000"/>
                </a:solidFill>
                <a:latin typeface="Calibri"/>
              </a:rPr>
              <a:t>Falacias </a:t>
            </a:r>
            <a:r>
              <a:rPr lang="es-AR" sz="3600" dirty="0" smtClean="0">
                <a:solidFill>
                  <a:srgbClr val="000000"/>
                </a:solidFill>
                <a:effectLst>
                  <a:outerShdw blurRad="38100" dist="38100" dir="2700000" algn="tl">
                    <a:srgbClr val="000000">
                      <a:alpha val="43137"/>
                    </a:srgbClr>
                  </a:outerShdw>
                </a:effectLst>
                <a:latin typeface="Calibri"/>
              </a:rPr>
              <a:t>         </a:t>
            </a:r>
            <a:r>
              <a:rPr lang="es-AR" dirty="0" smtClean="0">
                <a:solidFill>
                  <a:srgbClr val="000000"/>
                </a:solidFill>
                <a:effectLst>
                  <a:outerShdw blurRad="38100" dist="38100" dir="2700000" algn="tl">
                    <a:srgbClr val="000000">
                      <a:alpha val="43137"/>
                    </a:srgbClr>
                  </a:outerShdw>
                </a:effectLst>
                <a:latin typeface="Calibri"/>
              </a:rPr>
              <a:t>Jeremías </a:t>
            </a:r>
            <a:r>
              <a:rPr lang="es-AR" dirty="0" err="1" smtClean="0">
                <a:solidFill>
                  <a:srgbClr val="000000"/>
                </a:solidFill>
                <a:effectLst>
                  <a:outerShdw blurRad="38100" dist="38100" dir="2700000" algn="tl">
                    <a:srgbClr val="000000">
                      <a:alpha val="43137"/>
                    </a:srgbClr>
                  </a:outerShdw>
                </a:effectLst>
                <a:latin typeface="Calibri"/>
              </a:rPr>
              <a:t>Bentham</a:t>
            </a:r>
            <a:r>
              <a:rPr lang="es-AR" dirty="0" smtClean="0">
                <a:solidFill>
                  <a:srgbClr val="000000"/>
                </a:solidFill>
                <a:effectLst>
                  <a:outerShdw blurRad="38100" dist="38100" dir="2700000" algn="tl">
                    <a:srgbClr val="000000">
                      <a:alpha val="43137"/>
                    </a:srgbClr>
                  </a:outerShdw>
                </a:effectLst>
                <a:latin typeface="Calibri"/>
              </a:rPr>
              <a:t> </a:t>
            </a:r>
          </a:p>
          <a:p>
            <a:pPr eaLnBrk="0" hangingPunct="0">
              <a:spcBef>
                <a:spcPts val="0"/>
              </a:spcBef>
              <a:defRPr/>
            </a:pPr>
            <a:r>
              <a:rPr lang="es-AR" dirty="0" smtClean="0">
                <a:solidFill>
                  <a:srgbClr val="000000"/>
                </a:solidFill>
                <a:effectLst>
                  <a:outerShdw blurRad="38100" dist="38100" dir="2700000" algn="tl">
                    <a:srgbClr val="000000">
                      <a:alpha val="43137"/>
                    </a:srgbClr>
                  </a:outerShdw>
                </a:effectLst>
                <a:latin typeface="Calibri"/>
              </a:rPr>
              <a:t>								</a:t>
            </a:r>
            <a:endParaRPr lang="es-AR" sz="1400" dirty="0">
              <a:solidFill>
                <a:srgbClr val="3333CC"/>
              </a:solidFill>
              <a:effectLst>
                <a:outerShdw blurRad="38100" dist="38100" dir="2700000" algn="tl">
                  <a:srgbClr val="000000">
                    <a:alpha val="43137"/>
                  </a:srgbClr>
                </a:outerShdw>
              </a:effectLst>
              <a:latin typeface="Calibri"/>
            </a:endParaRPr>
          </a:p>
        </p:txBody>
      </p:sp>
      <p:sp>
        <p:nvSpPr>
          <p:cNvPr id="8195" name="Rectangle 3"/>
          <p:cNvSpPr>
            <a:spLocks noChangeArrowheads="1"/>
          </p:cNvSpPr>
          <p:nvPr/>
        </p:nvSpPr>
        <p:spPr bwMode="auto">
          <a:xfrm>
            <a:off x="1249317" y="1055655"/>
            <a:ext cx="6134183" cy="5286375"/>
          </a:xfrm>
          <a:prstGeom prst="rect">
            <a:avLst/>
          </a:prstGeom>
          <a:noFill/>
          <a:ln w="9525">
            <a:noFill/>
            <a:miter lim="800000"/>
            <a:headEnd/>
            <a:tailEnd/>
          </a:ln>
        </p:spPr>
        <p:txBody>
          <a:bodyPr/>
          <a:lstStyle/>
          <a:p>
            <a:pPr marL="441325" indent="-441325" eaLnBrk="0" hangingPunct="0">
              <a:spcBef>
                <a:spcPct val="20000"/>
              </a:spcBef>
              <a:buClr>
                <a:srgbClr val="2D2DB9">
                  <a:lumMod val="50000"/>
                </a:srgbClr>
              </a:buClr>
              <a:buSzPct val="120000"/>
              <a:buFont typeface="Wingdings" pitchFamily="2" charset="2"/>
              <a:buChar char="v"/>
              <a:defRPr/>
            </a:pPr>
            <a:r>
              <a:rPr lang="es-AR" b="1" i="1" dirty="0">
                <a:solidFill>
                  <a:srgbClr val="2D2DB9">
                    <a:lumMod val="50000"/>
                  </a:srgbClr>
                </a:solidFill>
                <a:effectLst>
                  <a:outerShdw blurRad="38100" dist="38100" dir="2700000" algn="tl">
                    <a:srgbClr val="000000">
                      <a:alpha val="43137"/>
                    </a:srgbClr>
                  </a:outerShdw>
                </a:effectLst>
                <a:latin typeface="+mn-lt"/>
              </a:rPr>
              <a:t>Las falacias son argumentos empleados  con </a:t>
            </a:r>
            <a:br>
              <a:rPr lang="es-AR" b="1" i="1" dirty="0">
                <a:solidFill>
                  <a:srgbClr val="2D2DB9">
                    <a:lumMod val="50000"/>
                  </a:srgbClr>
                </a:solidFill>
                <a:effectLst>
                  <a:outerShdw blurRad="38100" dist="38100" dir="2700000" algn="tl">
                    <a:srgbClr val="000000">
                      <a:alpha val="43137"/>
                    </a:srgbClr>
                  </a:outerShdw>
                </a:effectLst>
                <a:latin typeface="+mn-lt"/>
              </a:rPr>
            </a:br>
            <a:r>
              <a:rPr lang="es-AR" b="1" i="1" dirty="0">
                <a:solidFill>
                  <a:srgbClr val="2D2DB9">
                    <a:lumMod val="50000"/>
                  </a:srgbClr>
                </a:solidFill>
                <a:effectLst>
                  <a:outerShdw blurRad="38100" dist="38100" dir="2700000" algn="tl">
                    <a:srgbClr val="000000">
                      <a:alpha val="43137"/>
                    </a:srgbClr>
                  </a:outerShdw>
                </a:effectLst>
                <a:latin typeface="+mn-lt"/>
              </a:rPr>
              <a:t>el propósito a inducir a engaños.</a:t>
            </a:r>
          </a:p>
          <a:p>
            <a:pPr marL="742950" lvl="1" indent="-285750" eaLnBrk="0" hangingPunct="0">
              <a:spcBef>
                <a:spcPct val="20000"/>
              </a:spcBef>
              <a:buClr>
                <a:srgbClr val="000000"/>
              </a:buClr>
              <a:buSzPct val="120000"/>
              <a:buFontTx/>
              <a:buChar char=" "/>
              <a:defRPr/>
            </a:pPr>
            <a:endParaRPr lang="es-AR" b="1" dirty="0">
              <a:solidFill>
                <a:srgbClr val="000000"/>
              </a:solidFill>
              <a:latin typeface="+mn-lt"/>
            </a:endParaRPr>
          </a:p>
          <a:p>
            <a:pPr marL="438150" lvl="1" indent="-285750" algn="just" eaLnBrk="0" hangingPunct="0">
              <a:spcBef>
                <a:spcPct val="20000"/>
              </a:spcBef>
              <a:buClr>
                <a:srgbClr val="000000"/>
              </a:buClr>
              <a:buSzPct val="120000"/>
              <a:buFontTx/>
              <a:buChar char=" "/>
              <a:defRPr/>
            </a:pPr>
            <a:r>
              <a:rPr lang="es-AR" b="1" dirty="0">
                <a:solidFill>
                  <a:srgbClr val="000000"/>
                </a:solidFill>
                <a:latin typeface="+mn-lt"/>
              </a:rPr>
              <a:t>a) </a:t>
            </a:r>
            <a:r>
              <a:rPr lang="es-AR" b="1" dirty="0">
                <a:solidFill>
                  <a:srgbClr val="00CC99">
                    <a:lumMod val="50000"/>
                  </a:srgbClr>
                </a:solidFill>
                <a:latin typeface="+mn-lt"/>
              </a:rPr>
              <a:t>falacias de autoridad,</a:t>
            </a:r>
            <a:r>
              <a:rPr lang="es-AR" b="1" dirty="0">
                <a:solidFill>
                  <a:srgbClr val="000000"/>
                </a:solidFill>
                <a:latin typeface="+mn-lt"/>
              </a:rPr>
              <a:t> cuyo objetivo es reprimir, </a:t>
            </a:r>
            <a:br>
              <a:rPr lang="es-AR" b="1" dirty="0">
                <a:solidFill>
                  <a:srgbClr val="000000"/>
                </a:solidFill>
                <a:latin typeface="+mn-lt"/>
              </a:rPr>
            </a:br>
            <a:r>
              <a:rPr lang="es-AR" b="1" dirty="0">
                <a:solidFill>
                  <a:srgbClr val="000000"/>
                </a:solidFill>
                <a:latin typeface="+mn-lt"/>
              </a:rPr>
              <a:t>merced al peso de la autoridad, cualquier ejercicio</a:t>
            </a:r>
            <a:br>
              <a:rPr lang="es-AR" b="1" dirty="0">
                <a:solidFill>
                  <a:srgbClr val="000000"/>
                </a:solidFill>
                <a:latin typeface="+mn-lt"/>
              </a:rPr>
            </a:br>
            <a:r>
              <a:rPr lang="es-AR" b="1" dirty="0">
                <a:solidFill>
                  <a:srgbClr val="000000"/>
                </a:solidFill>
                <a:latin typeface="+mn-lt"/>
              </a:rPr>
              <a:t>de la facultad de raciocinio;</a:t>
            </a:r>
          </a:p>
          <a:p>
            <a:pPr marL="438150" lvl="1" indent="-285750" algn="just" eaLnBrk="0" hangingPunct="0">
              <a:spcBef>
                <a:spcPct val="20000"/>
              </a:spcBef>
              <a:buClr>
                <a:srgbClr val="000000"/>
              </a:buClr>
              <a:buSzPct val="120000"/>
              <a:buFontTx/>
              <a:buChar char=" "/>
              <a:defRPr/>
            </a:pPr>
            <a:endParaRPr lang="es-AR" b="1" dirty="0">
              <a:solidFill>
                <a:srgbClr val="000000"/>
              </a:solidFill>
              <a:latin typeface="+mn-lt"/>
            </a:endParaRPr>
          </a:p>
          <a:p>
            <a:pPr marL="438150" lvl="1" indent="-285750" algn="just" eaLnBrk="0" hangingPunct="0">
              <a:spcBef>
                <a:spcPct val="20000"/>
              </a:spcBef>
              <a:buClr>
                <a:srgbClr val="000000"/>
              </a:buClr>
              <a:buSzPct val="120000"/>
              <a:buFontTx/>
              <a:buChar char=" "/>
              <a:defRPr/>
            </a:pPr>
            <a:r>
              <a:rPr lang="es-AR" b="1" dirty="0">
                <a:solidFill>
                  <a:srgbClr val="000000"/>
                </a:solidFill>
                <a:latin typeface="+mn-lt"/>
              </a:rPr>
              <a:t>b) </a:t>
            </a:r>
            <a:r>
              <a:rPr lang="es-AR" b="1" dirty="0">
                <a:solidFill>
                  <a:srgbClr val="00CC99">
                    <a:lumMod val="50000"/>
                  </a:srgbClr>
                </a:solidFill>
                <a:latin typeface="+mn-lt"/>
              </a:rPr>
              <a:t>falacias de peligro,</a:t>
            </a:r>
            <a:r>
              <a:rPr lang="es-AR" b="1" dirty="0">
                <a:solidFill>
                  <a:srgbClr val="000000"/>
                </a:solidFill>
                <a:latin typeface="+mn-lt"/>
              </a:rPr>
              <a:t> cuya materia es el peligro en                  sus  diversas  formas, y su objetivo es el reprimir por completo  la  discusión,  por  medio de la producción             de la alarma;</a:t>
            </a:r>
          </a:p>
          <a:p>
            <a:pPr marL="438150" lvl="1" indent="-285750" algn="just" eaLnBrk="0" hangingPunct="0">
              <a:spcBef>
                <a:spcPct val="20000"/>
              </a:spcBef>
              <a:buClr>
                <a:srgbClr val="000000"/>
              </a:buClr>
              <a:buSzPct val="120000"/>
              <a:buFontTx/>
              <a:buChar char=" "/>
              <a:defRPr/>
            </a:pPr>
            <a:endParaRPr lang="es-AR" b="1" dirty="0">
              <a:solidFill>
                <a:srgbClr val="000000"/>
              </a:solidFill>
              <a:latin typeface="+mn-lt"/>
            </a:endParaRPr>
          </a:p>
          <a:p>
            <a:pPr marL="438150" lvl="1" indent="-285750" algn="just" eaLnBrk="0" hangingPunct="0">
              <a:spcBef>
                <a:spcPct val="20000"/>
              </a:spcBef>
              <a:buClr>
                <a:srgbClr val="000000"/>
              </a:buClr>
              <a:buSzPct val="120000"/>
              <a:buFontTx/>
              <a:buChar char=" "/>
              <a:defRPr/>
            </a:pPr>
            <a:r>
              <a:rPr lang="es-AR" b="1" dirty="0">
                <a:solidFill>
                  <a:srgbClr val="000000"/>
                </a:solidFill>
                <a:latin typeface="+mn-lt"/>
              </a:rPr>
              <a:t>c) </a:t>
            </a:r>
            <a:r>
              <a:rPr lang="es-AR" b="1" dirty="0">
                <a:solidFill>
                  <a:srgbClr val="00CC99">
                    <a:lumMod val="50000"/>
                  </a:srgbClr>
                </a:solidFill>
                <a:latin typeface="+mn-lt"/>
              </a:rPr>
              <a:t>falacias de dilación</a:t>
            </a:r>
            <a:r>
              <a:rPr lang="es-AR" b="1" dirty="0">
                <a:solidFill>
                  <a:srgbClr val="000000"/>
                </a:solidFill>
                <a:latin typeface="+mn-lt"/>
              </a:rPr>
              <a:t>, cuya materia consiste en </a:t>
            </a:r>
            <a:br>
              <a:rPr lang="es-AR" b="1" dirty="0">
                <a:solidFill>
                  <a:srgbClr val="000000"/>
                </a:solidFill>
                <a:latin typeface="+mn-lt"/>
              </a:rPr>
            </a:br>
            <a:r>
              <a:rPr lang="es-AR" b="1" dirty="0">
                <a:solidFill>
                  <a:srgbClr val="000000"/>
                </a:solidFill>
                <a:latin typeface="+mn-lt"/>
              </a:rPr>
              <a:t>la dilación bajo varias formas y cuyo objeto </a:t>
            </a:r>
            <a:br>
              <a:rPr lang="es-AR" b="1" dirty="0">
                <a:solidFill>
                  <a:srgbClr val="000000"/>
                </a:solidFill>
                <a:latin typeface="+mn-lt"/>
              </a:rPr>
            </a:br>
            <a:r>
              <a:rPr lang="es-AR" b="1" dirty="0">
                <a:solidFill>
                  <a:srgbClr val="000000"/>
                </a:solidFill>
                <a:latin typeface="+mn-lt"/>
              </a:rPr>
              <a:t>es postergar la discusión con el fin de eludirla;</a:t>
            </a:r>
          </a:p>
          <a:p>
            <a:pPr marL="438150" lvl="1" indent="-285750" algn="just" eaLnBrk="0" hangingPunct="0">
              <a:spcBef>
                <a:spcPct val="20000"/>
              </a:spcBef>
              <a:buClr>
                <a:srgbClr val="000000"/>
              </a:buClr>
              <a:buSzPct val="120000"/>
              <a:buFontTx/>
              <a:buChar char=" "/>
              <a:defRPr/>
            </a:pPr>
            <a:endParaRPr lang="es-AR" b="1" dirty="0">
              <a:solidFill>
                <a:srgbClr val="000000"/>
              </a:solidFill>
              <a:latin typeface="+mn-lt"/>
            </a:endParaRPr>
          </a:p>
          <a:p>
            <a:pPr marL="438150" lvl="1" indent="-285750" algn="just" eaLnBrk="0" hangingPunct="0">
              <a:spcBef>
                <a:spcPct val="20000"/>
              </a:spcBef>
              <a:buClr>
                <a:srgbClr val="000000"/>
              </a:buClr>
              <a:buSzPct val="120000"/>
              <a:buFontTx/>
              <a:buChar char=" "/>
              <a:defRPr/>
            </a:pPr>
            <a:r>
              <a:rPr lang="es-AR" b="1" dirty="0">
                <a:solidFill>
                  <a:srgbClr val="000000"/>
                </a:solidFill>
                <a:latin typeface="+mn-lt"/>
              </a:rPr>
              <a:t>d) </a:t>
            </a:r>
            <a:r>
              <a:rPr lang="es-AR" b="1" dirty="0">
                <a:solidFill>
                  <a:srgbClr val="00CC99">
                    <a:lumMod val="50000"/>
                  </a:srgbClr>
                </a:solidFill>
                <a:latin typeface="+mn-lt"/>
              </a:rPr>
              <a:t>falacias de confusión, </a:t>
            </a:r>
            <a:r>
              <a:rPr lang="es-AR" b="1" dirty="0">
                <a:solidFill>
                  <a:srgbClr val="000000"/>
                </a:solidFill>
                <a:latin typeface="+mn-lt"/>
              </a:rPr>
              <a:t>cuyo objeto es causar </a:t>
            </a:r>
            <a:br>
              <a:rPr lang="es-AR" b="1" dirty="0">
                <a:solidFill>
                  <a:srgbClr val="000000"/>
                </a:solidFill>
                <a:latin typeface="+mn-lt"/>
              </a:rPr>
            </a:br>
            <a:r>
              <a:rPr lang="es-AR" b="1" dirty="0">
                <a:solidFill>
                  <a:srgbClr val="000000"/>
                </a:solidFill>
                <a:latin typeface="+mn-lt"/>
              </a:rPr>
              <a:t>perplejidad cuando la discusión no puede eludirse.</a:t>
            </a:r>
          </a:p>
          <a:p>
            <a:pPr marL="400050" indent="-400050" eaLnBrk="0" hangingPunct="0">
              <a:spcBef>
                <a:spcPct val="20000"/>
              </a:spcBef>
              <a:buClr>
                <a:srgbClr val="808080"/>
              </a:buClr>
              <a:buSzPct val="120000"/>
              <a:buFontTx/>
              <a:buBlip>
                <a:blip r:embed="rId3"/>
              </a:buBlip>
              <a:defRPr/>
            </a:pPr>
            <a:endParaRPr lang="es-AR" sz="2800" b="0" dirty="0">
              <a:solidFill>
                <a:srgbClr val="000000"/>
              </a:solidFill>
              <a:latin typeface="Calibri"/>
            </a:endParaRPr>
          </a:p>
        </p:txBody>
      </p:sp>
      <p:sp>
        <p:nvSpPr>
          <p:cNvPr id="9" name="8 Rectángulo"/>
          <p:cNvSpPr/>
          <p:nvPr/>
        </p:nvSpPr>
        <p:spPr>
          <a:xfrm>
            <a:off x="7493040" y="580986"/>
            <a:ext cx="699230" cy="307777"/>
          </a:xfrm>
          <a:prstGeom prst="rect">
            <a:avLst/>
          </a:prstGeom>
        </p:spPr>
        <p:txBody>
          <a:bodyPr wrap="none">
            <a:spAutoFit/>
          </a:bodyPr>
          <a:lstStyle/>
          <a:p>
            <a:r>
              <a:rPr lang="es-AR" sz="1400" dirty="0" smtClean="0">
                <a:solidFill>
                  <a:srgbClr val="000000"/>
                </a:solidFill>
                <a:effectLst>
                  <a:outerShdw blurRad="38100" dist="38100" dir="2700000" algn="tl">
                    <a:srgbClr val="000000">
                      <a:alpha val="43137"/>
                    </a:srgbClr>
                  </a:outerShdw>
                </a:effectLst>
                <a:latin typeface="Calibri"/>
              </a:rPr>
              <a:t>(1809) </a:t>
            </a:r>
            <a:endParaRPr lang="es-ES" sz="1400" dirty="0"/>
          </a:p>
        </p:txBody>
      </p:sp>
      <p:sp>
        <p:nvSpPr>
          <p:cNvPr id="10" name="9 CuadroTexto"/>
          <p:cNvSpPr txBox="1"/>
          <p:nvPr/>
        </p:nvSpPr>
        <p:spPr>
          <a:xfrm>
            <a:off x="7493040" y="5984910"/>
            <a:ext cx="438156" cy="461665"/>
          </a:xfrm>
          <a:prstGeom prst="rect">
            <a:avLst/>
          </a:prstGeom>
          <a:noFill/>
        </p:spPr>
        <p:txBody>
          <a:bodyPr wrap="square" rtlCol="0">
            <a:spAutoFit/>
          </a:bodyPr>
          <a:lstStyle/>
          <a:p>
            <a:r>
              <a:rPr lang="es-AR" sz="2400" b="1" dirty="0" smtClean="0">
                <a:latin typeface="+mn-lt"/>
              </a:rPr>
              <a:t>!!</a:t>
            </a:r>
            <a:endParaRPr lang="es-ES" sz="2400" b="1" dirty="0">
              <a:latin typeface="+mn-l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4 Grupo"/>
          <p:cNvGrpSpPr>
            <a:grpSpLocks/>
          </p:cNvGrpSpPr>
          <p:nvPr/>
        </p:nvGrpSpPr>
        <p:grpSpPr bwMode="auto">
          <a:xfrm>
            <a:off x="-15875" y="-52388"/>
            <a:ext cx="9161463" cy="6978651"/>
            <a:chOff x="-15556" y="-52173"/>
            <a:chExt cx="9160805" cy="6978117"/>
          </a:xfrm>
        </p:grpSpPr>
        <p:sp>
          <p:nvSpPr>
            <p:cNvPr id="6" name="5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sz="1800" b="0" dirty="0">
                <a:solidFill>
                  <a:srgbClr val="FFFFFF"/>
                </a:solidFill>
                <a:latin typeface="Arial" charset="0"/>
              </a:endParaRPr>
            </a:p>
          </p:txBody>
        </p:sp>
        <p:sp>
          <p:nvSpPr>
            <p:cNvPr id="7"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endParaRPr lang="es-ES" dirty="0">
                <a:solidFill>
                  <a:srgbClr val="FFFFFF"/>
                </a:solidFill>
              </a:endParaRPr>
            </a:p>
          </p:txBody>
        </p:sp>
        <p:sp>
          <p:nvSpPr>
            <p:cNvPr id="8" name="7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sz="1800" b="0" dirty="0">
                <a:solidFill>
                  <a:srgbClr val="FFFFFF"/>
                </a:solidFill>
                <a:latin typeface="Arial" charset="0"/>
              </a:endParaRPr>
            </a:p>
          </p:txBody>
        </p:sp>
      </p:grpSp>
      <p:sp>
        <p:nvSpPr>
          <p:cNvPr id="10" name="9 CuadroTexto"/>
          <p:cNvSpPr txBox="1"/>
          <p:nvPr/>
        </p:nvSpPr>
        <p:spPr>
          <a:xfrm>
            <a:off x="1106488" y="1643063"/>
            <a:ext cx="6931025" cy="4500562"/>
          </a:xfrm>
          <a:prstGeom prst="rect">
            <a:avLst/>
          </a:prstGeom>
          <a:solidFill>
            <a:schemeClr val="accent5">
              <a:lumMod val="60000"/>
              <a:lumOff val="40000"/>
            </a:schemeClr>
          </a:solidFill>
          <a:ln w="28575">
            <a:noFill/>
          </a:ln>
        </p:spPr>
        <p:txBody>
          <a:bodyPr lIns="180000" tIns="144000" rIns="288000" bIns="144000" anchorCtr="1"/>
          <a:lstStyle/>
          <a:p>
            <a:pPr marL="274638" indent="-182563" algn="just" eaLnBrk="0" hangingPunct="0">
              <a:spcBef>
                <a:spcPts val="600"/>
              </a:spcBef>
              <a:spcAft>
                <a:spcPts val="0"/>
              </a:spcAft>
              <a:buSzPct val="129000"/>
              <a:buFont typeface="Arial" pitchFamily="34" charset="0"/>
              <a:buChar char="•"/>
              <a:defRPr/>
            </a:pPr>
            <a:r>
              <a:rPr lang="es-ES" sz="1800" b="1" dirty="0">
                <a:solidFill>
                  <a:srgbClr val="000000"/>
                </a:solidFill>
                <a:latin typeface="+mn-lt"/>
              </a:rPr>
              <a:t>Falacia de la pobreza, según la cual el problema de la salud es un tema de pobres cuando la pobreza es una </a:t>
            </a:r>
            <a:r>
              <a:rPr lang="es-ES" sz="1800" b="1" i="1" dirty="0">
                <a:solidFill>
                  <a:srgbClr val="000000"/>
                </a:solidFill>
                <a:latin typeface="+mn-lt"/>
              </a:rPr>
              <a:t>situación</a:t>
            </a:r>
            <a:r>
              <a:rPr lang="es-ES" sz="1800" b="1" dirty="0">
                <a:solidFill>
                  <a:srgbClr val="000000"/>
                </a:solidFill>
                <a:latin typeface="+mn-lt"/>
              </a:rPr>
              <a:t>, no una categoría </a:t>
            </a:r>
          </a:p>
          <a:p>
            <a:pPr marL="274638" indent="-182563" algn="just" eaLnBrk="0" hangingPunct="0">
              <a:spcBef>
                <a:spcPts val="600"/>
              </a:spcBef>
              <a:spcAft>
                <a:spcPts val="0"/>
              </a:spcAft>
              <a:buSzPct val="129000"/>
              <a:buFont typeface="Arial" pitchFamily="34" charset="0"/>
              <a:buChar char="•"/>
              <a:defRPr/>
            </a:pPr>
            <a:r>
              <a:rPr lang="es-ES" sz="1800" b="1" dirty="0">
                <a:solidFill>
                  <a:srgbClr val="000000"/>
                </a:solidFill>
                <a:latin typeface="+mn-lt"/>
              </a:rPr>
              <a:t>Falacia de la educación, no haciendo prevalecer una cultura basada en conductas saludables, sin por eso desconocer que la educación es una viga del edificio que representa el sistema, pero no puede ser el sistema mismo. </a:t>
            </a:r>
          </a:p>
          <a:p>
            <a:pPr marL="274638" indent="-182563" algn="just" eaLnBrk="0" hangingPunct="0">
              <a:spcBef>
                <a:spcPts val="600"/>
              </a:spcBef>
              <a:spcAft>
                <a:spcPts val="0"/>
              </a:spcAft>
              <a:buSzPct val="129000"/>
              <a:buFont typeface="Arial" pitchFamily="34" charset="0"/>
              <a:buChar char="•"/>
              <a:defRPr/>
            </a:pPr>
            <a:r>
              <a:rPr lang="es-ES" sz="1800" b="1" dirty="0">
                <a:solidFill>
                  <a:srgbClr val="000000"/>
                </a:solidFill>
                <a:latin typeface="+mn-lt"/>
              </a:rPr>
              <a:t>Falacia del presupuesto, según la cual basta con aumentar los recursos destinados al sector para mejorar la cantidad y la calidad de la prestación.</a:t>
            </a:r>
            <a:endParaRPr lang="es-ES" sz="1800" b="1" i="1" dirty="0">
              <a:solidFill>
                <a:srgbClr val="000000"/>
              </a:solidFill>
              <a:latin typeface="+mn-lt"/>
            </a:endParaRPr>
          </a:p>
        </p:txBody>
      </p:sp>
      <p:sp>
        <p:nvSpPr>
          <p:cNvPr id="12" name="11 CuadroTexto"/>
          <p:cNvSpPr txBox="1"/>
          <p:nvPr/>
        </p:nvSpPr>
        <p:spPr>
          <a:xfrm>
            <a:off x="1571625" y="4786313"/>
            <a:ext cx="6180138" cy="1143000"/>
          </a:xfrm>
          <a:prstGeom prst="rect">
            <a:avLst/>
          </a:prstGeom>
          <a:solidFill>
            <a:schemeClr val="accent5">
              <a:lumMod val="75000"/>
            </a:schemeClr>
          </a:solidFill>
          <a:ln w="28575">
            <a:noFill/>
          </a:ln>
        </p:spPr>
        <p:txBody>
          <a:bodyPr lIns="180000" tIns="144000" rIns="180000" bIns="144000" anchorCtr="1"/>
          <a:lstStyle/>
          <a:p>
            <a:pPr algn="ctr" eaLnBrk="0" hangingPunct="0">
              <a:spcBef>
                <a:spcPts val="600"/>
              </a:spcBef>
              <a:spcAft>
                <a:spcPts val="0"/>
              </a:spcAft>
              <a:buSzPct val="129000"/>
              <a:defRPr/>
            </a:pPr>
            <a:r>
              <a:rPr lang="es-ES" sz="1800" b="1" i="1" dirty="0">
                <a:solidFill>
                  <a:srgbClr val="000000"/>
                </a:solidFill>
                <a:latin typeface="+mn-lt"/>
              </a:rPr>
              <a:t>“El dinero ha demostrado ser bastante ineficaz </a:t>
            </a:r>
            <a:br>
              <a:rPr lang="es-ES" sz="1800" b="1" i="1" dirty="0">
                <a:solidFill>
                  <a:srgbClr val="000000"/>
                </a:solidFill>
                <a:latin typeface="+mn-lt"/>
              </a:rPr>
            </a:br>
            <a:r>
              <a:rPr lang="es-ES" sz="1800" b="1" i="1" dirty="0">
                <a:solidFill>
                  <a:srgbClr val="000000"/>
                </a:solidFill>
                <a:latin typeface="+mn-lt"/>
              </a:rPr>
              <a:t>en generar reformas”.</a:t>
            </a:r>
            <a:r>
              <a:rPr lang="es-ES" sz="1800" b="1" dirty="0">
                <a:solidFill>
                  <a:srgbClr val="000000"/>
                </a:solidFill>
                <a:latin typeface="+mn-lt"/>
              </a:rPr>
              <a:t> </a:t>
            </a:r>
          </a:p>
          <a:p>
            <a:pPr algn="ctr" eaLnBrk="0" hangingPunct="0">
              <a:spcBef>
                <a:spcPts val="600"/>
              </a:spcBef>
              <a:spcAft>
                <a:spcPts val="0"/>
              </a:spcAft>
              <a:buSzPct val="129000"/>
              <a:defRPr/>
            </a:pPr>
            <a:r>
              <a:rPr lang="es-ES" sz="1800" b="1" dirty="0">
                <a:solidFill>
                  <a:srgbClr val="000000"/>
                </a:solidFill>
                <a:latin typeface="+mn-lt"/>
              </a:rPr>
              <a:t>Joseph Stiglitz</a:t>
            </a:r>
            <a:r>
              <a:rPr lang="es-ES" sz="1800" b="1" i="1" dirty="0">
                <a:solidFill>
                  <a:srgbClr val="000000"/>
                </a:solidFill>
                <a:latin typeface="+mn-lt"/>
              </a:rPr>
              <a:t> </a:t>
            </a:r>
          </a:p>
        </p:txBody>
      </p:sp>
      <p:sp>
        <p:nvSpPr>
          <p:cNvPr id="13" name="Rectangle 2"/>
          <p:cNvSpPr>
            <a:spLocks noChangeArrowheads="1"/>
          </p:cNvSpPr>
          <p:nvPr/>
        </p:nvSpPr>
        <p:spPr bwMode="auto">
          <a:xfrm>
            <a:off x="0" y="0"/>
            <a:ext cx="9144000" cy="1000125"/>
          </a:xfrm>
          <a:prstGeom prst="rect">
            <a:avLst/>
          </a:prstGeom>
          <a:noFill/>
          <a:ln w="9525">
            <a:noFill/>
            <a:miter lim="800000"/>
            <a:headEnd/>
            <a:tailEnd/>
          </a:ln>
        </p:spPr>
        <p:txBody>
          <a:bodyPr anchor="ctr"/>
          <a:lstStyle/>
          <a:p>
            <a:pPr algn="ctr" eaLnBrk="0" hangingPunct="0">
              <a:buFont typeface="Wingdings" pitchFamily="2" charset="2"/>
              <a:buChar char="v"/>
              <a:defRPr/>
            </a:pPr>
            <a:r>
              <a:rPr lang="es-AR" sz="3600" b="1" dirty="0">
                <a:solidFill>
                  <a:srgbClr val="000000"/>
                </a:solidFill>
                <a:latin typeface="+mn-lt"/>
              </a:rPr>
              <a:t>Falacias en el campo de la salud </a:t>
            </a:r>
            <a:r>
              <a:rPr lang="es-AR" sz="3600" b="1" baseline="-25000" dirty="0">
                <a:solidFill>
                  <a:srgbClr val="000000"/>
                </a:solidFill>
                <a:latin typeface="+mn-lt"/>
              </a:rPr>
              <a:t>(1)</a:t>
            </a:r>
            <a:endParaRPr lang="en-US" sz="3600" b="1" baseline="-25000" dirty="0">
              <a:solidFill>
                <a:srgbClr val="3333CC"/>
              </a:solidFill>
              <a:effectLst>
                <a:outerShdw blurRad="38100" dist="38100" dir="2700000" algn="tl">
                  <a:srgbClr val="000000">
                    <a:alpha val="43137"/>
                  </a:srgbClr>
                </a:outerShdw>
              </a:effectLst>
              <a:latin typeface="+mn-lt"/>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4 Grupo"/>
          <p:cNvGrpSpPr>
            <a:grpSpLocks/>
          </p:cNvGrpSpPr>
          <p:nvPr/>
        </p:nvGrpSpPr>
        <p:grpSpPr bwMode="auto">
          <a:xfrm>
            <a:off x="-15875" y="-49213"/>
            <a:ext cx="9161463" cy="6978651"/>
            <a:chOff x="-15556" y="-52173"/>
            <a:chExt cx="9160805" cy="6978117"/>
          </a:xfrm>
        </p:grpSpPr>
        <p:sp>
          <p:nvSpPr>
            <p:cNvPr id="6" name="5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sz="1800" b="0" dirty="0">
                <a:solidFill>
                  <a:srgbClr val="FFFFFF"/>
                </a:solidFill>
                <a:latin typeface="Arial" charset="0"/>
              </a:endParaRPr>
            </a:p>
          </p:txBody>
        </p:sp>
        <p:sp>
          <p:nvSpPr>
            <p:cNvPr id="7"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endParaRPr lang="es-ES" dirty="0">
                <a:solidFill>
                  <a:srgbClr val="FFFFFF"/>
                </a:solidFill>
              </a:endParaRPr>
            </a:p>
          </p:txBody>
        </p:sp>
        <p:sp>
          <p:nvSpPr>
            <p:cNvPr id="8" name="7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sz="1800" b="0" dirty="0">
                <a:solidFill>
                  <a:srgbClr val="FFFFFF"/>
                </a:solidFill>
                <a:latin typeface="Arial" charset="0"/>
              </a:endParaRPr>
            </a:p>
          </p:txBody>
        </p:sp>
      </p:grpSp>
      <p:sp>
        <p:nvSpPr>
          <p:cNvPr id="11" name="10 CuadroTexto"/>
          <p:cNvSpPr txBox="1"/>
          <p:nvPr/>
        </p:nvSpPr>
        <p:spPr>
          <a:xfrm>
            <a:off x="153927" y="1457298"/>
            <a:ext cx="8763120" cy="3468735"/>
          </a:xfrm>
          <a:prstGeom prst="rect">
            <a:avLst/>
          </a:prstGeom>
          <a:solidFill>
            <a:schemeClr val="accent5">
              <a:lumMod val="60000"/>
              <a:lumOff val="40000"/>
            </a:schemeClr>
          </a:solidFill>
          <a:ln w="28575">
            <a:noFill/>
          </a:ln>
        </p:spPr>
        <p:txBody>
          <a:bodyPr lIns="180000" tIns="144000" rIns="288000" bIns="144000" anchor="ctr"/>
          <a:lstStyle/>
          <a:p>
            <a:pPr marL="274638" indent="-182563" algn="just" eaLnBrk="0" hangingPunct="0">
              <a:lnSpc>
                <a:spcPct val="114000"/>
              </a:lnSpc>
              <a:spcBef>
                <a:spcPts val="300"/>
              </a:spcBef>
              <a:spcAft>
                <a:spcPts val="0"/>
              </a:spcAft>
              <a:buSzPct val="129000"/>
              <a:buFont typeface="Arial" pitchFamily="34" charset="0"/>
              <a:buChar char="•"/>
              <a:defRPr/>
            </a:pPr>
            <a:r>
              <a:rPr lang="es-ES" sz="1800" dirty="0" smtClean="0">
                <a:solidFill>
                  <a:srgbClr val="000000"/>
                </a:solidFill>
                <a:latin typeface="Calibri"/>
              </a:rPr>
              <a:t>Falacia del “Cortejo médico” </a:t>
            </a:r>
            <a:r>
              <a:rPr lang="es-ES" sz="1800" b="0" dirty="0" smtClean="0">
                <a:solidFill>
                  <a:srgbClr val="000000"/>
                </a:solidFill>
                <a:latin typeface="Calibri"/>
              </a:rPr>
              <a:t>integrado por:  </a:t>
            </a:r>
          </a:p>
          <a:p>
            <a:pPr marL="715963" indent="-365125" eaLnBrk="0" hangingPunct="0">
              <a:lnSpc>
                <a:spcPct val="114000"/>
              </a:lnSpc>
              <a:spcBef>
                <a:spcPts val="300"/>
              </a:spcBef>
              <a:spcAft>
                <a:spcPts val="0"/>
              </a:spcAft>
              <a:buSzPct val="70000"/>
              <a:buFont typeface="Wingdings" pitchFamily="2" charset="2"/>
              <a:buChar char="Ø"/>
              <a:defRPr/>
            </a:pPr>
            <a:r>
              <a:rPr lang="es-ES" sz="1800" dirty="0" smtClean="0">
                <a:solidFill>
                  <a:srgbClr val="000000"/>
                </a:solidFill>
                <a:latin typeface="Calibri"/>
              </a:rPr>
              <a:t>nomenclador nacional y vademécum                    </a:t>
            </a:r>
          </a:p>
          <a:p>
            <a:pPr marL="715963" indent="-365125" eaLnBrk="0" hangingPunct="0">
              <a:lnSpc>
                <a:spcPct val="114000"/>
              </a:lnSpc>
              <a:spcBef>
                <a:spcPts val="300"/>
              </a:spcBef>
              <a:spcAft>
                <a:spcPts val="0"/>
              </a:spcAft>
              <a:buSzPct val="70000"/>
              <a:defRPr/>
            </a:pPr>
            <a:r>
              <a:rPr lang="es-ES" sz="1800" dirty="0" smtClean="0">
                <a:solidFill>
                  <a:srgbClr val="000000"/>
                </a:solidFill>
                <a:latin typeface="Calibri"/>
              </a:rPr>
              <a:t>       oficial,</a:t>
            </a:r>
            <a:r>
              <a:rPr lang="es-ES" sz="1800" b="0" dirty="0" smtClean="0">
                <a:solidFill>
                  <a:srgbClr val="000000"/>
                </a:solidFill>
                <a:latin typeface="Calibri"/>
              </a:rPr>
              <a:t> que enmascaran la esencia </a:t>
            </a:r>
          </a:p>
          <a:p>
            <a:pPr marL="715963" indent="-365125" eaLnBrk="0" hangingPunct="0">
              <a:lnSpc>
                <a:spcPct val="114000"/>
              </a:lnSpc>
              <a:spcBef>
                <a:spcPts val="300"/>
              </a:spcBef>
              <a:spcAft>
                <a:spcPts val="0"/>
              </a:spcAft>
              <a:buSzPct val="70000"/>
              <a:defRPr/>
            </a:pPr>
            <a:r>
              <a:rPr lang="es-ES" dirty="0" smtClean="0">
                <a:solidFill>
                  <a:srgbClr val="000000"/>
                </a:solidFill>
                <a:latin typeface="Calibri"/>
              </a:rPr>
              <a:t>       </a:t>
            </a:r>
            <a:r>
              <a:rPr lang="es-ES" sz="1800" b="0" dirty="0" smtClean="0">
                <a:solidFill>
                  <a:srgbClr val="000000"/>
                </a:solidFill>
                <a:latin typeface="Calibri"/>
              </a:rPr>
              <a:t>del sistema;</a:t>
            </a:r>
          </a:p>
          <a:p>
            <a:pPr marL="715963" indent="-365125" eaLnBrk="0" hangingPunct="0">
              <a:lnSpc>
                <a:spcPct val="114000"/>
              </a:lnSpc>
              <a:spcBef>
                <a:spcPts val="300"/>
              </a:spcBef>
              <a:spcAft>
                <a:spcPts val="0"/>
              </a:spcAft>
              <a:buSzPct val="70000"/>
              <a:buFont typeface="Wingdings" pitchFamily="2" charset="2"/>
              <a:buChar char="Ø"/>
              <a:defRPr/>
            </a:pPr>
            <a:r>
              <a:rPr lang="es-ES" sz="1800" dirty="0" smtClean="0">
                <a:solidFill>
                  <a:srgbClr val="000000"/>
                </a:solidFill>
                <a:latin typeface="Calibri"/>
              </a:rPr>
              <a:t>Programa Médico Obligatorio (PMO):</a:t>
            </a:r>
            <a:br>
              <a:rPr lang="es-ES" sz="1800" dirty="0" smtClean="0">
                <a:solidFill>
                  <a:srgbClr val="000000"/>
                </a:solidFill>
                <a:latin typeface="Calibri"/>
              </a:rPr>
            </a:br>
            <a:r>
              <a:rPr lang="es-ES" sz="1800" b="0" dirty="0" smtClean="0">
                <a:solidFill>
                  <a:srgbClr val="000000"/>
                </a:solidFill>
                <a:latin typeface="Calibri"/>
              </a:rPr>
              <a:t>se judicializa el sistema de salud  </a:t>
            </a:r>
          </a:p>
          <a:p>
            <a:pPr marL="715963" indent="-365125" eaLnBrk="0" hangingPunct="0">
              <a:lnSpc>
                <a:spcPct val="114000"/>
              </a:lnSpc>
              <a:spcBef>
                <a:spcPts val="300"/>
              </a:spcBef>
              <a:spcAft>
                <a:spcPts val="0"/>
              </a:spcAft>
              <a:buSzPct val="70000"/>
              <a:defRPr/>
            </a:pPr>
            <a:r>
              <a:rPr lang="es-ES" dirty="0" smtClean="0">
                <a:solidFill>
                  <a:srgbClr val="000000"/>
                </a:solidFill>
                <a:latin typeface="Calibri"/>
              </a:rPr>
              <a:t>        </a:t>
            </a:r>
            <a:r>
              <a:rPr lang="es-ES" sz="1800" b="0" dirty="0" smtClean="0">
                <a:solidFill>
                  <a:srgbClr val="000000"/>
                </a:solidFill>
                <a:latin typeface="Calibri"/>
              </a:rPr>
              <a:t>a partir de legislaciones parciales;</a:t>
            </a:r>
          </a:p>
          <a:p>
            <a:pPr marL="715963" indent="-365125"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la falacia de la libre elección;</a:t>
            </a:r>
            <a:endParaRPr lang="es-ES" sz="1800" b="0" dirty="0" smtClean="0">
              <a:solidFill>
                <a:srgbClr val="000000"/>
              </a:solidFill>
              <a:latin typeface="Calibri"/>
            </a:endParaRPr>
          </a:p>
          <a:p>
            <a:pPr marL="715963" indent="-365125" algn="just" eaLnBrk="0" hangingPunct="0">
              <a:lnSpc>
                <a:spcPct val="114000"/>
              </a:lnSpc>
              <a:spcBef>
                <a:spcPts val="300"/>
              </a:spcBef>
              <a:spcAft>
                <a:spcPts val="0"/>
              </a:spcAft>
              <a:buSzPct val="70000"/>
              <a:buFont typeface="Wingdings" pitchFamily="2" charset="2"/>
              <a:buChar char="Ø"/>
              <a:defRPr/>
            </a:pPr>
            <a:r>
              <a:rPr lang="es-ES" sz="1800" dirty="0" smtClean="0">
                <a:solidFill>
                  <a:srgbClr val="000000"/>
                </a:solidFill>
                <a:latin typeface="Calibri"/>
              </a:rPr>
              <a:t>hospital público de autogestión;</a:t>
            </a:r>
          </a:p>
        </p:txBody>
      </p:sp>
      <p:sp>
        <p:nvSpPr>
          <p:cNvPr id="13" name="Rectangle 2"/>
          <p:cNvSpPr>
            <a:spLocks noChangeArrowheads="1"/>
          </p:cNvSpPr>
          <p:nvPr/>
        </p:nvSpPr>
        <p:spPr bwMode="auto">
          <a:xfrm>
            <a:off x="0" y="0"/>
            <a:ext cx="9144000" cy="1000125"/>
          </a:xfrm>
          <a:prstGeom prst="rect">
            <a:avLst/>
          </a:prstGeom>
          <a:noFill/>
          <a:ln w="9525">
            <a:noFill/>
            <a:miter lim="800000"/>
            <a:headEnd/>
            <a:tailEnd/>
          </a:ln>
        </p:spPr>
        <p:txBody>
          <a:bodyPr anchor="ctr"/>
          <a:lstStyle/>
          <a:p>
            <a:pPr algn="ctr" eaLnBrk="0" hangingPunct="0">
              <a:buFont typeface="Wingdings" pitchFamily="2" charset="2"/>
              <a:buChar char="v"/>
              <a:defRPr/>
            </a:pPr>
            <a:r>
              <a:rPr lang="es-AR" sz="3600" b="1" dirty="0">
                <a:solidFill>
                  <a:srgbClr val="000000"/>
                </a:solidFill>
                <a:latin typeface="+mn-lt"/>
              </a:rPr>
              <a:t>Falacias en el campo de la salud </a:t>
            </a:r>
            <a:r>
              <a:rPr lang="es-AR" sz="3600" b="1" baseline="-25000" dirty="0">
                <a:solidFill>
                  <a:srgbClr val="000000"/>
                </a:solidFill>
                <a:latin typeface="Calibri"/>
              </a:rPr>
              <a:t>(2)</a:t>
            </a:r>
            <a:endParaRPr lang="en-US" sz="2800" b="1" baseline="-25000" dirty="0">
              <a:solidFill>
                <a:srgbClr val="3333CC"/>
              </a:solidFill>
              <a:effectLst>
                <a:outerShdw blurRad="38100" dist="38100" dir="2700000" algn="tl">
                  <a:srgbClr val="000000">
                    <a:alpha val="43137"/>
                  </a:srgbClr>
                </a:outerShdw>
              </a:effectLst>
              <a:latin typeface="Calibri"/>
            </a:endParaRPr>
          </a:p>
        </p:txBody>
      </p:sp>
      <p:sp>
        <p:nvSpPr>
          <p:cNvPr id="16389" name="8 CuadroTexto"/>
          <p:cNvSpPr txBox="1">
            <a:spLocks noChangeArrowheads="1"/>
          </p:cNvSpPr>
          <p:nvPr/>
        </p:nvSpPr>
        <p:spPr bwMode="auto">
          <a:xfrm>
            <a:off x="0" y="763551"/>
            <a:ext cx="9358313" cy="369332"/>
          </a:xfrm>
          <a:prstGeom prst="rect">
            <a:avLst/>
          </a:prstGeom>
          <a:noFill/>
          <a:ln w="9525">
            <a:noFill/>
            <a:miter lim="800000"/>
            <a:headEnd/>
            <a:tailEnd/>
          </a:ln>
        </p:spPr>
        <p:txBody>
          <a:bodyPr>
            <a:spAutoFit/>
          </a:bodyPr>
          <a:lstStyle/>
          <a:p>
            <a:pPr algn="ctr" eaLnBrk="0" hangingPunct="0"/>
            <a:r>
              <a:rPr lang="es-AR" b="1" dirty="0">
                <a:latin typeface="+mn-lt"/>
              </a:rPr>
              <a:t>por malversación conceptual</a:t>
            </a:r>
            <a:endParaRPr lang="es-ES" b="1" dirty="0">
              <a:latin typeface="+mn-lt"/>
            </a:endParaRPr>
          </a:p>
        </p:txBody>
      </p:sp>
      <p:sp>
        <p:nvSpPr>
          <p:cNvPr id="10" name="9 Rectángulo"/>
          <p:cNvSpPr/>
          <p:nvPr/>
        </p:nvSpPr>
        <p:spPr>
          <a:xfrm>
            <a:off x="4389435" y="2004993"/>
            <a:ext cx="4572000" cy="2887970"/>
          </a:xfrm>
          <a:prstGeom prst="rect">
            <a:avLst/>
          </a:prstGeom>
        </p:spPr>
        <p:txBody>
          <a:bodyPr>
            <a:spAutoFit/>
          </a:bodyPr>
          <a:lstStyle/>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el médico de cabecera;</a:t>
            </a:r>
          </a:p>
          <a:p>
            <a:pPr marL="715963" indent="-365125" algn="just" eaLnBrk="0" hangingPunct="0">
              <a:lnSpc>
                <a:spcPct val="114000"/>
              </a:lnSpc>
              <a:spcBef>
                <a:spcPts val="300"/>
              </a:spcBef>
              <a:spcAft>
                <a:spcPts val="0"/>
              </a:spcAft>
              <a:buSzPct val="70000"/>
              <a:buFont typeface="Wingdings" pitchFamily="2" charset="2"/>
              <a:buChar char="Ø"/>
              <a:defRPr/>
            </a:pPr>
            <a:r>
              <a:rPr lang="es-AR" dirty="0" smtClean="0">
                <a:solidFill>
                  <a:srgbClr val="000000"/>
                </a:solidFill>
                <a:latin typeface="Calibri"/>
              </a:rPr>
              <a:t>guías de asistencia médica</a:t>
            </a:r>
            <a:endParaRPr lang="es-ES" dirty="0" smtClean="0">
              <a:solidFill>
                <a:srgbClr val="000000"/>
              </a:solidFill>
              <a:latin typeface="Calibri"/>
            </a:endParaRPr>
          </a:p>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medicamentos genéricos;</a:t>
            </a:r>
          </a:p>
          <a:p>
            <a:pPr marL="715963" indent="-365125" algn="just" eaLnBrk="0" hangingPunct="0">
              <a:lnSpc>
                <a:spcPct val="114000"/>
              </a:lnSpc>
              <a:spcBef>
                <a:spcPts val="300"/>
              </a:spcBef>
              <a:spcAft>
                <a:spcPts val="0"/>
              </a:spcAft>
              <a:buSzPct val="70000"/>
              <a:buFont typeface="Wingdings" pitchFamily="2" charset="2"/>
              <a:buChar char="Ø"/>
              <a:defRPr/>
            </a:pPr>
            <a:r>
              <a:rPr lang="es-AR" dirty="0" smtClean="0">
                <a:solidFill>
                  <a:srgbClr val="000000"/>
                </a:solidFill>
                <a:latin typeface="Calibri"/>
              </a:rPr>
              <a:t>trazabilidad de medicamentos</a:t>
            </a:r>
            <a:endParaRPr lang="es-ES" dirty="0" smtClean="0">
              <a:solidFill>
                <a:srgbClr val="000000"/>
              </a:solidFill>
              <a:latin typeface="Calibri"/>
            </a:endParaRPr>
          </a:p>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copagos;</a:t>
            </a:r>
          </a:p>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protocolos médicos con </a:t>
            </a:r>
            <a:r>
              <a:rPr lang="es-ES" dirty="0" err="1" smtClean="0">
                <a:solidFill>
                  <a:srgbClr val="000000"/>
                </a:solidFill>
                <a:latin typeface="Calibri"/>
              </a:rPr>
              <a:t>estadificación</a:t>
            </a:r>
            <a:r>
              <a:rPr lang="es-ES" dirty="0" smtClean="0">
                <a:solidFill>
                  <a:srgbClr val="000000"/>
                </a:solidFill>
                <a:latin typeface="Calibri"/>
              </a:rPr>
              <a:t>;</a:t>
            </a:r>
          </a:p>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medicina basada en la evidencia;</a:t>
            </a:r>
          </a:p>
          <a:p>
            <a:pPr marL="715963" indent="-365125" algn="just" eaLnBrk="0" hangingPunct="0">
              <a:lnSpc>
                <a:spcPct val="114000"/>
              </a:lnSpc>
              <a:spcBef>
                <a:spcPts val="300"/>
              </a:spcBef>
              <a:spcAft>
                <a:spcPts val="0"/>
              </a:spcAft>
              <a:buSzPct val="70000"/>
              <a:buFont typeface="Wingdings" pitchFamily="2" charset="2"/>
              <a:buChar char="Ø"/>
              <a:defRPr/>
            </a:pPr>
            <a:r>
              <a:rPr lang="es-ES" dirty="0" smtClean="0">
                <a:solidFill>
                  <a:srgbClr val="000000"/>
                </a:solidFill>
                <a:latin typeface="Calibri"/>
              </a:rPr>
              <a:t>Atención Primaria de la Salud</a:t>
            </a:r>
            <a:endParaRPr lang="es-ES" dirty="0">
              <a:solidFill>
                <a:srgbClr val="000000"/>
              </a:solidFill>
              <a:latin typeface="Calibri"/>
            </a:endParaRPr>
          </a:p>
        </p:txBody>
      </p:sp>
      <p:sp>
        <p:nvSpPr>
          <p:cNvPr id="12" name="11 Rectángulo"/>
          <p:cNvSpPr/>
          <p:nvPr/>
        </p:nvSpPr>
        <p:spPr bwMode="auto">
          <a:xfrm>
            <a:off x="1650960" y="5108598"/>
            <a:ext cx="5513463" cy="94933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Arial" charset="0"/>
            </a:endParaRPr>
          </a:p>
        </p:txBody>
      </p:sp>
      <p:sp>
        <p:nvSpPr>
          <p:cNvPr id="14" name="13 CuadroTexto"/>
          <p:cNvSpPr txBox="1"/>
          <p:nvPr/>
        </p:nvSpPr>
        <p:spPr>
          <a:xfrm>
            <a:off x="1650960" y="5218137"/>
            <a:ext cx="5513463" cy="769441"/>
          </a:xfrm>
          <a:prstGeom prst="rect">
            <a:avLst/>
          </a:prstGeom>
          <a:noFill/>
        </p:spPr>
        <p:txBody>
          <a:bodyPr wrap="square" rtlCol="0">
            <a:spAutoFit/>
          </a:bodyPr>
          <a:lstStyle/>
          <a:p>
            <a:r>
              <a:rPr lang="es-AR" b="1" dirty="0" smtClean="0">
                <a:latin typeface="+mn-lt"/>
              </a:rPr>
              <a:t>Cobertura Universal de Salud (CUS)</a:t>
            </a:r>
          </a:p>
          <a:p>
            <a:endParaRPr lang="es-AR" sz="800" b="1" dirty="0" smtClean="0">
              <a:latin typeface="+mn-lt"/>
            </a:endParaRPr>
          </a:p>
          <a:p>
            <a:r>
              <a:rPr lang="es-AR" b="1" dirty="0" smtClean="0">
                <a:latin typeface="+mn-lt"/>
              </a:rPr>
              <a:t>Agencia Nacional de Evaluación Tecnológica (</a:t>
            </a:r>
            <a:r>
              <a:rPr lang="es-AR" b="1" dirty="0" err="1" smtClean="0">
                <a:latin typeface="+mn-lt"/>
              </a:rPr>
              <a:t>ANETs</a:t>
            </a:r>
            <a:r>
              <a:rPr lang="es-AR" b="1" dirty="0" smtClean="0">
                <a:latin typeface="+mn-lt"/>
              </a:rPr>
              <a:t>)</a:t>
            </a:r>
            <a:endParaRPr lang="es-ES" b="1" dirty="0">
              <a:latin typeface="+mn-lt"/>
            </a:endParaRPr>
          </a:p>
        </p:txBody>
      </p:sp>
      <p:sp>
        <p:nvSpPr>
          <p:cNvPr id="15" name="14 CuadroTexto"/>
          <p:cNvSpPr txBox="1"/>
          <p:nvPr/>
        </p:nvSpPr>
        <p:spPr>
          <a:xfrm>
            <a:off x="5083182" y="1384272"/>
            <a:ext cx="3395709" cy="584775"/>
          </a:xfrm>
          <a:prstGeom prst="rect">
            <a:avLst/>
          </a:prstGeom>
          <a:solidFill>
            <a:schemeClr val="accent1">
              <a:lumMod val="20000"/>
              <a:lumOff val="80000"/>
            </a:schemeClr>
          </a:solidFill>
          <a:ln>
            <a:solidFill>
              <a:schemeClr val="tx2"/>
            </a:solidFill>
          </a:ln>
        </p:spPr>
        <p:txBody>
          <a:bodyPr wrap="square" rtlCol="0">
            <a:spAutoFit/>
          </a:bodyPr>
          <a:lstStyle/>
          <a:p>
            <a:r>
              <a:rPr lang="es-AR" sz="1600" b="1" dirty="0" smtClean="0">
                <a:latin typeface="+mn-lt"/>
              </a:rPr>
              <a:t>Despliegue de regulaciones no concretadas plenamente.</a:t>
            </a:r>
            <a:endParaRPr lang="es-ES" sz="1600" b="1" dirty="0">
              <a:latin typeface="+mn-lt"/>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Elipse"/>
          <p:cNvSpPr>
            <a:spLocks noChangeArrowheads="1"/>
          </p:cNvSpPr>
          <p:nvPr/>
        </p:nvSpPr>
        <p:spPr bwMode="auto">
          <a:xfrm>
            <a:off x="555570" y="6130962"/>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4" name="3 CuadroTexto"/>
          <p:cNvSpPr txBox="1"/>
          <p:nvPr/>
        </p:nvSpPr>
        <p:spPr>
          <a:xfrm>
            <a:off x="482544" y="617499"/>
            <a:ext cx="8215425" cy="5740033"/>
          </a:xfrm>
          <a:prstGeom prst="rect">
            <a:avLst/>
          </a:prstGeom>
          <a:noFill/>
        </p:spPr>
        <p:txBody>
          <a:bodyPr wrap="square" rtlCol="0">
            <a:spAutoFit/>
          </a:bodyPr>
          <a:lstStyle/>
          <a:p>
            <a:pPr algn="ctr"/>
            <a:r>
              <a:rPr lang="es-AR" sz="3600" b="1" dirty="0" smtClean="0">
                <a:latin typeface="+mn-lt"/>
              </a:rPr>
              <a:t>Relación médico-paciente </a:t>
            </a:r>
          </a:p>
          <a:p>
            <a:pPr algn="ctr"/>
            <a:r>
              <a:rPr lang="es-AR" sz="3200" b="1" dirty="0" smtClean="0">
                <a:latin typeface="+mn-lt"/>
              </a:rPr>
              <a:t>en su versión Kafkiana</a:t>
            </a:r>
          </a:p>
          <a:p>
            <a:endParaRPr lang="es-AR" sz="1100" b="1" dirty="0" smtClean="0">
              <a:latin typeface="+mn-lt"/>
            </a:endParaRPr>
          </a:p>
          <a:p>
            <a:pPr>
              <a:spcBef>
                <a:spcPts val="600"/>
              </a:spcBef>
              <a:buFont typeface="Wingdings" pitchFamily="2" charset="2"/>
              <a:buChar char="v"/>
            </a:pPr>
            <a:r>
              <a:rPr lang="es-AR" sz="2200" b="1" dirty="0" smtClean="0">
                <a:latin typeface="+mn-lt"/>
              </a:rPr>
              <a:t>donde la vida se vuelve un trámite burocrático                          atravesada por falacias.</a:t>
            </a:r>
          </a:p>
          <a:p>
            <a:pPr>
              <a:spcBef>
                <a:spcPts val="600"/>
              </a:spcBef>
              <a:buFont typeface="Wingdings" pitchFamily="2" charset="2"/>
              <a:buChar char="v"/>
            </a:pPr>
            <a:r>
              <a:rPr lang="es-AR" sz="2200" b="1" dirty="0" err="1" smtClean="0">
                <a:latin typeface="+mn-lt"/>
              </a:rPr>
              <a:t>Posverdad</a:t>
            </a:r>
            <a:r>
              <a:rPr lang="es-AR" sz="2200" b="1" dirty="0" smtClean="0">
                <a:latin typeface="+mn-lt"/>
              </a:rPr>
              <a:t>: en el 2016 el diccionario Oxford la declaró la palabra del año: lo que importa no es la verdad, sino la verosimilitud.                   Se trata del fraude al lenguaje para referirse a la mentira, y así evaporar situaciones trágicas mediante una red de complicidades de dimensión creciente.</a:t>
            </a:r>
            <a:endParaRPr lang="es-ES" sz="2200" b="1" dirty="0" smtClean="0">
              <a:latin typeface="+mn-lt"/>
            </a:endParaRPr>
          </a:p>
          <a:p>
            <a:pPr>
              <a:spcBef>
                <a:spcPts val="600"/>
              </a:spcBef>
              <a:buFont typeface="Wingdings" pitchFamily="2" charset="2"/>
              <a:buChar char="v"/>
            </a:pPr>
            <a:r>
              <a:rPr lang="es-AR" sz="2200" b="1" dirty="0" smtClean="0">
                <a:latin typeface="+mn-lt"/>
              </a:rPr>
              <a:t>En la Antigua Grecia, se llamaba “</a:t>
            </a:r>
            <a:r>
              <a:rPr lang="es-AR" sz="2200" b="1" dirty="0" err="1" smtClean="0">
                <a:latin typeface="+mn-lt"/>
              </a:rPr>
              <a:t>hypokrisis</a:t>
            </a:r>
            <a:r>
              <a:rPr lang="es-AR" sz="2200" b="1" dirty="0" smtClean="0">
                <a:latin typeface="+mn-lt"/>
              </a:rPr>
              <a:t>” a la interpretación teatral de un papel, de ahí que se nominaba a los actores con el término  “hipócritas”, así nace la expresión de </a:t>
            </a:r>
            <a:r>
              <a:rPr lang="es-AR" sz="2200" b="1" dirty="0" err="1" smtClean="0">
                <a:latin typeface="+mn-lt"/>
              </a:rPr>
              <a:t>Bertolt</a:t>
            </a:r>
            <a:r>
              <a:rPr lang="es-AR" sz="2200" b="1" dirty="0" smtClean="0">
                <a:latin typeface="+mn-lt"/>
              </a:rPr>
              <a:t> Brecht: </a:t>
            </a:r>
            <a:r>
              <a:rPr lang="es-ES" sz="2200" b="1" dirty="0" smtClean="0">
                <a:latin typeface="+mn-lt"/>
              </a:rPr>
              <a:t>“cuando la hipocresía comienza a ser de muy mala calidad, es hora de comenzar a decir la verdad”</a:t>
            </a:r>
            <a:r>
              <a:rPr lang="es-AR" sz="2200" b="1" dirty="0" smtClean="0">
                <a:latin typeface="+mn-lt"/>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290" name="17 Grupo"/>
          <p:cNvGrpSpPr>
            <a:grpSpLocks/>
          </p:cNvGrpSpPr>
          <p:nvPr/>
        </p:nvGrpSpPr>
        <p:grpSpPr bwMode="auto">
          <a:xfrm>
            <a:off x="-15875" y="-52388"/>
            <a:ext cx="9161463" cy="6978651"/>
            <a:chOff x="-15556" y="-52173"/>
            <a:chExt cx="9160805" cy="6978117"/>
          </a:xfrm>
        </p:grpSpPr>
        <p:sp>
          <p:nvSpPr>
            <p:cNvPr id="19" name="18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dirty="0">
                <a:solidFill>
                  <a:srgbClr val="FFFFFF"/>
                </a:solidFill>
                <a:ea typeface="SimSun" charset="-122"/>
              </a:endParaRPr>
            </a:p>
          </p:txBody>
        </p:sp>
        <p:sp>
          <p:nvSpPr>
            <p:cNvPr id="20"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49263">
                <a:buClr>
                  <a:srgbClr val="000000"/>
                </a:buClr>
                <a:buSzPct val="100000"/>
                <a:buFont typeface="Times New Roman" pitchFamily="16" charset="0"/>
                <a:buNone/>
                <a:defRPr/>
              </a:pPr>
              <a:endParaRPr lang="es-ES" dirty="0">
                <a:solidFill>
                  <a:srgbClr val="FFFFFF"/>
                </a:solidFill>
              </a:endParaRPr>
            </a:p>
          </p:txBody>
        </p:sp>
        <p:sp>
          <p:nvSpPr>
            <p:cNvPr id="21" name="20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defTabSz="449263">
                <a:buClr>
                  <a:srgbClr val="000000"/>
                </a:buClr>
                <a:buSzPct val="100000"/>
                <a:buFont typeface="Times New Roman" pitchFamily="16" charset="0"/>
                <a:buNone/>
                <a:defRPr/>
              </a:pPr>
              <a:endParaRPr lang="es-ES" dirty="0">
                <a:solidFill>
                  <a:srgbClr val="FFFFFF"/>
                </a:solidFill>
                <a:ea typeface="SimSun" charset="-122"/>
              </a:endParaRPr>
            </a:p>
          </p:txBody>
        </p:sp>
      </p:grpSp>
      <p:grpSp>
        <p:nvGrpSpPr>
          <p:cNvPr id="12291" name="19 Grupo"/>
          <p:cNvGrpSpPr>
            <a:grpSpLocks/>
          </p:cNvGrpSpPr>
          <p:nvPr/>
        </p:nvGrpSpPr>
        <p:grpSpPr bwMode="auto">
          <a:xfrm>
            <a:off x="958850" y="1636713"/>
            <a:ext cx="7216775" cy="2160587"/>
            <a:chOff x="1142976" y="1928802"/>
            <a:chExt cx="7215238" cy="2161630"/>
          </a:xfrm>
        </p:grpSpPr>
        <p:sp>
          <p:nvSpPr>
            <p:cNvPr id="12295" name="Text Box 7"/>
            <p:cNvSpPr txBox="1">
              <a:spLocks noChangeArrowheads="1"/>
            </p:cNvSpPr>
            <p:nvPr/>
          </p:nvSpPr>
          <p:spPr bwMode="auto">
            <a:xfrm>
              <a:off x="3689354" y="2868613"/>
              <a:ext cx="1256498" cy="369332"/>
            </a:xfrm>
            <a:prstGeom prst="rect">
              <a:avLst/>
            </a:prstGeom>
            <a:noFill/>
            <a:ln w="9525">
              <a:noFill/>
              <a:miter lim="800000"/>
              <a:headEnd/>
              <a:tailEnd/>
            </a:ln>
          </p:spPr>
          <p:txBody>
            <a:bodyPr wrap="none">
              <a:spAutoFit/>
            </a:bodyPr>
            <a:lstStyle/>
            <a:p>
              <a:pPr defTabSz="449263">
                <a:spcBef>
                  <a:spcPct val="20000"/>
                </a:spcBef>
                <a:buClr>
                  <a:srgbClr val="FFFFFF"/>
                </a:buClr>
                <a:buSzPct val="100000"/>
                <a:buFont typeface="Wingdings" pitchFamily="2" charset="2"/>
                <a:buNone/>
              </a:pPr>
              <a:r>
                <a:rPr lang="es-AR" altLang="es-AR" b="1" dirty="0">
                  <a:solidFill>
                    <a:srgbClr val="000000"/>
                  </a:solidFill>
                  <a:latin typeface="Calibri" pitchFamily="34" charset="0"/>
                </a:rPr>
                <a:t>Sistema sin</a:t>
              </a:r>
            </a:p>
          </p:txBody>
        </p:sp>
        <p:sp>
          <p:nvSpPr>
            <p:cNvPr id="22536" name="Text Box 8"/>
            <p:cNvSpPr txBox="1">
              <a:spLocks noChangeArrowheads="1"/>
            </p:cNvSpPr>
            <p:nvPr/>
          </p:nvSpPr>
          <p:spPr bwMode="auto">
            <a:xfrm>
              <a:off x="4929944" y="2846820"/>
              <a:ext cx="936426" cy="368478"/>
            </a:xfrm>
            <a:prstGeom prst="rect">
              <a:avLst/>
            </a:prstGeom>
            <a:solidFill>
              <a:schemeClr val="bg1"/>
            </a:solidFill>
            <a:ln w="28575">
              <a:solidFill>
                <a:schemeClr val="accent1">
                  <a:lumMod val="50000"/>
                </a:schemeClr>
              </a:solidFill>
              <a:miter lim="800000"/>
              <a:headEnd/>
              <a:tailEnd/>
            </a:ln>
          </p:spPr>
          <p:txBody>
            <a:bodyPr wrap="none">
              <a:spAutoFit/>
            </a:bodyPr>
            <a:lstStyle/>
            <a:p>
              <a:pPr algn="ctr" defTabSz="449263">
                <a:spcBef>
                  <a:spcPct val="20000"/>
                </a:spcBef>
                <a:buClr>
                  <a:srgbClr val="FFFFFF"/>
                </a:buClr>
                <a:buSzPct val="100000"/>
                <a:buFont typeface="Wingdings" pitchFamily="2" charset="2"/>
                <a:buNone/>
                <a:defRPr/>
              </a:pPr>
              <a:r>
                <a:rPr lang="es-AR" b="1" dirty="0">
                  <a:solidFill>
                    <a:srgbClr val="000000"/>
                  </a:solidFill>
                  <a:latin typeface="+mn-lt"/>
                  <a:ea typeface="SimSun" charset="-122"/>
                </a:rPr>
                <a:t>Función</a:t>
              </a:r>
            </a:p>
          </p:txBody>
        </p:sp>
        <p:sp>
          <p:nvSpPr>
            <p:cNvPr id="12297" name="Text Box 9"/>
            <p:cNvSpPr txBox="1">
              <a:spLocks noChangeArrowheads="1"/>
            </p:cNvSpPr>
            <p:nvPr/>
          </p:nvSpPr>
          <p:spPr bwMode="auto">
            <a:xfrm>
              <a:off x="4891100" y="3306763"/>
              <a:ext cx="1260281" cy="369332"/>
            </a:xfrm>
            <a:prstGeom prst="rect">
              <a:avLst/>
            </a:prstGeom>
            <a:noFill/>
            <a:ln w="9525">
              <a:noFill/>
              <a:miter lim="800000"/>
              <a:headEnd/>
              <a:tailEnd/>
            </a:ln>
          </p:spPr>
          <p:txBody>
            <a:bodyPr wrap="none">
              <a:spAutoFit/>
            </a:bodyPr>
            <a:lstStyle/>
            <a:p>
              <a:pPr defTabSz="449263">
                <a:spcBef>
                  <a:spcPct val="20000"/>
                </a:spcBef>
                <a:buClr>
                  <a:srgbClr val="FFFFFF"/>
                </a:buClr>
                <a:buSzPct val="100000"/>
                <a:buFont typeface="Wingdings" pitchFamily="2" charset="2"/>
                <a:buNone/>
              </a:pPr>
              <a:r>
                <a:rPr lang="es-AR" altLang="es-AR" b="1" dirty="0">
                  <a:solidFill>
                    <a:srgbClr val="000000"/>
                  </a:solidFill>
                  <a:latin typeface="Calibri" pitchFamily="34" charset="0"/>
                </a:rPr>
                <a:t>Función sin</a:t>
              </a:r>
            </a:p>
          </p:txBody>
        </p:sp>
        <p:sp>
          <p:nvSpPr>
            <p:cNvPr id="22538" name="Text Box 10"/>
            <p:cNvSpPr txBox="1">
              <a:spLocks noChangeArrowheads="1"/>
            </p:cNvSpPr>
            <p:nvPr/>
          </p:nvSpPr>
          <p:spPr bwMode="auto">
            <a:xfrm>
              <a:off x="6115555" y="3305828"/>
              <a:ext cx="885636" cy="368478"/>
            </a:xfrm>
            <a:prstGeom prst="rect">
              <a:avLst/>
            </a:prstGeom>
            <a:solidFill>
              <a:schemeClr val="bg1"/>
            </a:solidFill>
            <a:ln w="28575">
              <a:solidFill>
                <a:schemeClr val="accent1">
                  <a:lumMod val="50000"/>
                </a:schemeClr>
              </a:solidFill>
              <a:miter lim="800000"/>
              <a:headEnd/>
              <a:tailEnd/>
            </a:ln>
          </p:spPr>
          <p:txBody>
            <a:bodyPr wrap="none">
              <a:spAutoFit/>
            </a:bodyPr>
            <a:lstStyle/>
            <a:p>
              <a:pPr algn="ctr" defTabSz="449263">
                <a:spcBef>
                  <a:spcPct val="20000"/>
                </a:spcBef>
                <a:buClr>
                  <a:srgbClr val="FFFFFF"/>
                </a:buClr>
                <a:buSzPct val="100000"/>
                <a:buFont typeface="Wingdings" pitchFamily="2" charset="2"/>
                <a:buNone/>
                <a:defRPr/>
              </a:pPr>
              <a:r>
                <a:rPr lang="es-AR" b="1" dirty="0">
                  <a:solidFill>
                    <a:srgbClr val="000000"/>
                  </a:solidFill>
                  <a:latin typeface="+mn-lt"/>
                  <a:ea typeface="SimSun" charset="-122"/>
                </a:rPr>
                <a:t>Órgano</a:t>
              </a:r>
              <a:endParaRPr lang="es-AR" dirty="0">
                <a:solidFill>
                  <a:srgbClr val="000000"/>
                </a:solidFill>
                <a:latin typeface="+mn-lt"/>
                <a:ea typeface="SimSun" charset="-122"/>
              </a:endParaRPr>
            </a:p>
          </p:txBody>
        </p:sp>
        <p:sp>
          <p:nvSpPr>
            <p:cNvPr id="12299" name="Text Box 11"/>
            <p:cNvSpPr txBox="1">
              <a:spLocks noChangeArrowheads="1"/>
            </p:cNvSpPr>
            <p:nvPr/>
          </p:nvSpPr>
          <p:spPr bwMode="auto">
            <a:xfrm>
              <a:off x="6110308" y="3721100"/>
              <a:ext cx="1208729" cy="369332"/>
            </a:xfrm>
            <a:prstGeom prst="rect">
              <a:avLst/>
            </a:prstGeom>
            <a:noFill/>
            <a:ln w="9525">
              <a:noFill/>
              <a:miter lim="800000"/>
              <a:headEnd/>
              <a:tailEnd/>
            </a:ln>
          </p:spPr>
          <p:txBody>
            <a:bodyPr wrap="none">
              <a:spAutoFit/>
            </a:bodyPr>
            <a:lstStyle/>
            <a:p>
              <a:pPr defTabSz="449263">
                <a:spcBef>
                  <a:spcPct val="20000"/>
                </a:spcBef>
                <a:buClr>
                  <a:srgbClr val="FFFFFF"/>
                </a:buClr>
                <a:buSzPct val="100000"/>
                <a:buFont typeface="Wingdings" pitchFamily="2" charset="2"/>
                <a:buNone/>
              </a:pPr>
              <a:r>
                <a:rPr lang="es-AR" altLang="es-AR" b="1" dirty="0">
                  <a:solidFill>
                    <a:srgbClr val="000000"/>
                  </a:solidFill>
                  <a:latin typeface="Calibri" pitchFamily="34" charset="0"/>
                </a:rPr>
                <a:t>Órgano sin</a:t>
              </a:r>
            </a:p>
          </p:txBody>
        </p:sp>
        <p:sp>
          <p:nvSpPr>
            <p:cNvPr id="22540" name="Text Box 12"/>
            <p:cNvSpPr txBox="1">
              <a:spLocks noChangeArrowheads="1"/>
            </p:cNvSpPr>
            <p:nvPr/>
          </p:nvSpPr>
          <p:spPr bwMode="auto">
            <a:xfrm>
              <a:off x="7301164" y="3704484"/>
              <a:ext cx="1057050" cy="370066"/>
            </a:xfrm>
            <a:prstGeom prst="rect">
              <a:avLst/>
            </a:prstGeom>
            <a:solidFill>
              <a:schemeClr val="bg1"/>
            </a:solidFill>
            <a:ln w="28575">
              <a:solidFill>
                <a:schemeClr val="accent1">
                  <a:lumMod val="50000"/>
                </a:schemeClr>
              </a:solidFill>
              <a:miter lim="800000"/>
              <a:headEnd/>
              <a:tailEnd/>
            </a:ln>
          </p:spPr>
          <p:txBody>
            <a:bodyPr wrap="none">
              <a:spAutoFit/>
            </a:bodyPr>
            <a:lstStyle/>
            <a:p>
              <a:pPr algn="ctr" defTabSz="449263">
                <a:spcBef>
                  <a:spcPct val="20000"/>
                </a:spcBef>
                <a:buClr>
                  <a:srgbClr val="FFFFFF"/>
                </a:buClr>
                <a:buSzPct val="100000"/>
                <a:buFont typeface="Wingdings" pitchFamily="2" charset="2"/>
                <a:buNone/>
                <a:defRPr/>
              </a:pPr>
              <a:r>
                <a:rPr lang="es-AR" b="1" dirty="0">
                  <a:solidFill>
                    <a:srgbClr val="000000"/>
                  </a:solidFill>
                  <a:latin typeface="+mn-lt"/>
                  <a:ea typeface="SimSun" charset="-122"/>
                </a:rPr>
                <a:t>Finalidad</a:t>
              </a:r>
            </a:p>
          </p:txBody>
        </p:sp>
        <p:sp>
          <p:nvSpPr>
            <p:cNvPr id="12301" name="Text Box 13"/>
            <p:cNvSpPr txBox="1">
              <a:spLocks noChangeArrowheads="1"/>
            </p:cNvSpPr>
            <p:nvPr/>
          </p:nvSpPr>
          <p:spPr bwMode="auto">
            <a:xfrm>
              <a:off x="1142976" y="1928802"/>
              <a:ext cx="1099981" cy="369332"/>
            </a:xfrm>
            <a:prstGeom prst="rect">
              <a:avLst/>
            </a:prstGeom>
            <a:noFill/>
            <a:ln w="9525">
              <a:noFill/>
              <a:miter lim="800000"/>
              <a:headEnd/>
              <a:tailEnd/>
            </a:ln>
          </p:spPr>
          <p:txBody>
            <a:bodyPr wrap="none">
              <a:spAutoFit/>
            </a:bodyPr>
            <a:lstStyle/>
            <a:p>
              <a:pPr defTabSz="449263">
                <a:spcBef>
                  <a:spcPct val="20000"/>
                </a:spcBef>
                <a:buClr>
                  <a:srgbClr val="FFFFFF"/>
                </a:buClr>
                <a:buSzPct val="100000"/>
                <a:buFont typeface="Wingdings" pitchFamily="2" charset="2"/>
                <a:buNone/>
              </a:pPr>
              <a:r>
                <a:rPr lang="es-AR" altLang="es-AR" b="1" dirty="0">
                  <a:solidFill>
                    <a:srgbClr val="000000"/>
                  </a:solidFill>
                  <a:latin typeface="Calibri" pitchFamily="34" charset="0"/>
                </a:rPr>
                <a:t>Deseo sin</a:t>
              </a:r>
            </a:p>
          </p:txBody>
        </p:sp>
        <p:sp>
          <p:nvSpPr>
            <p:cNvPr id="22542" name="Text Box 14"/>
            <p:cNvSpPr txBox="1">
              <a:spLocks noChangeArrowheads="1"/>
            </p:cNvSpPr>
            <p:nvPr/>
          </p:nvSpPr>
          <p:spPr bwMode="auto">
            <a:xfrm>
              <a:off x="2214311" y="1928802"/>
              <a:ext cx="1161803" cy="370066"/>
            </a:xfrm>
            <a:prstGeom prst="rect">
              <a:avLst/>
            </a:prstGeom>
            <a:solidFill>
              <a:schemeClr val="bg1"/>
            </a:solidFill>
            <a:ln w="28575">
              <a:solidFill>
                <a:schemeClr val="accent1">
                  <a:lumMod val="50000"/>
                </a:schemeClr>
              </a:solidFill>
              <a:miter lim="800000"/>
              <a:headEnd/>
              <a:tailEnd/>
            </a:ln>
          </p:spPr>
          <p:txBody>
            <a:bodyPr wrap="none">
              <a:spAutoFit/>
            </a:bodyPr>
            <a:lstStyle/>
            <a:p>
              <a:pPr algn="ctr" defTabSz="449263">
                <a:spcBef>
                  <a:spcPct val="20000"/>
                </a:spcBef>
                <a:buClr>
                  <a:srgbClr val="FFFFFF"/>
                </a:buClr>
                <a:buSzPct val="100000"/>
                <a:buFont typeface="Wingdings" pitchFamily="2" charset="2"/>
                <a:buNone/>
                <a:defRPr/>
              </a:pPr>
              <a:r>
                <a:rPr lang="es-AR" b="1" dirty="0">
                  <a:solidFill>
                    <a:srgbClr val="000000"/>
                  </a:solidFill>
                  <a:latin typeface="+mn-lt"/>
                  <a:ea typeface="SimSun" charset="-122"/>
                </a:rPr>
                <a:t>Estructura</a:t>
              </a:r>
              <a:endParaRPr lang="es-AR" dirty="0">
                <a:solidFill>
                  <a:srgbClr val="000000"/>
                </a:solidFill>
                <a:latin typeface="+mn-lt"/>
                <a:ea typeface="SimSun" charset="-122"/>
              </a:endParaRPr>
            </a:p>
          </p:txBody>
        </p:sp>
        <p:sp>
          <p:nvSpPr>
            <p:cNvPr id="22543" name="Text Box 15"/>
            <p:cNvSpPr txBox="1">
              <a:spLocks noChangeArrowheads="1"/>
            </p:cNvSpPr>
            <p:nvPr/>
          </p:nvSpPr>
          <p:spPr bwMode="auto">
            <a:xfrm>
              <a:off x="3714178" y="2432282"/>
              <a:ext cx="933251" cy="368478"/>
            </a:xfrm>
            <a:prstGeom prst="rect">
              <a:avLst/>
            </a:prstGeom>
            <a:solidFill>
              <a:schemeClr val="bg1"/>
            </a:solidFill>
            <a:ln w="28575">
              <a:solidFill>
                <a:schemeClr val="accent1">
                  <a:lumMod val="50000"/>
                </a:schemeClr>
              </a:solidFill>
              <a:miter lim="800000"/>
              <a:headEnd/>
              <a:tailEnd/>
            </a:ln>
          </p:spPr>
          <p:txBody>
            <a:bodyPr wrap="none">
              <a:spAutoFit/>
            </a:bodyPr>
            <a:lstStyle/>
            <a:p>
              <a:pPr algn="ctr" defTabSz="449263">
                <a:spcBef>
                  <a:spcPct val="20000"/>
                </a:spcBef>
                <a:buClr>
                  <a:srgbClr val="FFFFFF"/>
                </a:buClr>
                <a:buSzPct val="100000"/>
                <a:buFont typeface="Wingdings" pitchFamily="2" charset="2"/>
                <a:buNone/>
                <a:defRPr/>
              </a:pPr>
              <a:r>
                <a:rPr lang="es-AR" b="1" dirty="0">
                  <a:solidFill>
                    <a:srgbClr val="000000"/>
                  </a:solidFill>
                  <a:latin typeface="+mn-lt"/>
                  <a:ea typeface="SimSun" charset="-122"/>
                </a:rPr>
                <a:t>Sistema</a:t>
              </a:r>
              <a:endParaRPr lang="es-AR" dirty="0">
                <a:solidFill>
                  <a:srgbClr val="000000"/>
                </a:solidFill>
                <a:latin typeface="+mn-lt"/>
                <a:ea typeface="SimSun" charset="-122"/>
              </a:endParaRPr>
            </a:p>
          </p:txBody>
        </p:sp>
        <p:sp>
          <p:nvSpPr>
            <p:cNvPr id="12304" name="Text Box 16"/>
            <p:cNvSpPr txBox="1">
              <a:spLocks noChangeArrowheads="1"/>
            </p:cNvSpPr>
            <p:nvPr/>
          </p:nvSpPr>
          <p:spPr bwMode="auto">
            <a:xfrm>
              <a:off x="2214546" y="2417763"/>
              <a:ext cx="1485087" cy="369332"/>
            </a:xfrm>
            <a:prstGeom prst="rect">
              <a:avLst/>
            </a:prstGeom>
            <a:noFill/>
            <a:ln w="9525">
              <a:noFill/>
              <a:miter lim="800000"/>
              <a:headEnd/>
              <a:tailEnd/>
            </a:ln>
          </p:spPr>
          <p:txBody>
            <a:bodyPr wrap="none">
              <a:spAutoFit/>
            </a:bodyPr>
            <a:lstStyle/>
            <a:p>
              <a:pPr defTabSz="449263">
                <a:spcBef>
                  <a:spcPct val="20000"/>
                </a:spcBef>
                <a:buClr>
                  <a:srgbClr val="FFFFFF"/>
                </a:buClr>
                <a:buSzPct val="100000"/>
                <a:buFont typeface="Wingdings" pitchFamily="2" charset="2"/>
                <a:buNone/>
              </a:pPr>
              <a:r>
                <a:rPr lang="es-AR" altLang="es-AR" b="1" dirty="0">
                  <a:solidFill>
                    <a:srgbClr val="000000"/>
                  </a:solidFill>
                  <a:latin typeface="Calibri" pitchFamily="34" charset="0"/>
                </a:rPr>
                <a:t>Estructura sin</a:t>
              </a:r>
            </a:p>
          </p:txBody>
        </p:sp>
      </p:grpSp>
      <p:sp>
        <p:nvSpPr>
          <p:cNvPr id="12292" name="Text Box 17"/>
          <p:cNvSpPr txBox="1">
            <a:spLocks noChangeArrowheads="1"/>
          </p:cNvSpPr>
          <p:nvPr/>
        </p:nvSpPr>
        <p:spPr bwMode="auto">
          <a:xfrm>
            <a:off x="642938" y="4225925"/>
            <a:ext cx="7643812" cy="1631950"/>
          </a:xfrm>
          <a:prstGeom prst="rect">
            <a:avLst/>
          </a:prstGeom>
          <a:noFill/>
          <a:ln w="9525" algn="ctr">
            <a:noFill/>
            <a:miter lim="800000"/>
            <a:headEnd/>
            <a:tailEnd/>
          </a:ln>
        </p:spPr>
        <p:txBody>
          <a:bodyPr>
            <a:spAutoFit/>
          </a:bodyPr>
          <a:lstStyle/>
          <a:p>
            <a:pPr marL="179388" indent="-179388" defTabSz="449263">
              <a:spcBef>
                <a:spcPct val="20000"/>
              </a:spcBef>
              <a:buClr>
                <a:srgbClr val="00664D"/>
              </a:buClr>
              <a:buSzPct val="100000"/>
              <a:buFont typeface="Wingdings" pitchFamily="2" charset="2"/>
              <a:buChar char="v"/>
            </a:pPr>
            <a:r>
              <a:rPr lang="es-AR" altLang="es-AR" dirty="0">
                <a:solidFill>
                  <a:srgbClr val="000000"/>
                </a:solidFill>
                <a:latin typeface="Calibri" pitchFamily="34" charset="0"/>
              </a:rPr>
              <a:t> Ningún reconocimiento de derechos puede sustituir </a:t>
            </a:r>
            <a:r>
              <a:rPr lang="es-AR" altLang="es-AR" b="1" dirty="0">
                <a:solidFill>
                  <a:srgbClr val="000000"/>
                </a:solidFill>
                <a:latin typeface="Calibri" pitchFamily="34" charset="0"/>
              </a:rPr>
              <a:t>la falta de estructuras y</a:t>
            </a:r>
            <a:br>
              <a:rPr lang="es-AR" altLang="es-AR" b="1" dirty="0">
                <a:solidFill>
                  <a:srgbClr val="000000"/>
                </a:solidFill>
                <a:latin typeface="Calibri" pitchFamily="34" charset="0"/>
              </a:rPr>
            </a:br>
            <a:r>
              <a:rPr lang="es-AR" altLang="es-AR" b="1" dirty="0">
                <a:solidFill>
                  <a:srgbClr val="000000"/>
                </a:solidFill>
                <a:latin typeface="Calibri" pitchFamily="34" charset="0"/>
              </a:rPr>
              <a:t>  de acciones adecuadas.</a:t>
            </a:r>
          </a:p>
          <a:p>
            <a:pPr marL="179388" indent="-179388" defTabSz="449263">
              <a:spcBef>
                <a:spcPts val="1200"/>
              </a:spcBef>
              <a:buClr>
                <a:srgbClr val="00664D"/>
              </a:buClr>
              <a:buSzPct val="100000"/>
              <a:buFont typeface="Wingdings" pitchFamily="2" charset="2"/>
              <a:buChar char="v"/>
            </a:pPr>
            <a:r>
              <a:rPr lang="es-AR" altLang="es-AR" dirty="0">
                <a:solidFill>
                  <a:srgbClr val="000000"/>
                </a:solidFill>
                <a:latin typeface="Calibri" pitchFamily="34" charset="0"/>
              </a:rPr>
              <a:t> No basta con transformar las expectativas en derechos si no se modifican </a:t>
            </a:r>
            <a:br>
              <a:rPr lang="es-AR" altLang="es-AR" dirty="0">
                <a:solidFill>
                  <a:srgbClr val="000000"/>
                </a:solidFill>
                <a:latin typeface="Calibri" pitchFamily="34" charset="0"/>
              </a:rPr>
            </a:br>
            <a:r>
              <a:rPr lang="es-AR" altLang="es-AR" dirty="0">
                <a:solidFill>
                  <a:srgbClr val="000000"/>
                </a:solidFill>
                <a:latin typeface="Calibri" pitchFamily="34" charset="0"/>
              </a:rPr>
              <a:t>  las </a:t>
            </a:r>
            <a:r>
              <a:rPr lang="es-AR" altLang="es-AR" b="1" dirty="0">
                <a:solidFill>
                  <a:srgbClr val="000000"/>
                </a:solidFill>
                <a:latin typeface="Calibri" pitchFamily="34" charset="0"/>
              </a:rPr>
              <a:t>condiciones práctico-materiales </a:t>
            </a:r>
            <a:r>
              <a:rPr lang="es-AR" altLang="es-AR" dirty="0">
                <a:solidFill>
                  <a:srgbClr val="000000"/>
                </a:solidFill>
                <a:latin typeface="Calibri" pitchFamily="34" charset="0"/>
              </a:rPr>
              <a:t>que determinan las necesidades y </a:t>
            </a:r>
            <a:br>
              <a:rPr lang="es-AR" altLang="es-AR" dirty="0">
                <a:solidFill>
                  <a:srgbClr val="000000"/>
                </a:solidFill>
                <a:latin typeface="Calibri" pitchFamily="34" charset="0"/>
              </a:rPr>
            </a:br>
            <a:r>
              <a:rPr lang="es-AR" altLang="es-AR" dirty="0">
                <a:solidFill>
                  <a:srgbClr val="000000"/>
                </a:solidFill>
                <a:latin typeface="Calibri" pitchFamily="34" charset="0"/>
              </a:rPr>
              <a:t>  al mismo tiempo definen los tipos de acción.</a:t>
            </a:r>
          </a:p>
        </p:txBody>
      </p:sp>
      <p:sp>
        <p:nvSpPr>
          <p:cNvPr id="12293" name="Rectangle 19"/>
          <p:cNvSpPr>
            <a:spLocks noChangeArrowheads="1"/>
          </p:cNvSpPr>
          <p:nvPr/>
        </p:nvSpPr>
        <p:spPr bwMode="auto">
          <a:xfrm>
            <a:off x="5929313" y="1055688"/>
            <a:ext cx="2747962" cy="801687"/>
          </a:xfrm>
          <a:prstGeom prst="rect">
            <a:avLst/>
          </a:prstGeom>
          <a:noFill/>
          <a:ln w="9525">
            <a:noFill/>
            <a:miter lim="800000"/>
            <a:headEnd/>
            <a:tailEnd/>
          </a:ln>
        </p:spPr>
        <p:txBody>
          <a:bodyPr/>
          <a:lstStyle/>
          <a:p>
            <a:pPr marL="342900" indent="-342900" algn="ctr" defTabSz="449263" eaLnBrk="0" hangingPunct="0">
              <a:lnSpc>
                <a:spcPct val="80000"/>
              </a:lnSpc>
              <a:spcBef>
                <a:spcPct val="20000"/>
              </a:spcBef>
              <a:buClr>
                <a:srgbClr val="000000"/>
              </a:buClr>
              <a:buSzPct val="120000"/>
              <a:buFont typeface="Times New Roman" pitchFamily="18" charset="0"/>
              <a:buNone/>
            </a:pPr>
            <a:r>
              <a:rPr lang="en-US" altLang="es-AR" sz="2300" b="1" i="1" dirty="0">
                <a:solidFill>
                  <a:srgbClr val="000000"/>
                </a:solidFill>
                <a:latin typeface="Calibri" pitchFamily="34" charset="0"/>
              </a:rPr>
              <a:t>“Derecho a la salud”</a:t>
            </a:r>
          </a:p>
          <a:p>
            <a:pPr marL="342900" indent="-342900" algn="ctr" defTabSz="449263" eaLnBrk="0" hangingPunct="0">
              <a:lnSpc>
                <a:spcPct val="80000"/>
              </a:lnSpc>
              <a:spcBef>
                <a:spcPct val="20000"/>
              </a:spcBef>
              <a:buClr>
                <a:srgbClr val="000000"/>
              </a:buClr>
              <a:buSzPct val="120000"/>
              <a:buFont typeface="Times New Roman" pitchFamily="18" charset="0"/>
              <a:buNone/>
            </a:pPr>
            <a:r>
              <a:rPr lang="en-US" altLang="es-AR" sz="2000" dirty="0">
                <a:solidFill>
                  <a:srgbClr val="000000"/>
                </a:solidFill>
                <a:latin typeface="Calibri" pitchFamily="34" charset="0"/>
              </a:rPr>
              <a:t>- enunciativo -</a:t>
            </a:r>
            <a:r>
              <a:rPr lang="en-US" altLang="es-AR" sz="1900" i="1" dirty="0">
                <a:solidFill>
                  <a:srgbClr val="000000"/>
                </a:solidFill>
                <a:latin typeface="Calibri" pitchFamily="34" charset="0"/>
              </a:rPr>
              <a:t>         </a:t>
            </a:r>
            <a:r>
              <a:rPr lang="en-US" altLang="es-AR" sz="2300" b="1" i="1" dirty="0">
                <a:solidFill>
                  <a:srgbClr val="000000"/>
                </a:solidFill>
                <a:latin typeface="Calibri" pitchFamily="34" charset="0"/>
              </a:rPr>
              <a:t>  </a:t>
            </a:r>
          </a:p>
        </p:txBody>
      </p:sp>
      <p:sp>
        <p:nvSpPr>
          <p:cNvPr id="30" name="Rectangle 9"/>
          <p:cNvSpPr txBox="1">
            <a:spLocks noChangeArrowheads="1"/>
          </p:cNvSpPr>
          <p:nvPr/>
        </p:nvSpPr>
        <p:spPr bwMode="auto">
          <a:xfrm>
            <a:off x="2374900" y="241300"/>
            <a:ext cx="4340225" cy="544513"/>
          </a:xfrm>
          <a:prstGeom prst="rect">
            <a:avLst/>
          </a:prstGeom>
          <a:noFill/>
          <a:ln w="9525">
            <a:noFill/>
            <a:round/>
            <a:headEnd/>
            <a:tailEnd/>
          </a:ln>
        </p:spPr>
        <p:txBody>
          <a:bodyPr lIns="90000" tIns="46800" rIns="90000" bIns="46800" anchor="ctr"/>
          <a:lstStyle/>
          <a:p>
            <a:pPr algn="ctr" defTabSz="449263">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a:solidFill>
                  <a:srgbClr val="000000"/>
                </a:solidFill>
                <a:effectLst>
                  <a:outerShdw blurRad="38100" dist="38100" dir="2700000" algn="tl">
                    <a:srgbClr val="000000">
                      <a:alpha val="43137"/>
                    </a:srgbClr>
                  </a:outerShdw>
                </a:effectLst>
                <a:latin typeface="+mn-lt"/>
                <a:ea typeface="SimSun" charset="-122"/>
              </a:rPr>
              <a:t>Cascada conceptual</a:t>
            </a:r>
            <a:endParaRPr lang="es-ES" sz="3600" b="1" dirty="0">
              <a:solidFill>
                <a:srgbClr val="000000"/>
              </a:solidFill>
              <a:effectLst>
                <a:outerShdw blurRad="38100" dist="38100" dir="2700000" algn="tl">
                  <a:srgbClr val="000000">
                    <a:alpha val="43137"/>
                  </a:srgbClr>
                </a:outerShdw>
              </a:effectLst>
              <a:latin typeface="+mn-lt"/>
              <a:ea typeface="SimSun" charset="-122"/>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32 Grupo"/>
          <p:cNvGrpSpPr>
            <a:grpSpLocks/>
          </p:cNvGrpSpPr>
          <p:nvPr/>
        </p:nvGrpSpPr>
        <p:grpSpPr bwMode="auto">
          <a:xfrm>
            <a:off x="-15875" y="-52388"/>
            <a:ext cx="9161463" cy="6978651"/>
            <a:chOff x="-15556" y="-52173"/>
            <a:chExt cx="9160805" cy="6978117"/>
          </a:xfrm>
        </p:grpSpPr>
        <p:sp>
          <p:nvSpPr>
            <p:cNvPr id="34" name="33 Forma libre"/>
            <p:cNvSpPr/>
            <p:nvPr/>
          </p:nvSpPr>
          <p:spPr bwMode="auto">
            <a:xfrm>
              <a:off x="318" y="-52173"/>
              <a:ext cx="9143343" cy="1063545"/>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0 w 14630380"/>
                <a:gd name="connsiteY0" fmla="*/ 909403 h 954046"/>
                <a:gd name="connsiteX1" fmla="*/ 685753 w 14630380"/>
                <a:gd name="connsiteY1" fmla="*/ 44643 h 954046"/>
                <a:gd name="connsiteX2" fmla="*/ 14630380 w 14630380"/>
                <a:gd name="connsiteY2" fmla="*/ 52172 h 954046"/>
                <a:gd name="connsiteX3" fmla="*/ 11772915 w 14630380"/>
                <a:gd name="connsiteY3" fmla="*/ 909404 h 954046"/>
                <a:gd name="connsiteX4" fmla="*/ 0 w 14630380"/>
                <a:gd name="connsiteY4" fmla="*/ 909403 h 954046"/>
                <a:gd name="connsiteX0" fmla="*/ 0 w 14630380"/>
                <a:gd name="connsiteY0" fmla="*/ 909403 h 909404"/>
                <a:gd name="connsiteX1" fmla="*/ 685753 w 14630380"/>
                <a:gd name="connsiteY1" fmla="*/ 44643 h 909404"/>
                <a:gd name="connsiteX2" fmla="*/ 14630380 w 14630380"/>
                <a:gd name="connsiteY2" fmla="*/ 52172 h 909404"/>
                <a:gd name="connsiteX3" fmla="*/ 11772915 w 14630380"/>
                <a:gd name="connsiteY3" fmla="*/ 909404 h 909404"/>
                <a:gd name="connsiteX4" fmla="*/ 0 w 14630380"/>
                <a:gd name="connsiteY4" fmla="*/ 909403 h 909404"/>
                <a:gd name="connsiteX0" fmla="*/ 0 w 14630380"/>
                <a:gd name="connsiteY0" fmla="*/ 909403 h 909404"/>
                <a:gd name="connsiteX1" fmla="*/ 0 w 14630380"/>
                <a:gd name="connsiteY1" fmla="*/ 44644 h 909404"/>
                <a:gd name="connsiteX2" fmla="*/ 14630380 w 14630380"/>
                <a:gd name="connsiteY2" fmla="*/ 52172 h 909404"/>
                <a:gd name="connsiteX3" fmla="*/ 11772915 w 14630380"/>
                <a:gd name="connsiteY3" fmla="*/ 909404 h 909404"/>
                <a:gd name="connsiteX4" fmla="*/ 0 w 14630380"/>
                <a:gd name="connsiteY4" fmla="*/ 909403 h 90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380" h="909404">
                  <a:moveTo>
                    <a:pt x="0" y="909403"/>
                  </a:moveTo>
                  <a:cubicBezTo>
                    <a:pt x="4997" y="0"/>
                    <a:pt x="576" y="527239"/>
                    <a:pt x="0" y="44644"/>
                  </a:cubicBezTo>
                  <a:lnTo>
                    <a:pt x="14630380" y="52172"/>
                  </a:lnTo>
                  <a:lnTo>
                    <a:pt x="11772915" y="909404"/>
                  </a:lnTo>
                  <a:lnTo>
                    <a:pt x="0" y="909403"/>
                  </a:lnTo>
                  <a:close/>
                </a:path>
              </a:pathLst>
            </a:custGeom>
            <a:gradFill flip="none" rotWithShape="1">
              <a:gsLst>
                <a:gs pos="0">
                  <a:schemeClr val="accent1">
                    <a:lumMod val="50000"/>
                    <a:alpha val="22000"/>
                  </a:schemeClr>
                </a:gs>
                <a:gs pos="51000">
                  <a:schemeClr val="accent1">
                    <a:lumMod val="50000"/>
                    <a:alpha val="11000"/>
                  </a:schemeClr>
                </a:gs>
                <a:gs pos="100000">
                  <a:schemeClr val="accent1">
                    <a:lumMod val="50000"/>
                    <a:alpha val="0"/>
                  </a:schemeClr>
                </a:gs>
              </a:gsLst>
              <a:lin ang="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sp>
          <p:nvSpPr>
            <p:cNvPr id="35" name="20 Rectángulo"/>
            <p:cNvSpPr/>
            <p:nvPr/>
          </p:nvSpPr>
          <p:spPr>
            <a:xfrm>
              <a:off x="500345" y="6000502"/>
              <a:ext cx="714324" cy="642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Clr>
                  <a:srgbClr val="000000"/>
                </a:buClr>
                <a:buSzPct val="100000"/>
                <a:buFont typeface="Times New Roman" pitchFamily="16" charset="0"/>
                <a:buNone/>
                <a:defRPr/>
              </a:pPr>
              <a:endParaRPr lang="es-ES" dirty="0">
                <a:solidFill>
                  <a:srgbClr val="FFFFFF"/>
                </a:solidFill>
              </a:endParaRPr>
            </a:p>
          </p:txBody>
        </p:sp>
        <p:sp>
          <p:nvSpPr>
            <p:cNvPr id="36" name="35 Forma libre"/>
            <p:cNvSpPr>
              <a:spLocks noChangeAspect="1"/>
            </p:cNvSpPr>
            <p:nvPr/>
          </p:nvSpPr>
          <p:spPr bwMode="auto">
            <a:xfrm flipH="1" flipV="1">
              <a:off x="-15556" y="6500527"/>
              <a:ext cx="9160805" cy="425417"/>
            </a:xfrm>
            <a:custGeom>
              <a:avLst/>
              <a:gdLst>
                <a:gd name="connsiteX0" fmla="*/ 0 w 9144000"/>
                <a:gd name="connsiteY0" fmla="*/ 2728210 h 2728210"/>
                <a:gd name="connsiteX1" fmla="*/ 14990 w 9144000"/>
                <a:gd name="connsiteY1" fmla="*/ 0 h 2728210"/>
                <a:gd name="connsiteX2" fmla="*/ 9144000 w 9144000"/>
                <a:gd name="connsiteY2" fmla="*/ 0 h 2728210"/>
                <a:gd name="connsiteX3" fmla="*/ 0 w 9144000"/>
                <a:gd name="connsiteY3" fmla="*/ 2728210 h 2728210"/>
                <a:gd name="connsiteX0" fmla="*/ 0 w 9144000"/>
                <a:gd name="connsiteY0" fmla="*/ 2714644 h 2714644"/>
                <a:gd name="connsiteX1" fmla="*/ 14990 w 9144000"/>
                <a:gd name="connsiteY1" fmla="*/ 0 h 2714644"/>
                <a:gd name="connsiteX2" fmla="*/ 9144000 w 9144000"/>
                <a:gd name="connsiteY2" fmla="*/ 0 h 2714644"/>
                <a:gd name="connsiteX3" fmla="*/ 0 w 9144000"/>
                <a:gd name="connsiteY3" fmla="*/ 2714644 h 2714644"/>
                <a:gd name="connsiteX0" fmla="*/ 0 w 9144000"/>
                <a:gd name="connsiteY0" fmla="*/ 2714644 h 2714644"/>
                <a:gd name="connsiteX1" fmla="*/ 14990 w 9144000"/>
                <a:gd name="connsiteY1" fmla="*/ 0 h 2714644"/>
                <a:gd name="connsiteX2" fmla="*/ 9144000 w 9144000"/>
                <a:gd name="connsiteY2" fmla="*/ 0 h 2714644"/>
                <a:gd name="connsiteX3" fmla="*/ 6427773 w 9144000"/>
                <a:gd name="connsiteY3" fmla="*/ 824483 h 2714644"/>
                <a:gd name="connsiteX4" fmla="*/ 0 w 9144000"/>
                <a:gd name="connsiteY4" fmla="*/ 2714644 h 2714644"/>
                <a:gd name="connsiteX0" fmla="*/ 0 w 9144000"/>
                <a:gd name="connsiteY0" fmla="*/ 909403 h 961550"/>
                <a:gd name="connsiteX1" fmla="*/ 14990 w 9144000"/>
                <a:gd name="connsiteY1" fmla="*/ 52147 h 961550"/>
                <a:gd name="connsiteX2" fmla="*/ 9144000 w 9144000"/>
                <a:gd name="connsiteY2" fmla="*/ 52147 h 961550"/>
                <a:gd name="connsiteX3" fmla="*/ 6427773 w 9144000"/>
                <a:gd name="connsiteY3" fmla="*/ 876630 h 961550"/>
                <a:gd name="connsiteX4" fmla="*/ 0 w 914400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6427773 w 14630380"/>
                <a:gd name="connsiteY3" fmla="*/ 876630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2230118 w 14630380"/>
                <a:gd name="connsiteY3" fmla="*/ 909404 h 961550"/>
                <a:gd name="connsiteX4" fmla="*/ 0 w 14630380"/>
                <a:gd name="connsiteY4" fmla="*/ 909403 h 961550"/>
                <a:gd name="connsiteX0" fmla="*/ 0 w 14630380"/>
                <a:gd name="connsiteY0" fmla="*/ 909403 h 961550"/>
                <a:gd name="connsiteX1" fmla="*/ 14990 w 14630380"/>
                <a:gd name="connsiteY1" fmla="*/ 52147 h 961550"/>
                <a:gd name="connsiteX2" fmla="*/ 14630380 w 14630380"/>
                <a:gd name="connsiteY2" fmla="*/ 52172 h 961550"/>
                <a:gd name="connsiteX3" fmla="*/ 11772915 w 14630380"/>
                <a:gd name="connsiteY3" fmla="*/ 909404 h 961550"/>
                <a:gd name="connsiteX4" fmla="*/ 0 w 14630380"/>
                <a:gd name="connsiteY4" fmla="*/ 909403 h 961550"/>
                <a:gd name="connsiteX0" fmla="*/ 576602 w 15206982"/>
                <a:gd name="connsiteY0" fmla="*/ 909403 h 970552"/>
                <a:gd name="connsiteX1" fmla="*/ 4996 w 15206982"/>
                <a:gd name="connsiteY1" fmla="*/ 61149 h 970552"/>
                <a:gd name="connsiteX2" fmla="*/ 15206982 w 15206982"/>
                <a:gd name="connsiteY2" fmla="*/ 52172 h 970552"/>
                <a:gd name="connsiteX3" fmla="*/ 12349517 w 15206982"/>
                <a:gd name="connsiteY3" fmla="*/ 909404 h 970552"/>
                <a:gd name="connsiteX4" fmla="*/ 576602 w 15206982"/>
                <a:gd name="connsiteY4" fmla="*/ 909403 h 970552"/>
                <a:gd name="connsiteX0" fmla="*/ 5048 w 14635428"/>
                <a:gd name="connsiteY0" fmla="*/ 909403 h 970552"/>
                <a:gd name="connsiteX1" fmla="*/ 4997 w 14635428"/>
                <a:gd name="connsiteY1" fmla="*/ 61149 h 970552"/>
                <a:gd name="connsiteX2" fmla="*/ 14635428 w 14635428"/>
                <a:gd name="connsiteY2" fmla="*/ 52172 h 970552"/>
                <a:gd name="connsiteX3" fmla="*/ 11777963 w 14635428"/>
                <a:gd name="connsiteY3" fmla="*/ 909404 h 970552"/>
                <a:gd name="connsiteX4" fmla="*/ 5048 w 14635428"/>
                <a:gd name="connsiteY4" fmla="*/ 909403 h 970552"/>
                <a:gd name="connsiteX0" fmla="*/ 5048 w 14635428"/>
                <a:gd name="connsiteY0" fmla="*/ 909403 h 909404"/>
                <a:gd name="connsiteX1" fmla="*/ 4997 w 14635428"/>
                <a:gd name="connsiteY1" fmla="*/ 61149 h 909404"/>
                <a:gd name="connsiteX2" fmla="*/ 14635428 w 14635428"/>
                <a:gd name="connsiteY2" fmla="*/ 52172 h 909404"/>
                <a:gd name="connsiteX3" fmla="*/ 11777963 w 14635428"/>
                <a:gd name="connsiteY3" fmla="*/ 909404 h 909404"/>
                <a:gd name="connsiteX4" fmla="*/ 5048 w 14635428"/>
                <a:gd name="connsiteY4" fmla="*/ 909403 h 909404"/>
                <a:gd name="connsiteX0" fmla="*/ 0 w 36638174"/>
                <a:gd name="connsiteY0" fmla="*/ 909402 h 909402"/>
                <a:gd name="connsiteX1" fmla="*/ 22007743 w 36638174"/>
                <a:gd name="connsiteY1" fmla="*/ 53623 h 909402"/>
                <a:gd name="connsiteX2" fmla="*/ 36638174 w 36638174"/>
                <a:gd name="connsiteY2" fmla="*/ 44646 h 909402"/>
                <a:gd name="connsiteX3" fmla="*/ 33780709 w 36638174"/>
                <a:gd name="connsiteY3" fmla="*/ 901878 h 909402"/>
                <a:gd name="connsiteX4" fmla="*/ 0 w 36638174"/>
                <a:gd name="connsiteY4" fmla="*/ 909402 h 909402"/>
                <a:gd name="connsiteX0" fmla="*/ 4996 w 36643170"/>
                <a:gd name="connsiteY0" fmla="*/ 909402 h 909402"/>
                <a:gd name="connsiteX1" fmla="*/ 4996 w 36643170"/>
                <a:gd name="connsiteY1" fmla="*/ 145347 h 909402"/>
                <a:gd name="connsiteX2" fmla="*/ 36643170 w 36643170"/>
                <a:gd name="connsiteY2" fmla="*/ 44646 h 909402"/>
                <a:gd name="connsiteX3" fmla="*/ 33785705 w 36643170"/>
                <a:gd name="connsiteY3" fmla="*/ 901878 h 909402"/>
                <a:gd name="connsiteX4" fmla="*/ 4996 w 36643170"/>
                <a:gd name="connsiteY4" fmla="*/ 909402 h 90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3170" h="909402">
                  <a:moveTo>
                    <a:pt x="4996" y="909402"/>
                  </a:moveTo>
                  <a:cubicBezTo>
                    <a:pt x="9993" y="-1"/>
                    <a:pt x="-1" y="650058"/>
                    <a:pt x="4996" y="145347"/>
                  </a:cubicBezTo>
                  <a:lnTo>
                    <a:pt x="36643170" y="44646"/>
                  </a:lnTo>
                  <a:lnTo>
                    <a:pt x="33785705" y="901878"/>
                  </a:lnTo>
                  <a:lnTo>
                    <a:pt x="4996" y="909402"/>
                  </a:lnTo>
                  <a:close/>
                </a:path>
              </a:pathLst>
            </a:custGeom>
            <a:gradFill>
              <a:gsLst>
                <a:gs pos="0">
                  <a:schemeClr val="accent1">
                    <a:lumMod val="50000"/>
                    <a:alpha val="40000"/>
                  </a:schemeClr>
                </a:gs>
                <a:gs pos="60000">
                  <a:schemeClr val="accent1">
                    <a:lumMod val="50000"/>
                    <a:alpha val="12000"/>
                  </a:schemeClr>
                </a:gs>
                <a:gs pos="100000">
                  <a:schemeClr val="accent1">
                    <a:lumMod val="50000"/>
                    <a:alpha val="0"/>
                  </a:schemeClr>
                </a:gs>
              </a:gsLst>
              <a:lin ang="0" scaled="1"/>
            </a:gradFill>
            <a:ln w="9525" cap="flat" cmpd="sng" algn="ctr">
              <a:noFill/>
              <a:prstDash val="solid"/>
              <a:round/>
              <a:headEnd type="none" w="med" len="med"/>
              <a:tailEnd type="none" w="med" len="med"/>
            </a:ln>
            <a:effectLst/>
          </p:spPr>
          <p:txBody>
            <a:bodyPr/>
            <a:lstStyle/>
            <a:p>
              <a:pPr fontAlgn="auto">
                <a:spcBef>
                  <a:spcPts val="0"/>
                </a:spcBef>
                <a:spcAft>
                  <a:spcPts val="0"/>
                </a:spcAft>
                <a:buClr>
                  <a:srgbClr val="000000"/>
                </a:buClr>
                <a:buSzPct val="100000"/>
                <a:buFont typeface="Times New Roman" pitchFamily="16" charset="0"/>
                <a:buNone/>
                <a:defRPr/>
              </a:pPr>
              <a:endParaRPr lang="es-ES" dirty="0">
                <a:solidFill>
                  <a:srgbClr val="FFFFFF"/>
                </a:solidFill>
                <a:ea typeface="SimSun" charset="-122"/>
              </a:endParaRPr>
            </a:p>
          </p:txBody>
        </p:sp>
      </p:grpSp>
      <p:grpSp>
        <p:nvGrpSpPr>
          <p:cNvPr id="13315" name="16 Grupo"/>
          <p:cNvGrpSpPr>
            <a:grpSpLocks/>
          </p:cNvGrpSpPr>
          <p:nvPr/>
        </p:nvGrpSpPr>
        <p:grpSpPr bwMode="auto">
          <a:xfrm>
            <a:off x="857250" y="1214438"/>
            <a:ext cx="7786688" cy="5075237"/>
            <a:chOff x="857224" y="1269999"/>
            <a:chExt cx="7786744" cy="5075487"/>
          </a:xfrm>
        </p:grpSpPr>
        <p:grpSp>
          <p:nvGrpSpPr>
            <p:cNvPr id="13317" name="30 Grupo"/>
            <p:cNvGrpSpPr>
              <a:grpSpLocks/>
            </p:cNvGrpSpPr>
            <p:nvPr/>
          </p:nvGrpSpPr>
          <p:grpSpPr bwMode="auto">
            <a:xfrm>
              <a:off x="928662" y="2281228"/>
              <a:ext cx="6929486" cy="1018619"/>
              <a:chOff x="928662" y="2281228"/>
              <a:chExt cx="6929486" cy="1018619"/>
            </a:xfrm>
          </p:grpSpPr>
          <p:sp>
            <p:nvSpPr>
              <p:cNvPr id="13323" name="Text Box 18"/>
              <p:cNvSpPr txBox="1">
                <a:spLocks noChangeArrowheads="1"/>
              </p:cNvSpPr>
              <p:nvPr/>
            </p:nvSpPr>
            <p:spPr bwMode="auto">
              <a:xfrm>
                <a:off x="928662" y="2368533"/>
                <a:ext cx="550279" cy="707886"/>
              </a:xfrm>
              <a:prstGeom prst="rect">
                <a:avLst/>
              </a:prstGeom>
              <a:noFill/>
              <a:ln w="9525">
                <a:noFill/>
                <a:miter lim="800000"/>
                <a:headEnd/>
                <a:tailEnd/>
              </a:ln>
            </p:spPr>
            <p:txBody>
              <a:bodyPr wrap="none">
                <a:spAutoFit/>
              </a:bodyPr>
              <a:lstStyle/>
              <a:p>
                <a:pPr>
                  <a:spcBef>
                    <a:spcPct val="20000"/>
                  </a:spcBef>
                  <a:buClr>
                    <a:srgbClr val="FFFFFF"/>
                  </a:buClr>
                  <a:buSzPct val="100000"/>
                  <a:buFont typeface="Wingdings" pitchFamily="2" charset="2"/>
                  <a:buNone/>
                </a:pPr>
                <a:r>
                  <a:rPr lang="es-AR" altLang="es-AR" sz="4000" b="1" dirty="0" err="1">
                    <a:latin typeface="Calibri" pitchFamily="34" charset="0"/>
                  </a:rPr>
                  <a:t>F</a:t>
                </a:r>
                <a:r>
                  <a:rPr lang="es-AR" altLang="es-AR" sz="4000" b="1" baseline="-25000" dirty="0" err="1">
                    <a:latin typeface="Calibri" pitchFamily="34" charset="0"/>
                  </a:rPr>
                  <a:t>s</a:t>
                </a:r>
                <a:endParaRPr lang="es-AR" altLang="es-AR" sz="2800" b="1" baseline="-25000" dirty="0">
                  <a:latin typeface="Calibri" pitchFamily="34" charset="0"/>
                </a:endParaRPr>
              </a:p>
            </p:txBody>
          </p:sp>
          <p:sp>
            <p:nvSpPr>
              <p:cNvPr id="13324" name="Text Box 19"/>
              <p:cNvSpPr txBox="1">
                <a:spLocks noChangeArrowheads="1"/>
              </p:cNvSpPr>
              <p:nvPr/>
            </p:nvSpPr>
            <p:spPr bwMode="auto">
              <a:xfrm>
                <a:off x="1382713" y="2439971"/>
                <a:ext cx="389850" cy="584775"/>
              </a:xfrm>
              <a:prstGeom prst="rect">
                <a:avLst/>
              </a:prstGeom>
              <a:noFill/>
              <a:ln w="9525">
                <a:noFill/>
                <a:miter lim="800000"/>
                <a:headEnd/>
                <a:tailEnd/>
              </a:ln>
            </p:spPr>
            <p:txBody>
              <a:bodyPr wrap="none">
                <a:spAutoFit/>
              </a:bodyPr>
              <a:lstStyle/>
              <a:p>
                <a:pPr>
                  <a:spcBef>
                    <a:spcPct val="20000"/>
                  </a:spcBef>
                  <a:buClr>
                    <a:srgbClr val="FFFFFF"/>
                  </a:buClr>
                  <a:buSzPct val="100000"/>
                  <a:buFont typeface="Wingdings" pitchFamily="2" charset="2"/>
                  <a:buNone/>
                </a:pPr>
                <a:r>
                  <a:rPr lang="es-AR" altLang="es-AR" sz="3200" b="1">
                    <a:latin typeface="Calibri" pitchFamily="34" charset="0"/>
                  </a:rPr>
                  <a:t>=</a:t>
                </a:r>
              </a:p>
            </p:txBody>
          </p:sp>
          <p:sp>
            <p:nvSpPr>
              <p:cNvPr id="13325" name="Line 20"/>
              <p:cNvSpPr>
                <a:spLocks noChangeShapeType="1"/>
              </p:cNvSpPr>
              <p:nvPr/>
            </p:nvSpPr>
            <p:spPr bwMode="auto">
              <a:xfrm>
                <a:off x="1782763" y="2763828"/>
                <a:ext cx="5932509" cy="0"/>
              </a:xfrm>
              <a:prstGeom prst="line">
                <a:avLst/>
              </a:prstGeom>
              <a:noFill/>
              <a:ln w="38100">
                <a:solidFill>
                  <a:schemeClr val="tx1"/>
                </a:solidFill>
                <a:round/>
                <a:headEnd/>
                <a:tailEnd/>
              </a:ln>
            </p:spPr>
            <p:txBody>
              <a:bodyPr/>
              <a:lstStyle/>
              <a:p>
                <a:endParaRPr lang="es-ES"/>
              </a:p>
            </p:txBody>
          </p:sp>
          <p:sp>
            <p:nvSpPr>
              <p:cNvPr id="13326" name="Text Box 21"/>
              <p:cNvSpPr txBox="1">
                <a:spLocks noChangeArrowheads="1"/>
              </p:cNvSpPr>
              <p:nvPr/>
            </p:nvSpPr>
            <p:spPr bwMode="auto">
              <a:xfrm>
                <a:off x="1835150" y="2281228"/>
                <a:ext cx="5737246" cy="646331"/>
              </a:xfrm>
              <a:prstGeom prst="rect">
                <a:avLst/>
              </a:prstGeom>
              <a:noFill/>
              <a:ln w="9525">
                <a:noFill/>
                <a:miter lim="800000"/>
                <a:headEnd/>
                <a:tailEnd/>
              </a:ln>
            </p:spPr>
            <p:txBody>
              <a:bodyPr>
                <a:spAutoFit/>
              </a:bodyPr>
              <a:lstStyle/>
              <a:p>
                <a:pPr algn="just">
                  <a:spcBef>
                    <a:spcPct val="20000"/>
                  </a:spcBef>
                  <a:buClr>
                    <a:srgbClr val="FFFFFF"/>
                  </a:buClr>
                  <a:buSzPct val="100000"/>
                  <a:buFont typeface="Wingdings" pitchFamily="2" charset="2"/>
                  <a:buNone/>
                </a:pPr>
                <a:r>
                  <a:rPr lang="es-AR" altLang="es-AR" b="1">
                    <a:latin typeface="Calibri" pitchFamily="34" charset="0"/>
                  </a:rPr>
                  <a:t>Financiador   +   Prestador   +   Proveedor   +   Usuario</a:t>
                </a:r>
                <a:br>
                  <a:rPr lang="es-AR" altLang="es-AR" b="1">
                    <a:latin typeface="Calibri" pitchFamily="34" charset="0"/>
                  </a:rPr>
                </a:br>
                <a:endParaRPr lang="es-AR" altLang="es-AR" b="1">
                  <a:latin typeface="Calibri" pitchFamily="34" charset="0"/>
                </a:endParaRPr>
              </a:p>
            </p:txBody>
          </p:sp>
          <p:sp>
            <p:nvSpPr>
              <p:cNvPr id="13327" name="Text Box 22"/>
              <p:cNvSpPr txBox="1">
                <a:spLocks noChangeArrowheads="1"/>
              </p:cNvSpPr>
              <p:nvPr/>
            </p:nvSpPr>
            <p:spPr bwMode="auto">
              <a:xfrm>
                <a:off x="3143240" y="2841635"/>
                <a:ext cx="4714908" cy="323165"/>
              </a:xfrm>
              <a:prstGeom prst="rect">
                <a:avLst/>
              </a:prstGeom>
              <a:noFill/>
              <a:ln w="9525">
                <a:noFill/>
                <a:miter lim="800000"/>
                <a:headEnd/>
                <a:tailEnd/>
              </a:ln>
            </p:spPr>
            <p:txBody>
              <a:bodyPr>
                <a:spAutoFit/>
              </a:bodyPr>
              <a:lstStyle/>
              <a:p>
                <a:pPr>
                  <a:spcBef>
                    <a:spcPct val="20000"/>
                  </a:spcBef>
                  <a:buClr>
                    <a:srgbClr val="FFFFFF"/>
                  </a:buClr>
                  <a:buSzPct val="100000"/>
                  <a:buFont typeface="Wingdings" pitchFamily="2" charset="2"/>
                  <a:buNone/>
                </a:pPr>
                <a:r>
                  <a:rPr lang="es-AR" altLang="es-AR" sz="1500" b="1">
                    <a:latin typeface="Calibri" pitchFamily="34" charset="0"/>
                  </a:rPr>
                  <a:t>( monitoreo  +  logística )  ( informática  +  comunicación )</a:t>
                </a:r>
              </a:p>
            </p:txBody>
          </p:sp>
          <p:sp>
            <p:nvSpPr>
              <p:cNvPr id="13328" name="Text Box 23"/>
              <p:cNvSpPr txBox="1">
                <a:spLocks noChangeArrowheads="1"/>
              </p:cNvSpPr>
              <p:nvPr/>
            </p:nvSpPr>
            <p:spPr bwMode="auto">
              <a:xfrm>
                <a:off x="1792288" y="2930515"/>
                <a:ext cx="1377685" cy="369332"/>
              </a:xfrm>
              <a:prstGeom prst="rect">
                <a:avLst/>
              </a:prstGeom>
              <a:noFill/>
              <a:ln w="9525">
                <a:noFill/>
                <a:miter lim="800000"/>
                <a:headEnd/>
                <a:tailEnd/>
              </a:ln>
            </p:spPr>
            <p:txBody>
              <a:bodyPr wrap="none">
                <a:spAutoFit/>
              </a:bodyPr>
              <a:lstStyle/>
              <a:p>
                <a:pPr>
                  <a:spcBef>
                    <a:spcPct val="20000"/>
                  </a:spcBef>
                  <a:buClr>
                    <a:srgbClr val="FFFFFF"/>
                  </a:buClr>
                  <a:buSzPct val="100000"/>
                  <a:buFont typeface="Wingdings" pitchFamily="2" charset="2"/>
                  <a:buNone/>
                </a:pPr>
                <a:r>
                  <a:rPr lang="es-AR" altLang="es-AR" b="1">
                    <a:latin typeface="Calibri" pitchFamily="34" charset="0"/>
                  </a:rPr>
                  <a:t>Coordinador</a:t>
                </a:r>
              </a:p>
            </p:txBody>
          </p:sp>
        </p:grpSp>
        <p:sp>
          <p:nvSpPr>
            <p:cNvPr id="13318" name="Rectangle 24"/>
            <p:cNvSpPr>
              <a:spLocks noChangeArrowheads="1"/>
            </p:cNvSpPr>
            <p:nvPr/>
          </p:nvSpPr>
          <p:spPr bwMode="auto">
            <a:xfrm>
              <a:off x="2214546" y="1269999"/>
              <a:ext cx="4714908" cy="444489"/>
            </a:xfrm>
            <a:prstGeom prst="rect">
              <a:avLst/>
            </a:prstGeom>
            <a:noFill/>
            <a:ln w="9525">
              <a:noFill/>
              <a:miter lim="800000"/>
              <a:headEnd/>
              <a:tailEnd/>
            </a:ln>
          </p:spPr>
          <p:txBody>
            <a:bodyPr/>
            <a:lstStyle/>
            <a:p>
              <a:pPr marL="342900" indent="-342900" algn="ctr" eaLnBrk="0" hangingPunct="0">
                <a:spcBef>
                  <a:spcPct val="20000"/>
                </a:spcBef>
                <a:buSzPct val="120000"/>
                <a:buFont typeface="Wingdings" pitchFamily="2" charset="2"/>
                <a:buChar char="v"/>
              </a:pPr>
              <a:r>
                <a:rPr lang="en-US" altLang="es-AR" sz="2000" b="1">
                  <a:solidFill>
                    <a:srgbClr val="00664D"/>
                  </a:solidFill>
                  <a:latin typeface="Calibri" pitchFamily="34" charset="0"/>
                </a:rPr>
                <a:t>Componentes  constitutivos</a:t>
              </a:r>
            </a:p>
          </p:txBody>
        </p:sp>
        <p:sp>
          <p:nvSpPr>
            <p:cNvPr id="13319" name="Text Box 25"/>
            <p:cNvSpPr txBox="1">
              <a:spLocks noChangeArrowheads="1"/>
            </p:cNvSpPr>
            <p:nvPr/>
          </p:nvSpPr>
          <p:spPr bwMode="auto">
            <a:xfrm>
              <a:off x="1870019" y="3448155"/>
              <a:ext cx="3944967" cy="64636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s-AR" altLang="es-AR" b="1" dirty="0">
                  <a:latin typeface="Calibri" pitchFamily="34" charset="0"/>
                </a:rPr>
                <a:t>Ecuación en la que cada componente                                       es una </a:t>
              </a:r>
              <a:r>
                <a:rPr lang="es-AR" altLang="es-AR" b="1" i="1" dirty="0">
                  <a:latin typeface="Calibri" pitchFamily="34" charset="0"/>
                </a:rPr>
                <a:t>estructura topológica dinámica</a:t>
              </a:r>
              <a:r>
                <a:rPr lang="es-AR" altLang="es-AR" b="1" dirty="0">
                  <a:latin typeface="Calibri" pitchFamily="34" charset="0"/>
                </a:rPr>
                <a:t>.                  </a:t>
              </a:r>
            </a:p>
          </p:txBody>
        </p:sp>
        <p:grpSp>
          <p:nvGrpSpPr>
            <p:cNvPr id="5" name="29 Grupo"/>
            <p:cNvGrpSpPr/>
            <p:nvPr/>
          </p:nvGrpSpPr>
          <p:grpSpPr>
            <a:xfrm>
              <a:off x="2563770" y="4148318"/>
              <a:ext cx="504825" cy="504825"/>
              <a:chOff x="2563770" y="4160003"/>
              <a:chExt cx="504825" cy="504825"/>
            </a:xfrm>
            <a:effectLst>
              <a:outerShdw blurRad="50800" dist="38100" dir="8100000" algn="tr" rotWithShape="0">
                <a:prstClr val="black">
                  <a:alpha val="40000"/>
                </a:prstClr>
              </a:outerShdw>
            </a:effectLst>
          </p:grpSpPr>
          <p:sp>
            <p:nvSpPr>
              <p:cNvPr id="24" name="Line 26"/>
              <p:cNvSpPr>
                <a:spLocks noChangeShapeType="1"/>
              </p:cNvSpPr>
              <p:nvPr/>
            </p:nvSpPr>
            <p:spPr bwMode="auto">
              <a:xfrm>
                <a:off x="2563771" y="4160003"/>
                <a:ext cx="0" cy="504825"/>
              </a:xfrm>
              <a:prstGeom prst="line">
                <a:avLst/>
              </a:prstGeom>
              <a:noFill/>
              <a:ln w="28575">
                <a:solidFill>
                  <a:schemeClr val="tx1"/>
                </a:solidFill>
                <a:round/>
                <a:headEnd/>
                <a:tailEnd/>
              </a:ln>
            </p:spPr>
            <p:txBody>
              <a:bodyPr/>
              <a:lstStyle/>
              <a:p>
                <a:pPr fontAlgn="auto">
                  <a:spcBef>
                    <a:spcPts val="0"/>
                  </a:spcBef>
                  <a:spcAft>
                    <a:spcPts val="0"/>
                  </a:spcAft>
                  <a:buClr>
                    <a:srgbClr val="000000"/>
                  </a:buClr>
                  <a:buSzPct val="100000"/>
                  <a:buFont typeface="Times New Roman" pitchFamily="16" charset="0"/>
                  <a:buNone/>
                  <a:defRPr/>
                </a:pPr>
                <a:endParaRPr lang="es-ES">
                  <a:ea typeface="SimSun" charset="-122"/>
                </a:endParaRPr>
              </a:p>
            </p:txBody>
          </p:sp>
          <p:sp>
            <p:nvSpPr>
              <p:cNvPr id="25" name="Line 27"/>
              <p:cNvSpPr>
                <a:spLocks noChangeShapeType="1"/>
              </p:cNvSpPr>
              <p:nvPr/>
            </p:nvSpPr>
            <p:spPr bwMode="auto">
              <a:xfrm>
                <a:off x="2563770" y="4664828"/>
                <a:ext cx="504825" cy="0"/>
              </a:xfrm>
              <a:prstGeom prst="line">
                <a:avLst/>
              </a:prstGeom>
              <a:noFill/>
              <a:ln w="28575">
                <a:solidFill>
                  <a:schemeClr val="tx1"/>
                </a:solidFill>
                <a:round/>
                <a:headEnd/>
                <a:tailEnd type="triangle" w="med" len="med"/>
              </a:ln>
            </p:spPr>
            <p:txBody>
              <a:bodyPr/>
              <a:lstStyle/>
              <a:p>
                <a:pPr fontAlgn="auto">
                  <a:spcBef>
                    <a:spcPts val="0"/>
                  </a:spcBef>
                  <a:spcAft>
                    <a:spcPts val="0"/>
                  </a:spcAft>
                  <a:buClr>
                    <a:srgbClr val="000000"/>
                  </a:buClr>
                  <a:buSzPct val="100000"/>
                  <a:buFont typeface="Times New Roman" pitchFamily="16" charset="0"/>
                  <a:buNone/>
                  <a:defRPr/>
                </a:pPr>
                <a:endParaRPr lang="es-ES">
                  <a:ea typeface="SimSun" charset="-122"/>
                </a:endParaRPr>
              </a:p>
            </p:txBody>
          </p:sp>
        </p:grpSp>
        <p:sp>
          <p:nvSpPr>
            <p:cNvPr id="13321" name="Text Box 28"/>
            <p:cNvSpPr txBox="1">
              <a:spLocks noChangeArrowheads="1"/>
            </p:cNvSpPr>
            <p:nvPr/>
          </p:nvSpPr>
          <p:spPr bwMode="auto">
            <a:xfrm>
              <a:off x="3074957" y="4397540"/>
              <a:ext cx="2286016" cy="923330"/>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s-AR" altLang="es-AR" b="1">
                  <a:latin typeface="Calibri" pitchFamily="34" charset="0"/>
                </a:rPr>
                <a:t>Variables complejas de subconjuntos abiertos</a:t>
              </a:r>
            </a:p>
          </p:txBody>
        </p:sp>
        <p:sp>
          <p:nvSpPr>
            <p:cNvPr id="23" name="Text Box 29"/>
            <p:cNvSpPr txBox="1">
              <a:spLocks noChangeArrowheads="1"/>
            </p:cNvSpPr>
            <p:nvPr/>
          </p:nvSpPr>
          <p:spPr bwMode="auto">
            <a:xfrm>
              <a:off x="857224" y="5699342"/>
              <a:ext cx="7786744" cy="646144"/>
            </a:xfrm>
            <a:prstGeom prst="rect">
              <a:avLst/>
            </a:prstGeom>
            <a:noFill/>
            <a:ln w="9525">
              <a:noFill/>
              <a:miter lim="800000"/>
              <a:headEnd/>
              <a:tailEnd/>
            </a:ln>
          </p:spPr>
          <p:txBody>
            <a:bodyPr>
              <a:spAutoFit/>
            </a:bodyPr>
            <a:lstStyle/>
            <a:p>
              <a:pPr marL="1079500" indent="-1079500" eaLnBrk="0" fontAlgn="auto" hangingPunct="0">
                <a:spcBef>
                  <a:spcPct val="50000"/>
                </a:spcBef>
                <a:spcAft>
                  <a:spcPts val="0"/>
                </a:spcAft>
                <a:buClr>
                  <a:srgbClr val="000000"/>
                </a:buClr>
                <a:buSzPct val="100000"/>
                <a:buFont typeface="Times New Roman" pitchFamily="16" charset="0"/>
                <a:buNone/>
                <a:defRPr/>
              </a:pPr>
              <a:r>
                <a:rPr lang="es-AR" b="1" i="1">
                  <a:effectLst>
                    <a:outerShdw blurRad="38100" dist="38100" dir="2700000" algn="tl">
                      <a:srgbClr val="000000">
                        <a:alpha val="43137"/>
                      </a:srgbClr>
                    </a:outerShdw>
                  </a:effectLst>
                  <a:latin typeface="Calibri" pitchFamily="34" charset="0"/>
                  <a:ea typeface="SimSun" charset="-122"/>
                </a:rPr>
                <a:t>Topología</a:t>
              </a:r>
              <a:r>
                <a:rPr lang="es-AR" b="1" i="1">
                  <a:latin typeface="Calibri" pitchFamily="34" charset="0"/>
                  <a:ea typeface="SimSun" charset="-122"/>
                </a:rPr>
                <a:t>:</a:t>
              </a:r>
              <a:r>
                <a:rPr lang="es-AR" b="1">
                  <a:latin typeface="Calibri" pitchFamily="34" charset="0"/>
                  <a:ea typeface="SimSun" charset="-122"/>
                </a:rPr>
                <a:t>  </a:t>
              </a:r>
              <a:r>
                <a:rPr lang="es-AR" b="1">
                  <a:solidFill>
                    <a:srgbClr val="2D2DB9"/>
                  </a:solidFill>
                  <a:latin typeface="Calibri" pitchFamily="34" charset="0"/>
                  <a:ea typeface="SimSun" charset="-122"/>
                </a:rPr>
                <a:t>Es un modo de abordar un “</a:t>
              </a:r>
              <a:r>
                <a:rPr lang="es-AR" b="1" i="1">
                  <a:solidFill>
                    <a:srgbClr val="2D2DB9"/>
                  </a:solidFill>
                  <a:latin typeface="Calibri" pitchFamily="34" charset="0"/>
                  <a:ea typeface="SimSun" charset="-122"/>
                </a:rPr>
                <a:t>conjunto de variables” </a:t>
              </a:r>
              <a:r>
                <a:rPr lang="es-AR" b="1">
                  <a:solidFill>
                    <a:srgbClr val="2D2DB9"/>
                  </a:solidFill>
                  <a:latin typeface="Calibri" pitchFamily="34" charset="0"/>
                  <a:ea typeface="SimSun" charset="-122"/>
                </a:rPr>
                <a:t>que nos permiten un razonamiento sobre modelos complejos  ( </a:t>
              </a:r>
              <a:r>
                <a:rPr lang="es-AR" b="1" i="1">
                  <a:solidFill>
                    <a:srgbClr val="2D2DB9"/>
                  </a:solidFill>
                  <a:effectLst>
                    <a:outerShdw blurRad="38100" dist="38100" dir="2700000" algn="tl">
                      <a:srgbClr val="000000">
                        <a:alpha val="43137"/>
                      </a:srgbClr>
                    </a:outerShdw>
                  </a:effectLst>
                  <a:latin typeface="Calibri" pitchFamily="34" charset="0"/>
                  <a:ea typeface="SimSun" charset="-122"/>
                </a:rPr>
                <a:t>enfoque matemático </a:t>
              </a:r>
              <a:r>
                <a:rPr lang="es-AR" b="1">
                  <a:solidFill>
                    <a:srgbClr val="2D2DB9"/>
                  </a:solidFill>
                  <a:latin typeface="Calibri" pitchFamily="34" charset="0"/>
                  <a:ea typeface="SimSun" charset="-122"/>
                </a:rPr>
                <a:t>)</a:t>
              </a:r>
            </a:p>
          </p:txBody>
        </p:sp>
      </p:grpSp>
      <p:sp>
        <p:nvSpPr>
          <p:cNvPr id="32" name="Rectangle 9"/>
          <p:cNvSpPr txBox="1">
            <a:spLocks noChangeArrowheads="1"/>
          </p:cNvSpPr>
          <p:nvPr/>
        </p:nvSpPr>
        <p:spPr bwMode="auto">
          <a:xfrm>
            <a:off x="2500313" y="312738"/>
            <a:ext cx="4143375" cy="544512"/>
          </a:xfrm>
          <a:prstGeom prst="rect">
            <a:avLst/>
          </a:prstGeom>
          <a:noFill/>
          <a:ln w="9525">
            <a:noFill/>
            <a:round/>
            <a:headEnd/>
            <a:tailEnd/>
          </a:ln>
        </p:spPr>
        <p:txBody>
          <a:bodyPr lIns="90000" tIns="46800" rIns="90000" bIns="46800" anchor="ctr"/>
          <a:lstStyle/>
          <a:p>
            <a:pPr algn="ctr" fontAlgn="auto">
              <a:spcBef>
                <a:spcPts val="0"/>
              </a:spcBef>
              <a:spcAft>
                <a:spcPts val="0"/>
              </a:spcAft>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a:effectLst>
                  <a:outerShdw blurRad="38100" dist="38100" dir="2700000" algn="tl">
                    <a:srgbClr val="000000">
                      <a:alpha val="43137"/>
                    </a:srgbClr>
                  </a:outerShdw>
                </a:effectLst>
                <a:latin typeface="Calibri"/>
                <a:ea typeface="SimSun" charset="-122"/>
              </a:rPr>
              <a:t>Función sanitaria</a:t>
            </a:r>
          </a:p>
        </p:txBody>
      </p:sp>
      <p:sp>
        <p:nvSpPr>
          <p:cNvPr id="26" name="25 Rectángulo"/>
          <p:cNvSpPr/>
          <p:nvPr/>
        </p:nvSpPr>
        <p:spPr bwMode="auto">
          <a:xfrm>
            <a:off x="6361138" y="471447"/>
            <a:ext cx="2628936" cy="83979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Arial" charset="0"/>
            </a:endParaRPr>
          </a:p>
        </p:txBody>
      </p:sp>
      <p:sp>
        <p:nvSpPr>
          <p:cNvPr id="27" name="26 CuadroTexto"/>
          <p:cNvSpPr txBox="1"/>
          <p:nvPr/>
        </p:nvSpPr>
        <p:spPr>
          <a:xfrm>
            <a:off x="6215085" y="471447"/>
            <a:ext cx="2738475" cy="830997"/>
          </a:xfrm>
          <a:prstGeom prst="rect">
            <a:avLst/>
          </a:prstGeom>
          <a:noFill/>
        </p:spPr>
        <p:txBody>
          <a:bodyPr wrap="square" rtlCol="0">
            <a:spAutoFit/>
          </a:bodyPr>
          <a:lstStyle/>
          <a:p>
            <a:pPr algn="r"/>
            <a:r>
              <a:rPr lang="es-AR" sz="1600" b="1" dirty="0" smtClean="0">
                <a:latin typeface="+mn-lt"/>
              </a:rPr>
              <a:t>Francisco </a:t>
            </a:r>
            <a:r>
              <a:rPr lang="es-AR" sz="1600" b="1" dirty="0" err="1" smtClean="0">
                <a:latin typeface="+mn-lt"/>
              </a:rPr>
              <a:t>Vieta</a:t>
            </a:r>
            <a:r>
              <a:rPr lang="es-AR" sz="1600" b="1" dirty="0" smtClean="0">
                <a:latin typeface="+mn-lt"/>
              </a:rPr>
              <a:t> 1591 Introducción al arte analítico: </a:t>
            </a:r>
          </a:p>
          <a:p>
            <a:pPr algn="r"/>
            <a:r>
              <a:rPr lang="es-AR" sz="1600" b="1" i="1" dirty="0" smtClean="0">
                <a:effectLst>
                  <a:outerShdw blurRad="38100" dist="38100" dir="2700000" algn="tl">
                    <a:srgbClr val="000000">
                      <a:alpha val="43137"/>
                    </a:srgbClr>
                  </a:outerShdw>
                </a:effectLst>
                <a:latin typeface="+mn-lt"/>
              </a:rPr>
              <a:t>ecuaciones</a:t>
            </a:r>
            <a:r>
              <a:rPr lang="es-AR" sz="1600" b="1" dirty="0" smtClean="0">
                <a:effectLst>
                  <a:outerShdw blurRad="38100" dist="38100" dir="2700000" algn="tl">
                    <a:srgbClr val="000000">
                      <a:alpha val="43137"/>
                    </a:srgbClr>
                  </a:outerShdw>
                </a:effectLst>
                <a:latin typeface="+mn-lt"/>
              </a:rPr>
              <a:t> </a:t>
            </a:r>
            <a:r>
              <a:rPr lang="es-AR" sz="1600" b="1" dirty="0" err="1" smtClean="0">
                <a:latin typeface="+mn-lt"/>
              </a:rPr>
              <a:t>algebráicas</a:t>
            </a:r>
            <a:r>
              <a:rPr lang="es-AR" sz="1600" b="1" dirty="0" smtClean="0">
                <a:latin typeface="+mn-lt"/>
              </a:rPr>
              <a:t> </a:t>
            </a:r>
            <a:endParaRPr lang="es-ES" sz="1600" b="1" dirty="0">
              <a:latin typeface="+mn-lt"/>
            </a:endParaRPr>
          </a:p>
        </p:txBody>
      </p:sp>
      <p:sp>
        <p:nvSpPr>
          <p:cNvPr id="30" name="29 CuadroTexto"/>
          <p:cNvSpPr txBox="1"/>
          <p:nvPr/>
        </p:nvSpPr>
        <p:spPr>
          <a:xfrm>
            <a:off x="0" y="5984910"/>
            <a:ext cx="1504908" cy="58477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AR" sz="1600" b="1" dirty="0" smtClean="0">
                <a:latin typeface="+mn-lt"/>
              </a:rPr>
              <a:t>Henri </a:t>
            </a:r>
            <a:r>
              <a:rPr lang="es-AR" sz="1600" b="1" dirty="0" err="1" smtClean="0">
                <a:latin typeface="+mn-lt"/>
              </a:rPr>
              <a:t>Poincaré</a:t>
            </a:r>
            <a:r>
              <a:rPr lang="es-AR" sz="1600" b="1" dirty="0" smtClean="0">
                <a:latin typeface="+mn-lt"/>
              </a:rPr>
              <a:t> </a:t>
            </a:r>
          </a:p>
          <a:p>
            <a:pPr algn="ctr"/>
            <a:r>
              <a:rPr lang="es-AR" sz="1600" b="1" dirty="0" smtClean="0">
                <a:latin typeface="+mn-lt"/>
              </a:rPr>
              <a:t>1903</a:t>
            </a:r>
            <a:endParaRPr lang="es-ES" sz="1600" b="1" dirty="0">
              <a:latin typeface="+mn-lt"/>
            </a:endParaRPr>
          </a:p>
        </p:txBody>
      </p:sp>
      <p:sp>
        <p:nvSpPr>
          <p:cNvPr id="31" name="30 Rectángulo"/>
          <p:cNvSpPr/>
          <p:nvPr/>
        </p:nvSpPr>
        <p:spPr>
          <a:xfrm>
            <a:off x="6105546" y="3940182"/>
            <a:ext cx="2628936" cy="830997"/>
          </a:xfrm>
          <a:prstGeom prst="rect">
            <a:avLst/>
          </a:prstGeom>
          <a:solidFill>
            <a:schemeClr val="accent1">
              <a:lumMod val="40000"/>
              <a:lumOff val="60000"/>
            </a:schemeClr>
          </a:solidFill>
          <a:ln>
            <a:solidFill>
              <a:schemeClr val="tx1"/>
            </a:solidFill>
          </a:ln>
        </p:spPr>
        <p:txBody>
          <a:bodyPr wrap="square">
            <a:spAutoFit/>
          </a:bodyPr>
          <a:lstStyle/>
          <a:p>
            <a:pPr algn="r"/>
            <a:r>
              <a:rPr lang="es-AR" sz="1600" b="1" dirty="0" err="1" smtClean="0">
                <a:latin typeface="+mn-lt"/>
              </a:rPr>
              <a:t>Kiyoshi</a:t>
            </a:r>
            <a:r>
              <a:rPr lang="es-AR" sz="1600" b="1" dirty="0" smtClean="0">
                <a:latin typeface="+mn-lt"/>
              </a:rPr>
              <a:t> </a:t>
            </a:r>
            <a:r>
              <a:rPr lang="es-AR" sz="1600" b="1" dirty="0" err="1" smtClean="0">
                <a:latin typeface="+mn-lt"/>
              </a:rPr>
              <a:t>Oka</a:t>
            </a:r>
            <a:r>
              <a:rPr lang="es-AR" sz="1600" b="1" dirty="0" smtClean="0">
                <a:latin typeface="+mn-lt"/>
              </a:rPr>
              <a:t> 1936:</a:t>
            </a:r>
            <a:endParaRPr lang="es-ES" sz="1600" b="1" dirty="0" smtClean="0">
              <a:latin typeface="+mn-lt"/>
            </a:endParaRPr>
          </a:p>
          <a:p>
            <a:pPr algn="r"/>
            <a:r>
              <a:rPr lang="es-AR" sz="1600" b="1" dirty="0" smtClean="0">
                <a:latin typeface="+mn-lt"/>
              </a:rPr>
              <a:t>teoría de funciones de varias </a:t>
            </a:r>
            <a:endParaRPr lang="es-ES" sz="1600" b="1" dirty="0" smtClean="0">
              <a:latin typeface="+mn-lt"/>
            </a:endParaRPr>
          </a:p>
          <a:p>
            <a:pPr algn="r"/>
            <a:r>
              <a:rPr lang="es-AR" sz="1600" b="1" dirty="0" smtClean="0">
                <a:latin typeface="+mn-lt"/>
              </a:rPr>
              <a:t>variables complejas abiertas</a:t>
            </a:r>
            <a:endParaRPr lang="es-ES" sz="1600" b="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226953" y="1603350"/>
            <a:ext cx="8712200" cy="3332182"/>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4800" b="1" dirty="0">
                <a:solidFill>
                  <a:schemeClr val="accent2">
                    <a:lumMod val="75000"/>
                  </a:schemeClr>
                </a:solidFill>
                <a:latin typeface="+mj-lt"/>
              </a:rPr>
              <a:t>Hay cuadros </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4800" b="1" dirty="0">
                <a:solidFill>
                  <a:schemeClr val="accent2">
                    <a:lumMod val="75000"/>
                  </a:schemeClr>
                </a:solidFill>
                <a:latin typeface="+mj-lt"/>
              </a:rPr>
              <a:t>que enmarcan una época</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4800" b="1" dirty="0">
                <a:solidFill>
                  <a:schemeClr val="accent2">
                    <a:lumMod val="75000"/>
                  </a:schemeClr>
                </a:solidFill>
                <a:latin typeface="+mj-lt"/>
              </a:rPr>
              <a:t> y transvasan en la imagen una situación social</a:t>
            </a:r>
            <a:endParaRPr lang="en-US" sz="4800" b="1" dirty="0">
              <a:solidFill>
                <a:schemeClr val="accent2">
                  <a:lumMod val="75000"/>
                </a:schemeClr>
              </a:solidFill>
              <a:effectLst>
                <a:outerShdw blurRad="38100" dist="38100" dir="2700000" algn="tl">
                  <a:srgbClr val="000000">
                    <a:alpha val="43137"/>
                  </a:srgbClr>
                </a:outerShdw>
              </a:effectLst>
              <a:latin typeface="+mj-lt"/>
              <a:ea typeface="SimSun" charset="-122"/>
            </a:endParaRPr>
          </a:p>
        </p:txBody>
      </p:sp>
      <p:sp>
        <p:nvSpPr>
          <p:cNvPr id="2051" name="2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9"/>
          <p:cNvSpPr txBox="1">
            <a:spLocks noChangeArrowheads="1"/>
          </p:cNvSpPr>
          <p:nvPr/>
        </p:nvSpPr>
        <p:spPr bwMode="auto">
          <a:xfrm>
            <a:off x="0" y="617499"/>
            <a:ext cx="9144000" cy="544512"/>
          </a:xfrm>
          <a:prstGeom prst="rect">
            <a:avLst/>
          </a:prstGeom>
          <a:noFill/>
          <a:ln w="9525">
            <a:noFill/>
            <a:round/>
            <a:headEnd/>
            <a:tailEnd/>
          </a:ln>
        </p:spPr>
        <p:txBody>
          <a:bodyPr lIns="90000" tIns="46800" rIns="90000" bIns="46800" anchor="ctr"/>
          <a:lstStyle/>
          <a:p>
            <a:pPr algn="ctr" fontAlgn="auto">
              <a:spcBef>
                <a:spcPts val="0"/>
              </a:spcBef>
              <a:spcAft>
                <a:spcPts val="0"/>
              </a:spcAft>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4800" b="1" dirty="0">
                <a:latin typeface="+mj-lt"/>
              </a:rPr>
              <a:t>“El abrazo del sapo”</a:t>
            </a:r>
            <a:endParaRPr lang="en-US" sz="4800" b="1" dirty="0">
              <a:effectLst>
                <a:outerShdw blurRad="38100" dist="38100" dir="2700000" algn="tl">
                  <a:srgbClr val="000000">
                    <a:alpha val="43137"/>
                  </a:srgbClr>
                </a:outerShdw>
              </a:effectLst>
              <a:latin typeface="+mj-lt"/>
              <a:ea typeface="SimSun" charset="-122"/>
            </a:endParaRPr>
          </a:p>
        </p:txBody>
      </p:sp>
      <p:sp>
        <p:nvSpPr>
          <p:cNvPr id="14340" name="25 Elipse"/>
          <p:cNvSpPr>
            <a:spLocks noChangeArrowheads="1"/>
          </p:cNvSpPr>
          <p:nvPr/>
        </p:nvSpPr>
        <p:spPr bwMode="auto">
          <a:xfrm>
            <a:off x="576263" y="6129338"/>
            <a:ext cx="395287"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a:solidFill>
                <a:schemeClr val="bg1"/>
              </a:solidFill>
            </a:endParaRPr>
          </a:p>
        </p:txBody>
      </p:sp>
      <p:sp>
        <p:nvSpPr>
          <p:cNvPr id="3" name="2 Rectángulo"/>
          <p:cNvSpPr/>
          <p:nvPr/>
        </p:nvSpPr>
        <p:spPr>
          <a:xfrm>
            <a:off x="628596" y="4926033"/>
            <a:ext cx="7848600" cy="1200329"/>
          </a:xfrm>
          <a:prstGeom prst="rect">
            <a:avLst/>
          </a:prstGeom>
          <a:noFill/>
        </p:spPr>
        <p:txBody>
          <a:bodyPr>
            <a:spAutoFit/>
          </a:bodyPr>
          <a:lstStyle/>
          <a:p>
            <a:pPr algn="r">
              <a:defRPr/>
            </a:pPr>
            <a:r>
              <a:rPr lang="es-AR" sz="2400" b="1" dirty="0" smtClean="0">
                <a:latin typeface="+mj-lt"/>
              </a:rPr>
              <a:t>François </a:t>
            </a:r>
            <a:r>
              <a:rPr lang="es-AR" sz="2400" b="1" dirty="0">
                <a:latin typeface="+mj-lt"/>
              </a:rPr>
              <a:t>Jacob, </a:t>
            </a:r>
            <a:endParaRPr lang="es-AR" sz="2400" b="1" dirty="0" smtClean="0">
              <a:latin typeface="+mj-lt"/>
            </a:endParaRPr>
          </a:p>
          <a:p>
            <a:pPr algn="r">
              <a:defRPr/>
            </a:pPr>
            <a:r>
              <a:rPr lang="es-AR" sz="2400" b="1" dirty="0" smtClean="0">
                <a:latin typeface="+mj-lt"/>
              </a:rPr>
              <a:t>Premio </a:t>
            </a:r>
            <a:r>
              <a:rPr lang="es-AR" sz="2400" b="1" dirty="0">
                <a:latin typeface="+mj-lt"/>
              </a:rPr>
              <a:t>Nobel de Medicina </a:t>
            </a:r>
            <a:r>
              <a:rPr lang="es-AR" sz="2400" b="1" dirty="0" smtClean="0">
                <a:latin typeface="+mj-lt"/>
              </a:rPr>
              <a:t>1965</a:t>
            </a:r>
            <a:r>
              <a:rPr lang="es-AR" sz="2400" b="1" dirty="0">
                <a:latin typeface="+mj-lt"/>
              </a:rPr>
              <a:t>, </a:t>
            </a:r>
            <a:endParaRPr lang="es-AR" sz="2400" b="1" dirty="0" smtClean="0">
              <a:latin typeface="+mj-lt"/>
            </a:endParaRPr>
          </a:p>
          <a:p>
            <a:pPr algn="r">
              <a:defRPr/>
            </a:pPr>
            <a:r>
              <a:rPr lang="es-AR" sz="2400" b="1" dirty="0" smtClean="0">
                <a:latin typeface="+mj-lt"/>
              </a:rPr>
              <a:t> </a:t>
            </a:r>
            <a:r>
              <a:rPr lang="es-AR" sz="2400" b="1" dirty="0">
                <a:latin typeface="+mj-lt"/>
              </a:rPr>
              <a:t>“Juego de lo posible</a:t>
            </a:r>
            <a:r>
              <a:rPr lang="es-AR" sz="2400" b="1" dirty="0" smtClean="0">
                <a:latin typeface="+mj-lt"/>
              </a:rPr>
              <a:t>”</a:t>
            </a:r>
            <a:endParaRPr lang="es-AR" sz="2400" dirty="0">
              <a:latin typeface="+mj-lt"/>
            </a:endParaRPr>
          </a:p>
        </p:txBody>
      </p:sp>
      <p:sp>
        <p:nvSpPr>
          <p:cNvPr id="6" name="5 Rectángulo"/>
          <p:cNvSpPr/>
          <p:nvPr/>
        </p:nvSpPr>
        <p:spPr>
          <a:xfrm>
            <a:off x="647700" y="1530324"/>
            <a:ext cx="8496300" cy="3247043"/>
          </a:xfrm>
          <a:prstGeom prst="rect">
            <a:avLst/>
          </a:prstGeom>
        </p:spPr>
        <p:txBody>
          <a:bodyPr>
            <a:spAutoFit/>
          </a:bodyPr>
          <a:lstStyle/>
          <a:p>
            <a:pPr>
              <a:spcAft>
                <a:spcPts val="600"/>
              </a:spcAft>
              <a:defRPr/>
            </a:pPr>
            <a:r>
              <a:rPr lang="es-AR" sz="3000" b="1" i="1" dirty="0" smtClean="0">
                <a:solidFill>
                  <a:srgbClr val="000099"/>
                </a:solidFill>
                <a:latin typeface="+mn-lt"/>
              </a:rPr>
              <a:t>             “</a:t>
            </a:r>
            <a:r>
              <a:rPr lang="es-AR" sz="3000" b="1" i="1" dirty="0">
                <a:solidFill>
                  <a:srgbClr val="000099"/>
                </a:solidFill>
                <a:latin typeface="+mn-lt"/>
              </a:rPr>
              <a:t>En el mundo científico, </a:t>
            </a:r>
            <a:endParaRPr lang="es-AR" sz="3000" b="1" i="1" dirty="0" smtClean="0">
              <a:solidFill>
                <a:srgbClr val="000099"/>
              </a:solidFill>
              <a:latin typeface="+mn-lt"/>
            </a:endParaRPr>
          </a:p>
          <a:p>
            <a:pPr>
              <a:spcAft>
                <a:spcPts val="600"/>
              </a:spcAft>
              <a:defRPr/>
            </a:pPr>
            <a:r>
              <a:rPr lang="es-AR" sz="3000" b="1" i="1" dirty="0" smtClean="0">
                <a:solidFill>
                  <a:srgbClr val="000099"/>
                </a:solidFill>
                <a:latin typeface="+mn-lt"/>
              </a:rPr>
              <a:t>             la </a:t>
            </a:r>
            <a:r>
              <a:rPr lang="es-AR" sz="3000" b="1" i="1" dirty="0">
                <a:solidFill>
                  <a:srgbClr val="000099"/>
                </a:solidFill>
                <a:latin typeface="+mn-lt"/>
              </a:rPr>
              <a:t>regla consiste </a:t>
            </a:r>
            <a:r>
              <a:rPr lang="es-AR" sz="3000" b="1" i="1" dirty="0" smtClean="0">
                <a:solidFill>
                  <a:srgbClr val="000099"/>
                </a:solidFill>
                <a:latin typeface="+mn-lt"/>
              </a:rPr>
              <a:t>en no </a:t>
            </a:r>
            <a:r>
              <a:rPr lang="es-AR" sz="3000" b="1" i="1" dirty="0">
                <a:solidFill>
                  <a:srgbClr val="000099"/>
                </a:solidFill>
                <a:latin typeface="+mn-lt"/>
              </a:rPr>
              <a:t>hacer trampas: </a:t>
            </a:r>
            <a:endParaRPr lang="es-AR" sz="3000" b="1" i="1" dirty="0" smtClean="0">
              <a:solidFill>
                <a:srgbClr val="000099"/>
              </a:solidFill>
              <a:latin typeface="+mn-lt"/>
            </a:endParaRPr>
          </a:p>
          <a:p>
            <a:pPr>
              <a:spcAft>
                <a:spcPts val="600"/>
              </a:spcAft>
              <a:defRPr/>
            </a:pPr>
            <a:r>
              <a:rPr lang="es-AR" sz="3000" b="1" i="1" dirty="0" smtClean="0">
                <a:solidFill>
                  <a:srgbClr val="000099"/>
                </a:solidFill>
                <a:latin typeface="+mn-lt"/>
              </a:rPr>
              <a:t>            ni </a:t>
            </a:r>
            <a:r>
              <a:rPr lang="es-AR" sz="3000" b="1" i="1" dirty="0">
                <a:solidFill>
                  <a:srgbClr val="000099"/>
                </a:solidFill>
                <a:latin typeface="+mn-lt"/>
              </a:rPr>
              <a:t>con las ideas ni con los hechos.</a:t>
            </a:r>
            <a:endParaRPr lang="es-AR" sz="3000" dirty="0">
              <a:solidFill>
                <a:srgbClr val="000099"/>
              </a:solidFill>
              <a:latin typeface="+mn-lt"/>
            </a:endParaRPr>
          </a:p>
          <a:p>
            <a:pPr>
              <a:spcAft>
                <a:spcPts val="600"/>
              </a:spcAft>
              <a:defRPr/>
            </a:pPr>
            <a:r>
              <a:rPr lang="es-AR" sz="3000" b="1" i="1" dirty="0">
                <a:solidFill>
                  <a:srgbClr val="000099"/>
                </a:solidFill>
                <a:latin typeface="+mn-lt"/>
              </a:rPr>
              <a:t>Es un compromiso tan lógico como moral.</a:t>
            </a:r>
            <a:endParaRPr lang="es-AR" sz="3000" dirty="0">
              <a:solidFill>
                <a:srgbClr val="000099"/>
              </a:solidFill>
              <a:latin typeface="+mn-lt"/>
            </a:endParaRPr>
          </a:p>
          <a:p>
            <a:pPr>
              <a:spcAft>
                <a:spcPts val="600"/>
              </a:spcAft>
              <a:defRPr/>
            </a:pPr>
            <a:r>
              <a:rPr lang="es-AR" sz="3000" b="1" i="1" dirty="0">
                <a:solidFill>
                  <a:srgbClr val="000099"/>
                </a:solidFill>
                <a:latin typeface="+mn-lt"/>
              </a:rPr>
              <a:t>Simplemente, el que hace trampas, yerra el tiro.</a:t>
            </a:r>
            <a:endParaRPr lang="es-AR" sz="3000" dirty="0">
              <a:solidFill>
                <a:srgbClr val="000099"/>
              </a:solidFill>
              <a:latin typeface="+mn-lt"/>
            </a:endParaRPr>
          </a:p>
          <a:p>
            <a:pPr>
              <a:spcAft>
                <a:spcPts val="600"/>
              </a:spcAft>
              <a:defRPr/>
            </a:pPr>
            <a:r>
              <a:rPr lang="es-AR" sz="3000" b="1" i="1" dirty="0">
                <a:solidFill>
                  <a:srgbClr val="000099"/>
                </a:solidFill>
                <a:latin typeface="+mn-lt"/>
              </a:rPr>
              <a:t>No hace más que garantizar su propia derrota</a:t>
            </a:r>
            <a:r>
              <a:rPr lang="es-AR" sz="3000" b="1" i="1" dirty="0" smtClean="0">
                <a:solidFill>
                  <a:srgbClr val="000099"/>
                </a:solidFill>
                <a:latin typeface="+mn-lt"/>
              </a:rPr>
              <a:t>”.</a:t>
            </a:r>
            <a:endParaRPr lang="es-AR" sz="3000" dirty="0">
              <a:solidFill>
                <a:srgbClr val="000099"/>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 Rectángulo"/>
          <p:cNvSpPr/>
          <p:nvPr/>
        </p:nvSpPr>
        <p:spPr>
          <a:xfrm>
            <a:off x="357188" y="6215063"/>
            <a:ext cx="714375"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S" dirty="0">
              <a:solidFill>
                <a:srgbClr val="FFFFFF"/>
              </a:solidFill>
            </a:endParaRPr>
          </a:p>
        </p:txBody>
      </p:sp>
      <p:sp>
        <p:nvSpPr>
          <p:cNvPr id="3" name="2 CuadroTexto"/>
          <p:cNvSpPr txBox="1"/>
          <p:nvPr/>
        </p:nvSpPr>
        <p:spPr>
          <a:xfrm>
            <a:off x="2746350" y="2735253"/>
            <a:ext cx="3432222" cy="646331"/>
          </a:xfrm>
          <a:prstGeom prst="rect">
            <a:avLst/>
          </a:prstGeom>
          <a:noFill/>
        </p:spPr>
        <p:txBody>
          <a:bodyPr wrap="square" rtlCol="0">
            <a:spAutoFit/>
          </a:bodyPr>
          <a:lstStyle/>
          <a:p>
            <a:r>
              <a:rPr lang="es-AR" sz="3600" b="1" dirty="0" smtClean="0">
                <a:solidFill>
                  <a:schemeClr val="accent2"/>
                </a:solidFill>
                <a:effectLst>
                  <a:outerShdw blurRad="38100" dist="38100" dir="2700000" algn="tl">
                    <a:srgbClr val="000000">
                      <a:alpha val="43137"/>
                    </a:srgbClr>
                  </a:outerShdw>
                </a:effectLst>
                <a:latin typeface="+mn-lt"/>
              </a:rPr>
              <a:t>¡Muchas gracias!</a:t>
            </a:r>
            <a:endParaRPr lang="es-ES" sz="3600" b="1" dirty="0">
              <a:solidFill>
                <a:schemeClr val="accent2"/>
              </a:solidFill>
              <a:effectLst>
                <a:outerShdw blurRad="38100" dist="38100" dir="2700000" algn="tl">
                  <a:srgbClr val="000000">
                    <a:alpha val="43137"/>
                  </a:srgbClr>
                </a:outerShdw>
              </a:effectLst>
              <a:latin typeface="+mn-lt"/>
            </a:endParaRPr>
          </a:p>
        </p:txBody>
      </p:sp>
      <p:sp>
        <p:nvSpPr>
          <p:cNvPr id="4" name="3 CuadroTexto"/>
          <p:cNvSpPr txBox="1"/>
          <p:nvPr/>
        </p:nvSpPr>
        <p:spPr>
          <a:xfrm>
            <a:off x="3111480" y="3867156"/>
            <a:ext cx="2848014" cy="461665"/>
          </a:xfrm>
          <a:prstGeom prst="rect">
            <a:avLst/>
          </a:prstGeom>
          <a:noFill/>
        </p:spPr>
        <p:txBody>
          <a:bodyPr wrap="square" rtlCol="0">
            <a:spAutoFit/>
          </a:bodyPr>
          <a:lstStyle/>
          <a:p>
            <a:r>
              <a:rPr lang="es-AR" sz="2400" b="1" dirty="0" smtClean="0">
                <a:latin typeface="+mn-lt"/>
              </a:rPr>
              <a:t>Doctor Ignacio </a:t>
            </a:r>
            <a:r>
              <a:rPr lang="es-AR" sz="2400" b="1" dirty="0" err="1" smtClean="0">
                <a:latin typeface="+mn-lt"/>
              </a:rPr>
              <a:t>Katz</a:t>
            </a:r>
            <a:endParaRPr lang="es-ES" sz="2400" b="1" dirty="0">
              <a:latin typeface="+mn-lt"/>
            </a:endParaRPr>
          </a:p>
        </p:txBody>
      </p:sp>
      <p:sp>
        <p:nvSpPr>
          <p:cNvPr id="5" name="4 CuadroTexto"/>
          <p:cNvSpPr txBox="1"/>
          <p:nvPr/>
        </p:nvSpPr>
        <p:spPr>
          <a:xfrm>
            <a:off x="4170357" y="946116"/>
            <a:ext cx="4429156" cy="1323439"/>
          </a:xfrm>
          <a:prstGeom prst="rect">
            <a:avLst/>
          </a:prstGeom>
          <a:noFill/>
        </p:spPr>
        <p:txBody>
          <a:bodyPr wrap="square" rtlCol="0">
            <a:spAutoFit/>
          </a:bodyPr>
          <a:lstStyle/>
          <a:p>
            <a:pPr algn="r">
              <a:spcBef>
                <a:spcPts val="0"/>
              </a:spcBef>
            </a:pPr>
            <a:r>
              <a:rPr lang="es-AR" sz="1600" b="1" i="1" dirty="0" smtClean="0">
                <a:latin typeface="+mn-lt"/>
              </a:rPr>
              <a:t>“el progreso se produce por y a través </a:t>
            </a:r>
          </a:p>
          <a:p>
            <a:pPr algn="r">
              <a:spcBef>
                <a:spcPts val="0"/>
              </a:spcBef>
            </a:pPr>
            <a:r>
              <a:rPr lang="es-AR" sz="1600" b="1" i="1" dirty="0" smtClean="0">
                <a:latin typeface="+mn-lt"/>
              </a:rPr>
              <a:t>del desequilibro”</a:t>
            </a:r>
          </a:p>
          <a:p>
            <a:pPr algn="r">
              <a:spcBef>
                <a:spcPts val="0"/>
              </a:spcBef>
            </a:pPr>
            <a:r>
              <a:rPr lang="es-AR" sz="1600" b="1" dirty="0" smtClean="0">
                <a:latin typeface="+mn-lt"/>
              </a:rPr>
              <a:t>François </a:t>
            </a:r>
            <a:r>
              <a:rPr lang="es-AR" sz="1600" b="1" dirty="0" err="1" smtClean="0">
                <a:latin typeface="+mn-lt"/>
              </a:rPr>
              <a:t>Perroux</a:t>
            </a:r>
            <a:endParaRPr lang="es-AR" sz="1600" b="1" dirty="0" smtClean="0">
              <a:latin typeface="+mn-lt"/>
            </a:endParaRPr>
          </a:p>
          <a:p>
            <a:pPr algn="r">
              <a:spcBef>
                <a:spcPts val="0"/>
              </a:spcBef>
            </a:pPr>
            <a:r>
              <a:rPr lang="es-AR" sz="1600" b="1" dirty="0" smtClean="0">
                <a:latin typeface="+mn-lt"/>
              </a:rPr>
              <a:t>Plan de </a:t>
            </a:r>
            <a:r>
              <a:rPr lang="es-AR" sz="1600" b="1" dirty="0" err="1" smtClean="0">
                <a:latin typeface="+mn-lt"/>
              </a:rPr>
              <a:t>Développement</a:t>
            </a:r>
            <a:r>
              <a:rPr lang="es-AR" sz="1600" b="1" dirty="0" smtClean="0">
                <a:latin typeface="+mn-lt"/>
              </a:rPr>
              <a:t> París 1958</a:t>
            </a:r>
          </a:p>
          <a:p>
            <a:pPr algn="r">
              <a:spcBef>
                <a:spcPts val="0"/>
              </a:spcBef>
            </a:pPr>
            <a:endParaRPr lang="es-AR" sz="1600" b="1"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 Rectángulo"/>
          <p:cNvSpPr/>
          <p:nvPr/>
        </p:nvSpPr>
        <p:spPr>
          <a:xfrm>
            <a:off x="357188" y="6215063"/>
            <a:ext cx="714375"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S" dirty="0">
              <a:solidFill>
                <a:srgbClr val="FFFFFF"/>
              </a:solidFill>
            </a:endParaRPr>
          </a:p>
        </p:txBody>
      </p:sp>
      <p:sp>
        <p:nvSpPr>
          <p:cNvPr id="4" name="Text Box 2"/>
          <p:cNvSpPr txBox="1">
            <a:spLocks noChangeArrowheads="1"/>
          </p:cNvSpPr>
          <p:nvPr/>
        </p:nvSpPr>
        <p:spPr bwMode="auto">
          <a:xfrm>
            <a:off x="0" y="142875"/>
            <a:ext cx="9144000" cy="523875"/>
          </a:xfrm>
          <a:prstGeom prst="rect">
            <a:avLst/>
          </a:prstGeom>
          <a:noFill/>
          <a:ln w="9525">
            <a:noFill/>
            <a:miter lim="800000"/>
            <a:headEnd/>
            <a:tailEnd/>
          </a:ln>
        </p:spPr>
        <p:txBody>
          <a:bodyPr>
            <a:spAutoFit/>
          </a:bodyPr>
          <a:lstStyle/>
          <a:p>
            <a:pPr algn="ctr" fontAlgn="auto">
              <a:spcBef>
                <a:spcPct val="50000"/>
              </a:spcBef>
              <a:spcAft>
                <a:spcPts val="0"/>
              </a:spcAft>
              <a:defRPr/>
            </a:pPr>
            <a:r>
              <a:rPr lang="es-AR" sz="2800" b="1" dirty="0">
                <a:effectLst>
                  <a:outerShdw blurRad="38100" dist="38100" dir="2700000" algn="tl">
                    <a:srgbClr val="000000">
                      <a:alpha val="43137"/>
                    </a:srgbClr>
                  </a:outerShdw>
                </a:effectLst>
                <a:latin typeface="Calibri" pitchFamily="34" charset="0"/>
              </a:rPr>
              <a:t>ESTRUCTURA</a:t>
            </a:r>
            <a:endParaRPr lang="es-ES" sz="2800" b="1" dirty="0">
              <a:effectLst>
                <a:outerShdw blurRad="38100" dist="38100" dir="2700000" algn="tl">
                  <a:srgbClr val="000000">
                    <a:alpha val="43137"/>
                  </a:srgbClr>
                </a:outerShdw>
              </a:effectLst>
              <a:latin typeface="Calibri" pitchFamily="34" charset="0"/>
            </a:endParaRPr>
          </a:p>
        </p:txBody>
      </p:sp>
      <p:sp>
        <p:nvSpPr>
          <p:cNvPr id="5" name="Text Box 2"/>
          <p:cNvSpPr txBox="1">
            <a:spLocks noChangeArrowheads="1"/>
          </p:cNvSpPr>
          <p:nvPr/>
        </p:nvSpPr>
        <p:spPr bwMode="auto">
          <a:xfrm>
            <a:off x="0" y="2357438"/>
            <a:ext cx="9144000" cy="523875"/>
          </a:xfrm>
          <a:prstGeom prst="rect">
            <a:avLst/>
          </a:prstGeom>
          <a:noFill/>
          <a:ln w="9525">
            <a:noFill/>
            <a:miter lim="800000"/>
            <a:headEnd/>
            <a:tailEnd/>
          </a:ln>
        </p:spPr>
        <p:txBody>
          <a:bodyPr>
            <a:spAutoFit/>
          </a:bodyPr>
          <a:lstStyle/>
          <a:p>
            <a:pPr algn="ctr" fontAlgn="auto">
              <a:spcBef>
                <a:spcPct val="50000"/>
              </a:spcBef>
              <a:spcAft>
                <a:spcPts val="0"/>
              </a:spcAft>
              <a:defRPr/>
            </a:pPr>
            <a:r>
              <a:rPr lang="es-AR" sz="2800" b="1" dirty="0">
                <a:effectLst>
                  <a:outerShdw blurRad="38100" dist="38100" dir="2700000" algn="tl">
                    <a:srgbClr val="000000">
                      <a:alpha val="43137"/>
                    </a:srgbClr>
                  </a:outerShdw>
                </a:effectLst>
                <a:latin typeface="Calibri" pitchFamily="34" charset="0"/>
              </a:rPr>
              <a:t>ESTRATEGIA</a:t>
            </a:r>
            <a:endParaRPr lang="es-ES" sz="2800" b="1" dirty="0">
              <a:effectLst>
                <a:outerShdw blurRad="38100" dist="38100" dir="2700000" algn="tl">
                  <a:srgbClr val="000000">
                    <a:alpha val="43137"/>
                  </a:srgbClr>
                </a:outerShdw>
              </a:effectLst>
              <a:latin typeface="Calibri" pitchFamily="34" charset="0"/>
            </a:endParaRPr>
          </a:p>
        </p:txBody>
      </p:sp>
      <p:sp>
        <p:nvSpPr>
          <p:cNvPr id="6" name="Text Box 2"/>
          <p:cNvSpPr txBox="1">
            <a:spLocks noChangeArrowheads="1"/>
          </p:cNvSpPr>
          <p:nvPr/>
        </p:nvSpPr>
        <p:spPr bwMode="auto">
          <a:xfrm>
            <a:off x="0" y="4714875"/>
            <a:ext cx="9144000" cy="523875"/>
          </a:xfrm>
          <a:prstGeom prst="rect">
            <a:avLst/>
          </a:prstGeom>
          <a:noFill/>
          <a:ln w="9525">
            <a:noFill/>
            <a:miter lim="800000"/>
            <a:headEnd/>
            <a:tailEnd/>
          </a:ln>
        </p:spPr>
        <p:txBody>
          <a:bodyPr>
            <a:spAutoFit/>
          </a:bodyPr>
          <a:lstStyle/>
          <a:p>
            <a:pPr algn="ctr" fontAlgn="auto">
              <a:spcBef>
                <a:spcPct val="50000"/>
              </a:spcBef>
              <a:spcAft>
                <a:spcPts val="0"/>
              </a:spcAft>
              <a:defRPr/>
            </a:pPr>
            <a:r>
              <a:rPr lang="es-AR" sz="2800" b="1" dirty="0">
                <a:effectLst>
                  <a:outerShdw blurRad="38100" dist="38100" dir="2700000" algn="tl">
                    <a:srgbClr val="000000">
                      <a:alpha val="43137"/>
                    </a:srgbClr>
                  </a:outerShdw>
                </a:effectLst>
                <a:latin typeface="Calibri" pitchFamily="34" charset="0"/>
              </a:rPr>
              <a:t>CULTURA LABORAL</a:t>
            </a:r>
            <a:endParaRPr lang="es-ES" sz="2800" b="1" dirty="0">
              <a:effectLst>
                <a:outerShdw blurRad="38100" dist="38100" dir="2700000" algn="tl">
                  <a:srgbClr val="000000">
                    <a:alpha val="43137"/>
                  </a:srgbClr>
                </a:outerShdw>
              </a:effectLst>
              <a:latin typeface="Calibri" pitchFamily="34" charset="0"/>
            </a:endParaRPr>
          </a:p>
        </p:txBody>
      </p:sp>
      <p:sp>
        <p:nvSpPr>
          <p:cNvPr id="5126" name="6 Rectángulo"/>
          <p:cNvSpPr>
            <a:spLocks noChangeArrowheads="1"/>
          </p:cNvSpPr>
          <p:nvPr/>
        </p:nvSpPr>
        <p:spPr bwMode="auto">
          <a:xfrm>
            <a:off x="785813" y="642938"/>
            <a:ext cx="7286625" cy="954087"/>
          </a:xfrm>
          <a:prstGeom prst="rect">
            <a:avLst/>
          </a:prstGeom>
          <a:noFill/>
          <a:ln w="9525">
            <a:noFill/>
            <a:miter lim="800000"/>
            <a:headEnd/>
            <a:tailEnd/>
          </a:ln>
        </p:spPr>
        <p:txBody>
          <a:bodyPr>
            <a:spAutoFit/>
          </a:bodyPr>
          <a:lstStyle/>
          <a:p>
            <a:pPr algn="r"/>
            <a:r>
              <a:rPr lang="es-MX" sz="1400">
                <a:latin typeface="Calibri" pitchFamily="34" charset="0"/>
              </a:rPr>
              <a:t>“</a:t>
            </a:r>
            <a:r>
              <a:rPr lang="es-MX" sz="1400" i="1">
                <a:latin typeface="Calibri" pitchFamily="34" charset="0"/>
              </a:rPr>
              <a:t>Suma total de las formas en que un trabajo </a:t>
            </a:r>
          </a:p>
          <a:p>
            <a:pPr algn="r"/>
            <a:r>
              <a:rPr lang="es-MX" sz="1400" i="1">
                <a:latin typeface="Calibri" pitchFamily="34" charset="0"/>
              </a:rPr>
              <a:t>es dividido entre diferentes tareas </a:t>
            </a:r>
          </a:p>
          <a:p>
            <a:pPr algn="r"/>
            <a:r>
              <a:rPr lang="es-MX" sz="1400" i="1">
                <a:latin typeface="Calibri" pitchFamily="34" charset="0"/>
              </a:rPr>
              <a:t>y luego es lograda la coordinación entre esas tareas”. </a:t>
            </a:r>
          </a:p>
          <a:p>
            <a:pPr algn="r"/>
            <a:r>
              <a:rPr lang="es-MX" sz="1200" b="1">
                <a:latin typeface="Calibri" pitchFamily="34" charset="0"/>
              </a:rPr>
              <a:t>Henry Mintzberg</a:t>
            </a:r>
            <a:endParaRPr lang="es-ES" sz="1200" b="1">
              <a:latin typeface="Calibri" pitchFamily="34" charset="0"/>
            </a:endParaRPr>
          </a:p>
        </p:txBody>
      </p:sp>
      <p:sp>
        <p:nvSpPr>
          <p:cNvPr id="5127" name="7 Rectángulo"/>
          <p:cNvSpPr>
            <a:spLocks noChangeArrowheads="1"/>
          </p:cNvSpPr>
          <p:nvPr/>
        </p:nvSpPr>
        <p:spPr bwMode="auto">
          <a:xfrm>
            <a:off x="928688" y="1571625"/>
            <a:ext cx="7143750" cy="830263"/>
          </a:xfrm>
          <a:prstGeom prst="rect">
            <a:avLst/>
          </a:prstGeom>
          <a:noFill/>
          <a:ln w="9525">
            <a:noFill/>
            <a:miter lim="800000"/>
            <a:headEnd/>
            <a:tailEnd/>
          </a:ln>
        </p:spPr>
        <p:txBody>
          <a:bodyPr>
            <a:spAutoFit/>
          </a:bodyPr>
          <a:lstStyle/>
          <a:p>
            <a:r>
              <a:rPr lang="es-MX" sz="1600" b="1">
                <a:latin typeface="Calibri" pitchFamily="34" charset="0"/>
              </a:rPr>
              <a:t>en lo que a salud se refiere, es fundamental la coordinación global de todos los componentes del Sistema, a fin de que cada una cumpla la función que le corresponde.</a:t>
            </a:r>
            <a:endParaRPr lang="es-ES" sz="1600" b="1">
              <a:latin typeface="Calibri" pitchFamily="34" charset="0"/>
            </a:endParaRPr>
          </a:p>
        </p:txBody>
      </p:sp>
      <p:sp>
        <p:nvSpPr>
          <p:cNvPr id="5128" name="8 Rectángulo"/>
          <p:cNvSpPr>
            <a:spLocks noChangeArrowheads="1"/>
          </p:cNvSpPr>
          <p:nvPr/>
        </p:nvSpPr>
        <p:spPr bwMode="auto">
          <a:xfrm>
            <a:off x="714375" y="2786063"/>
            <a:ext cx="7429500" cy="1169987"/>
          </a:xfrm>
          <a:prstGeom prst="rect">
            <a:avLst/>
          </a:prstGeom>
          <a:noFill/>
          <a:ln w="9525">
            <a:noFill/>
            <a:miter lim="800000"/>
            <a:headEnd/>
            <a:tailEnd/>
          </a:ln>
        </p:spPr>
        <p:txBody>
          <a:bodyPr>
            <a:spAutoFit/>
          </a:bodyPr>
          <a:lstStyle/>
          <a:p>
            <a:pPr algn="r"/>
            <a:r>
              <a:rPr lang="es-ES" sz="1400" i="1">
                <a:latin typeface="Calibri" pitchFamily="34" charset="0"/>
              </a:rPr>
              <a:t>“el arte de hacer que las fuerzas concurran para alcanzar las metas; </a:t>
            </a:r>
          </a:p>
          <a:p>
            <a:pPr algn="r"/>
            <a:r>
              <a:rPr lang="es-ES" sz="1400" i="1">
                <a:latin typeface="Calibri" pitchFamily="34" charset="0"/>
              </a:rPr>
              <a:t>arte de la dialéctica de las voluntades que emplean la fuerza </a:t>
            </a:r>
          </a:p>
          <a:p>
            <a:pPr algn="r"/>
            <a:r>
              <a:rPr lang="es-ES" sz="1400" i="1">
                <a:latin typeface="Calibri" pitchFamily="34" charset="0"/>
              </a:rPr>
              <a:t>para resolver su conflicto y tiene por finalidad </a:t>
            </a:r>
          </a:p>
          <a:p>
            <a:pPr algn="r"/>
            <a:r>
              <a:rPr lang="es-ES" sz="1400" i="1">
                <a:latin typeface="Calibri" pitchFamily="34" charset="0"/>
              </a:rPr>
              <a:t>alcanzar los objetivos fijados por la política”. </a:t>
            </a:r>
          </a:p>
          <a:p>
            <a:pPr algn="r"/>
            <a:r>
              <a:rPr lang="es-AR" sz="1200" b="1">
                <a:latin typeface="Calibri" pitchFamily="34" charset="0"/>
              </a:rPr>
              <a:t>General Beaufre</a:t>
            </a:r>
            <a:endParaRPr lang="es-ES" sz="1200" b="1">
              <a:latin typeface="Calibri" pitchFamily="34" charset="0"/>
            </a:endParaRPr>
          </a:p>
        </p:txBody>
      </p:sp>
      <p:sp>
        <p:nvSpPr>
          <p:cNvPr id="5129" name="Rectangle 2"/>
          <p:cNvSpPr>
            <a:spLocks noChangeArrowheads="1"/>
          </p:cNvSpPr>
          <p:nvPr/>
        </p:nvSpPr>
        <p:spPr bwMode="auto">
          <a:xfrm>
            <a:off x="857250" y="3857625"/>
            <a:ext cx="7165975" cy="830263"/>
          </a:xfrm>
          <a:prstGeom prst="rect">
            <a:avLst/>
          </a:prstGeom>
          <a:noFill/>
          <a:ln w="9525">
            <a:noFill/>
            <a:miter lim="800000"/>
            <a:headEnd/>
            <a:tailEnd/>
          </a:ln>
        </p:spPr>
        <p:txBody>
          <a:bodyPr wrap="none" anchor="ctr">
            <a:spAutoFit/>
          </a:bodyPr>
          <a:lstStyle/>
          <a:p>
            <a:r>
              <a:rPr lang="es-ES" sz="1600" b="1">
                <a:latin typeface="Calibri" pitchFamily="34" charset="0"/>
                <a:ea typeface="Calibri" pitchFamily="34" charset="0"/>
                <a:cs typeface="Times New Roman" pitchFamily="18" charset="0"/>
              </a:rPr>
              <a:t>E</a:t>
            </a:r>
            <a:r>
              <a:rPr lang="es-MX" sz="1600" b="1">
                <a:latin typeface="Calibri" pitchFamily="34" charset="0"/>
                <a:ea typeface="Calibri" pitchFamily="34" charset="0"/>
                <a:cs typeface="Times New Roman" pitchFamily="18" charset="0"/>
              </a:rPr>
              <a:t>n el ámbito sanitario, se trata de adoptar cursos de acción con metas claramente </a:t>
            </a:r>
          </a:p>
          <a:p>
            <a:r>
              <a:rPr lang="es-MX" sz="1600" b="1">
                <a:latin typeface="Calibri" pitchFamily="34" charset="0"/>
                <a:ea typeface="Calibri" pitchFamily="34" charset="0"/>
                <a:cs typeface="Times New Roman" pitchFamily="18" charset="0"/>
              </a:rPr>
              <a:t>identificadas y agendas que maximicen los factores favorables </a:t>
            </a:r>
          </a:p>
          <a:p>
            <a:r>
              <a:rPr lang="es-MX" sz="1600" b="1">
                <a:latin typeface="Calibri" pitchFamily="34" charset="0"/>
                <a:ea typeface="Calibri" pitchFamily="34" charset="0"/>
                <a:cs typeface="Times New Roman" pitchFamily="18" charset="0"/>
              </a:rPr>
              <a:t>en la implementación de la política. </a:t>
            </a:r>
            <a:endParaRPr lang="es-MX" sz="1600" b="1">
              <a:ea typeface="Calibri" pitchFamily="34" charset="0"/>
              <a:cs typeface="Times New Roman" pitchFamily="18" charset="0"/>
            </a:endParaRPr>
          </a:p>
        </p:txBody>
      </p:sp>
      <p:sp>
        <p:nvSpPr>
          <p:cNvPr id="5130" name="10 Rectángulo"/>
          <p:cNvSpPr>
            <a:spLocks noChangeArrowheads="1"/>
          </p:cNvSpPr>
          <p:nvPr/>
        </p:nvSpPr>
        <p:spPr bwMode="auto">
          <a:xfrm>
            <a:off x="1214438" y="5214938"/>
            <a:ext cx="7000875" cy="738187"/>
          </a:xfrm>
          <a:prstGeom prst="rect">
            <a:avLst/>
          </a:prstGeom>
          <a:noFill/>
          <a:ln w="9525">
            <a:noFill/>
            <a:miter lim="800000"/>
            <a:headEnd/>
            <a:tailEnd/>
          </a:ln>
        </p:spPr>
        <p:txBody>
          <a:bodyPr>
            <a:spAutoFit/>
          </a:bodyPr>
          <a:lstStyle/>
          <a:p>
            <a:pPr algn="r"/>
            <a:r>
              <a:rPr lang="es-MX" sz="1400" i="1">
                <a:latin typeface="Calibri" pitchFamily="34" charset="0"/>
              </a:rPr>
              <a:t>“la cultura laboral es el conjunto de conocimientos, </a:t>
            </a:r>
          </a:p>
          <a:p>
            <a:pPr algn="r"/>
            <a:r>
              <a:rPr lang="es-MX" sz="1400" i="1">
                <a:latin typeface="Calibri" pitchFamily="34" charset="0"/>
              </a:rPr>
              <a:t>valores y creencias que hacen a la forma de presentar el ambiente de trabajo”.</a:t>
            </a:r>
            <a:endParaRPr lang="es-MX" sz="1200" i="1">
              <a:latin typeface="Calibri" pitchFamily="34" charset="0"/>
            </a:endParaRPr>
          </a:p>
          <a:p>
            <a:pPr algn="r"/>
            <a:r>
              <a:rPr lang="es-MX" sz="1200" b="1">
                <a:latin typeface="Calibri" pitchFamily="34" charset="0"/>
              </a:rPr>
              <a:t>J</a:t>
            </a:r>
            <a:r>
              <a:rPr lang="es-MX" sz="1400" b="1">
                <a:latin typeface="Calibri" pitchFamily="34" charset="0"/>
              </a:rPr>
              <a:t>orge Etkin</a:t>
            </a:r>
            <a:endParaRPr lang="es-ES" sz="1400" b="1">
              <a:latin typeface="Calibri" pitchFamily="34" charset="0"/>
            </a:endParaRPr>
          </a:p>
        </p:txBody>
      </p:sp>
      <p:sp>
        <p:nvSpPr>
          <p:cNvPr id="5131" name="11 Rectángulo"/>
          <p:cNvSpPr>
            <a:spLocks noChangeArrowheads="1"/>
          </p:cNvSpPr>
          <p:nvPr/>
        </p:nvSpPr>
        <p:spPr bwMode="auto">
          <a:xfrm>
            <a:off x="928688" y="5929313"/>
            <a:ext cx="7429500" cy="584200"/>
          </a:xfrm>
          <a:prstGeom prst="rect">
            <a:avLst/>
          </a:prstGeom>
          <a:noFill/>
          <a:ln w="9525">
            <a:noFill/>
            <a:miter lim="800000"/>
            <a:headEnd/>
            <a:tailEnd/>
          </a:ln>
        </p:spPr>
        <p:txBody>
          <a:bodyPr>
            <a:spAutoFit/>
          </a:bodyPr>
          <a:lstStyle/>
          <a:p>
            <a:r>
              <a:rPr lang="es-AR" sz="1600" b="1">
                <a:latin typeface="Calibri" pitchFamily="34" charset="0"/>
              </a:rPr>
              <a:t>Debemos entender que la "naturaleza" y la "cultura“ no son realidades opuestas,</a:t>
            </a:r>
          </a:p>
          <a:p>
            <a:r>
              <a:rPr lang="es-AR" sz="1600" b="1">
                <a:latin typeface="Calibri" pitchFamily="34" charset="0"/>
              </a:rPr>
              <a:t> ya que ambas se interrelacionan y complementan sus orígenes y fines en el hombre.</a:t>
            </a:r>
            <a:endParaRPr lang="es-ES" sz="1600" b="1">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 Rectángulo"/>
          <p:cNvSpPr/>
          <p:nvPr/>
        </p:nvSpPr>
        <p:spPr>
          <a:xfrm>
            <a:off x="357188" y="6215063"/>
            <a:ext cx="714375"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s-ES" dirty="0">
              <a:solidFill>
                <a:srgbClr val="FFFFFF"/>
              </a:solidFill>
            </a:endParaRPr>
          </a:p>
        </p:txBody>
      </p:sp>
      <p:sp>
        <p:nvSpPr>
          <p:cNvPr id="1025" name="Rectangle 1"/>
          <p:cNvSpPr>
            <a:spLocks noChangeArrowheads="1"/>
          </p:cNvSpPr>
          <p:nvPr/>
        </p:nvSpPr>
        <p:spPr bwMode="auto">
          <a:xfrm>
            <a:off x="1431882" y="1964562"/>
            <a:ext cx="6535827"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tab pos="4770438" algn="l"/>
              </a:tabLst>
            </a:pP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Anomia:</a:t>
            </a:r>
            <a:endParaRPr kumimoji="0" lang="es-E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el concepto fue introducido hace más de cien años por </a:t>
            </a: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el sociólogo francés </a:t>
            </a:r>
            <a:r>
              <a:rPr kumimoji="0" lang="es-AR" b="1" i="0" u="none" strike="noStrike" cap="none" normalizeH="0" baseline="0" dirty="0" err="1" smtClean="0">
                <a:ln>
                  <a:noFill/>
                </a:ln>
                <a:solidFill>
                  <a:schemeClr val="tx1"/>
                </a:solidFill>
                <a:effectLst/>
                <a:latin typeface="+mn-lt"/>
                <a:ea typeface="Calibri" pitchFamily="34" charset="0"/>
                <a:cs typeface="Times New Roman" pitchFamily="18" charset="0"/>
              </a:rPr>
              <a:t>Emile</a:t>
            </a: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es-AR" b="1" i="0" u="none" strike="noStrike" cap="none" normalizeH="0" baseline="0" dirty="0" err="1" smtClean="0">
                <a:ln>
                  <a:noFill/>
                </a:ln>
                <a:solidFill>
                  <a:schemeClr val="tx1"/>
                </a:solidFill>
                <a:effectLst/>
                <a:latin typeface="+mn-lt"/>
                <a:ea typeface="Calibri" pitchFamily="34" charset="0"/>
                <a:cs typeface="Times New Roman" pitchFamily="18" charset="0"/>
              </a:rPr>
              <a:t>Durkheim</a:t>
            </a: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 en su clásico libro </a:t>
            </a: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1" u="none" strike="noStrike" cap="none" normalizeH="0" baseline="0" dirty="0" smtClean="0">
                <a:ln>
                  <a:noFill/>
                </a:ln>
                <a:solidFill>
                  <a:schemeClr val="tx1"/>
                </a:solidFill>
                <a:effectLst/>
                <a:latin typeface="+mn-lt"/>
                <a:ea typeface="Calibri" pitchFamily="34" charset="0"/>
                <a:cs typeface="Times New Roman" pitchFamily="18" charset="0"/>
              </a:rPr>
              <a:t>La división del trabajo social  (1893)</a:t>
            </a: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s-ES" b="1"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1"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Times New Roman" pitchFamily="18" charset="0"/>
              </a:rPr>
              <a:t>Se vive en estado de anomia cuando se pierde el sentido </a:t>
            </a: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1"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Calibri" pitchFamily="34" charset="0"/>
                <a:cs typeface="Times New Roman" pitchFamily="18" charset="0"/>
              </a:rPr>
              <a:t>de las leyes y sus fines</a:t>
            </a: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es </a:t>
            </a:r>
            <a:r>
              <a:rPr kumimoji="0" lang="es-AR" b="1" i="1" u="none" strike="noStrike" cap="none" normalizeH="0" baseline="0" dirty="0" smtClean="0">
                <a:ln>
                  <a:noFill/>
                </a:ln>
                <a:solidFill>
                  <a:schemeClr val="tx1"/>
                </a:solidFill>
                <a:effectLst/>
                <a:latin typeface="+mn-lt"/>
                <a:ea typeface="Calibri" pitchFamily="34" charset="0"/>
                <a:cs typeface="Times New Roman" pitchFamily="18" charset="0"/>
              </a:rPr>
              <a:t>un estado de disociación entre los objetivos de la población y  su acceso efectivo a ellos</a:t>
            </a: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 En la misma línea argumental lo ha sostenido desde la teoría jurídica </a:t>
            </a:r>
          </a:p>
          <a:p>
            <a:pPr marL="0" marR="0" lvl="0" indent="0" algn="just" defTabSz="914400" rtl="0" eaLnBrk="0" fontAlgn="base" latinLnBrk="0" hangingPunct="0">
              <a:lnSpc>
                <a:spcPct val="100000"/>
              </a:lnSpc>
              <a:spcBef>
                <a:spcPct val="0"/>
              </a:spcBef>
              <a:spcAft>
                <a:spcPct val="0"/>
              </a:spcAft>
              <a:buClrTx/>
              <a:buSzTx/>
              <a:buFontTx/>
              <a:buNone/>
              <a:tabLst>
                <a:tab pos="4770438" algn="l"/>
              </a:tabLst>
            </a:pPr>
            <a:r>
              <a:rPr kumimoji="0" lang="es-AR" b="1" i="0" u="none" strike="noStrike" cap="none" normalizeH="0" baseline="0" dirty="0" smtClean="0">
                <a:ln>
                  <a:noFill/>
                </a:ln>
                <a:solidFill>
                  <a:schemeClr val="tx1"/>
                </a:solidFill>
                <a:effectLst/>
                <a:latin typeface="+mn-lt"/>
                <a:ea typeface="Calibri" pitchFamily="34" charset="0"/>
                <a:cs typeface="Times New Roman" pitchFamily="18" charset="0"/>
              </a:rPr>
              <a:t>el Dr. Carlos Nino.</a:t>
            </a:r>
            <a:endParaRPr kumimoji="0" lang="es-AR" b="1" i="0" u="none" strike="noStrike" cap="none" normalizeH="0" baseline="0" dirty="0" smtClean="0">
              <a:ln>
                <a:noFill/>
              </a:ln>
              <a:solidFill>
                <a:schemeClr val="tx1"/>
              </a:solidFill>
              <a:effectLst/>
              <a:latin typeface="+mn-lt"/>
            </a:endParaRPr>
          </a:p>
        </p:txBody>
      </p:sp>
      <p:sp>
        <p:nvSpPr>
          <p:cNvPr id="2049" name="Rectangle 1"/>
          <p:cNvSpPr>
            <a:spLocks noChangeArrowheads="1"/>
          </p:cNvSpPr>
          <p:nvPr/>
        </p:nvSpPr>
        <p:spPr bwMode="auto">
          <a:xfrm>
            <a:off x="3476610" y="763551"/>
            <a:ext cx="508318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mn-lt"/>
                <a:ea typeface="Calibri" pitchFamily="34" charset="0"/>
                <a:cs typeface="Times New Roman" pitchFamily="18" charset="0"/>
              </a:rPr>
              <a:t>“La ética del político no es sólo ser fiel a sus principios, </a:t>
            </a:r>
            <a:endParaRPr kumimoji="0" lang="es-ES" sz="1600" b="0" i="0" u="none" strike="noStrike" cap="none" normalizeH="0" baseline="0" dirty="0" smtClean="0">
              <a:ln>
                <a:noFill/>
              </a:ln>
              <a:solidFill>
                <a:schemeClr val="tx1"/>
              </a:solidFill>
              <a:effectLst/>
              <a:latin typeface="+mn-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mn-lt"/>
                <a:ea typeface="Calibri" pitchFamily="34" charset="0"/>
                <a:cs typeface="Times New Roman" pitchFamily="18" charset="0"/>
              </a:rPr>
              <a:t>sino hacerse responsable de las consecuencias”.</a:t>
            </a:r>
            <a:endParaRPr kumimoji="0" lang="es-ES" sz="1600" b="0" i="0" u="none" strike="noStrike" cap="none" normalizeH="0" baseline="0" dirty="0" smtClean="0">
              <a:ln>
                <a:noFill/>
              </a:ln>
              <a:solidFill>
                <a:schemeClr val="tx1"/>
              </a:solidFill>
              <a:effectLst/>
              <a:latin typeface="+mn-l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AR" sz="1600" b="1" i="1" u="none" strike="noStrike" cap="none" normalizeH="0" baseline="0" dirty="0" smtClean="0">
                <a:ln>
                  <a:noFill/>
                </a:ln>
                <a:solidFill>
                  <a:schemeClr val="tx1"/>
                </a:solidFill>
                <a:effectLst/>
                <a:latin typeface="+mn-lt"/>
                <a:ea typeface="Calibri" pitchFamily="34" charset="0"/>
                <a:cs typeface="Times New Roman" pitchFamily="18" charset="0"/>
              </a:rPr>
              <a:t>(Max Weber)</a:t>
            </a:r>
            <a:r>
              <a:rPr kumimoji="0" lang="es-AR" sz="1600" b="1" i="0" u="none" strike="noStrike" cap="none" normalizeH="0" baseline="0" dirty="0" smtClean="0">
                <a:ln>
                  <a:noFill/>
                </a:ln>
                <a:solidFill>
                  <a:schemeClr val="tx1"/>
                </a:solidFill>
                <a:effectLst/>
                <a:latin typeface="+mn-lt"/>
                <a:ea typeface="Calibri" pitchFamily="34" charset="0"/>
                <a:cs typeface="Times New Roman" pitchFamily="18" charset="0"/>
              </a:rPr>
              <a:t> </a:t>
            </a:r>
            <a:endParaRPr kumimoji="0" lang="es-ES" sz="1600" b="0" i="0" u="none" strike="noStrike" cap="none" normalizeH="0" baseline="0" dirty="0" smtClean="0">
              <a:ln>
                <a:noFill/>
              </a:ln>
              <a:solidFill>
                <a:schemeClr val="tx1"/>
              </a:solidFill>
              <a:effectLst/>
              <a:latin typeface="+mn-l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784225" y="133350"/>
            <a:ext cx="7712075"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a:effectLst>
                  <a:outerShdw blurRad="38100" dist="38100" dir="2700000" algn="tl">
                    <a:srgbClr val="000000">
                      <a:alpha val="43137"/>
                    </a:srgbClr>
                  </a:outerShdw>
                </a:effectLst>
                <a:latin typeface="Calibri"/>
                <a:ea typeface="SimSun" charset="-122"/>
              </a:rPr>
              <a:t>El imperio de la </a:t>
            </a:r>
            <a:r>
              <a:rPr lang="es-AR" sz="3600" b="1" dirty="0" smtClean="0">
                <a:effectLst>
                  <a:outerShdw blurRad="38100" dist="38100" dir="2700000" algn="tl">
                    <a:srgbClr val="000000">
                      <a:alpha val="43137"/>
                    </a:srgbClr>
                  </a:outerShdw>
                </a:effectLst>
                <a:latin typeface="Calibri"/>
                <a:ea typeface="SimSun" charset="-122"/>
              </a:rPr>
              <a:t>fragmentación </a:t>
            </a:r>
            <a:endParaRPr lang="es-AR" sz="3600" b="1" dirty="0">
              <a:effectLst>
                <a:outerShdw blurRad="38100" dist="38100" dir="2700000" algn="tl">
                  <a:srgbClr val="000000">
                    <a:alpha val="43137"/>
                  </a:srgbClr>
                </a:outerShdw>
              </a:effectLst>
              <a:latin typeface="Calibri"/>
              <a:ea typeface="SimSun" charset="-122"/>
            </a:endParaRP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a:effectLst>
                  <a:outerShdw blurRad="38100" dist="38100" dir="2700000" algn="tl">
                    <a:srgbClr val="000000">
                      <a:alpha val="43137"/>
                    </a:srgbClr>
                  </a:outerShdw>
                </a:effectLst>
                <a:latin typeface="Calibri"/>
                <a:ea typeface="SimSun" charset="-122"/>
              </a:rPr>
              <a:t>oculta la dilución de responsabilidades</a:t>
            </a:r>
          </a:p>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AR" sz="3600" b="1" dirty="0">
              <a:effectLst>
                <a:outerShdw blurRad="38100" dist="38100" dir="2700000" algn="tl">
                  <a:srgbClr val="000000">
                    <a:alpha val="43137"/>
                  </a:srgbClr>
                </a:outerShdw>
              </a:effectLst>
              <a:latin typeface="Calibri"/>
              <a:ea typeface="SimSun" charset="-122"/>
            </a:endParaRPr>
          </a:p>
        </p:txBody>
      </p:sp>
      <p:pic>
        <p:nvPicPr>
          <p:cNvPr id="3075" name="Picture 146"/>
          <p:cNvPicPr>
            <a:picLocks noChangeAspect="1" noChangeArrowheads="1"/>
          </p:cNvPicPr>
          <p:nvPr/>
        </p:nvPicPr>
        <p:blipFill>
          <a:blip r:embed="rId3" cstate="print"/>
          <a:srcRect/>
          <a:stretch>
            <a:fillRect/>
          </a:stretch>
        </p:blipFill>
        <p:spPr bwMode="auto">
          <a:xfrm>
            <a:off x="504825" y="1341438"/>
            <a:ext cx="3743325" cy="5384800"/>
          </a:xfrm>
          <a:prstGeom prst="rect">
            <a:avLst/>
          </a:prstGeom>
          <a:noFill/>
          <a:ln w="9525">
            <a:noFill/>
            <a:miter lim="800000"/>
            <a:headEnd/>
            <a:tailEnd/>
          </a:ln>
        </p:spPr>
      </p:pic>
      <p:sp>
        <p:nvSpPr>
          <p:cNvPr id="2" name="1 Rectángulo"/>
          <p:cNvSpPr/>
          <p:nvPr/>
        </p:nvSpPr>
        <p:spPr>
          <a:xfrm>
            <a:off x="4679950" y="2082800"/>
            <a:ext cx="4572000" cy="3970338"/>
          </a:xfrm>
          <a:prstGeom prst="rect">
            <a:avLst/>
          </a:prstGeom>
        </p:spPr>
        <p:txBody>
          <a:bodyPr>
            <a:spAutoFit/>
          </a:bodyPr>
          <a:lstStyle/>
          <a:p>
            <a:pP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i="1" dirty="0">
                <a:solidFill>
                  <a:schemeClr val="accent2">
                    <a:lumMod val="75000"/>
                  </a:schemeClr>
                </a:solidFill>
                <a:effectLst>
                  <a:outerShdw blurRad="38100" dist="38100" dir="2700000" algn="tl">
                    <a:srgbClr val="000000">
                      <a:alpha val="43137"/>
                    </a:srgbClr>
                  </a:outerShdw>
                </a:effectLst>
                <a:latin typeface="Calibri"/>
                <a:ea typeface="SimSun" charset="-122"/>
              </a:rPr>
              <a:t>“Los problemas esenciales nunca son fragmentarios y los problemas globales son cada vez más esenciales</a:t>
            </a:r>
            <a:r>
              <a:rPr lang="es-AR" sz="3600" b="1" i="1" dirty="0" smtClean="0">
                <a:solidFill>
                  <a:schemeClr val="accent2">
                    <a:lumMod val="75000"/>
                  </a:schemeClr>
                </a:solidFill>
                <a:effectLst>
                  <a:outerShdw blurRad="38100" dist="38100" dir="2700000" algn="tl">
                    <a:srgbClr val="000000">
                      <a:alpha val="43137"/>
                    </a:srgbClr>
                  </a:outerShdw>
                </a:effectLst>
                <a:latin typeface="Calibri"/>
                <a:ea typeface="SimSun" charset="-122"/>
              </a:rPr>
              <a:t>”.</a:t>
            </a:r>
            <a:endParaRPr lang="es-AR" sz="3600" b="1" i="1" dirty="0">
              <a:solidFill>
                <a:schemeClr val="accent2">
                  <a:lumMod val="75000"/>
                </a:schemeClr>
              </a:solidFill>
              <a:effectLst>
                <a:outerShdw blurRad="38100" dist="38100" dir="2700000" algn="tl">
                  <a:srgbClr val="000000">
                    <a:alpha val="43137"/>
                  </a:srgbClr>
                </a:outerShdw>
              </a:effectLst>
              <a:latin typeface="Calibri"/>
              <a:ea typeface="SimSun" charset="-122"/>
            </a:endParaRPr>
          </a:p>
          <a:p>
            <a:pP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AR" sz="1050" b="1" dirty="0">
              <a:effectLst>
                <a:outerShdw blurRad="38100" dist="38100" dir="2700000" algn="tl">
                  <a:srgbClr val="000000">
                    <a:alpha val="43137"/>
                  </a:srgbClr>
                </a:outerShdw>
              </a:effectLst>
              <a:latin typeface="Calibri"/>
              <a:ea typeface="SimSun" charset="-122"/>
            </a:endParaRPr>
          </a:p>
          <a:p>
            <a:pP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2400" b="1" dirty="0" smtClean="0">
                <a:effectLst>
                  <a:outerShdw blurRad="38100" dist="38100" dir="2700000" algn="tl">
                    <a:srgbClr val="000000">
                      <a:alpha val="43137"/>
                    </a:srgbClr>
                  </a:outerShdw>
                </a:effectLst>
                <a:latin typeface="Calibri"/>
                <a:ea typeface="SimSun" charset="-122"/>
              </a:rPr>
              <a:t>                                  Edgar Morín</a:t>
            </a:r>
            <a:endParaRPr lang="en-US" sz="2400" b="1" dirty="0">
              <a:effectLst>
                <a:outerShdw blurRad="38100" dist="38100" dir="2700000" algn="tl">
                  <a:srgbClr val="000000">
                    <a:alpha val="43137"/>
                  </a:srgbClr>
                </a:outerShdw>
              </a:effectLst>
              <a:latin typeface="Calibri"/>
              <a:ea typeface="SimSun" charset="-122"/>
            </a:endParaRPr>
          </a:p>
        </p:txBody>
      </p:sp>
      <p:sp>
        <p:nvSpPr>
          <p:cNvPr id="3" name="2 CuadroTexto"/>
          <p:cNvSpPr txBox="1"/>
          <p:nvPr/>
        </p:nvSpPr>
        <p:spPr>
          <a:xfrm>
            <a:off x="1139778" y="5838858"/>
            <a:ext cx="828675" cy="339725"/>
          </a:xfrm>
          <a:prstGeom prst="rect">
            <a:avLst/>
          </a:prstGeom>
          <a:noFill/>
        </p:spPr>
        <p:txBody>
          <a:bodyPr>
            <a:spAutoFit/>
          </a:bodyPr>
          <a:lstStyle/>
          <a:p>
            <a:pPr>
              <a:defRPr/>
            </a:pPr>
            <a:r>
              <a:rPr lang="es-AR" sz="1600" b="1" dirty="0">
                <a:solidFill>
                  <a:schemeClr val="bg1"/>
                </a:solidFill>
                <a:latin typeface="+mj-lt"/>
              </a:rPr>
              <a:t>1998</a:t>
            </a:r>
          </a:p>
        </p:txBody>
      </p:sp>
      <p:cxnSp>
        <p:nvCxnSpPr>
          <p:cNvPr id="12" name="11 Conector recto de flecha"/>
          <p:cNvCxnSpPr/>
          <p:nvPr/>
        </p:nvCxnSpPr>
        <p:spPr bwMode="auto">
          <a:xfrm rot="10800000" flipV="1">
            <a:off x="3549640" y="2589200"/>
            <a:ext cx="1022361" cy="146051"/>
          </a:xfrm>
          <a:prstGeom prst="straightConnector1">
            <a:avLst/>
          </a:prstGeom>
          <a:solidFill>
            <a:srgbClr val="00B8FF"/>
          </a:solidFill>
          <a:ln w="57150" cap="flat" cmpd="sng" algn="ctr">
            <a:solidFill>
              <a:schemeClr val="tx1"/>
            </a:solidFill>
            <a:prstDash val="solid"/>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1439863" y="133350"/>
            <a:ext cx="6510337"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a:effectLst>
                  <a:outerShdw blurRad="38100" dist="38100" dir="2700000" algn="tl">
                    <a:srgbClr val="000000">
                      <a:alpha val="43137"/>
                    </a:srgbClr>
                  </a:outerShdw>
                </a:effectLst>
                <a:latin typeface="Calibri"/>
                <a:ea typeface="SimSun" charset="-122"/>
              </a:rPr>
              <a:t>“</a:t>
            </a:r>
            <a:r>
              <a:rPr lang="es-AR" sz="3600" b="1" dirty="0">
                <a:effectLst>
                  <a:outerShdw blurRad="38100" dist="38100" dir="2700000" algn="tl">
                    <a:srgbClr val="000000">
                      <a:alpha val="43137"/>
                    </a:srgbClr>
                  </a:outerShdw>
                </a:effectLst>
                <a:latin typeface="Calibri"/>
                <a:ea typeface="SimSun" charset="-122"/>
              </a:rPr>
              <a:t>Relatividad</a:t>
            </a:r>
            <a:r>
              <a:rPr lang="en-US" sz="3600" b="1" dirty="0">
                <a:effectLst>
                  <a:outerShdw blurRad="38100" dist="38100" dir="2700000" algn="tl">
                    <a:srgbClr val="000000">
                      <a:alpha val="43137"/>
                    </a:srgbClr>
                  </a:outerShdw>
                </a:effectLst>
                <a:latin typeface="Calibri"/>
                <a:ea typeface="SimSun" charset="-122"/>
              </a:rPr>
              <a:t>”</a:t>
            </a:r>
          </a:p>
        </p:txBody>
      </p:sp>
      <p:pic>
        <p:nvPicPr>
          <p:cNvPr id="4099" name="Picture 3"/>
          <p:cNvPicPr>
            <a:picLocks noChangeAspect="1" noChangeArrowheads="1"/>
          </p:cNvPicPr>
          <p:nvPr/>
        </p:nvPicPr>
        <p:blipFill>
          <a:blip r:embed="rId3" cstate="print"/>
          <a:srcRect l="30865" t="19359" r="30624" b="16667"/>
          <a:stretch>
            <a:fillRect/>
          </a:stretch>
        </p:blipFill>
        <p:spPr bwMode="auto">
          <a:xfrm>
            <a:off x="190440" y="1530324"/>
            <a:ext cx="4716463" cy="4406900"/>
          </a:xfrm>
          <a:prstGeom prst="rect">
            <a:avLst/>
          </a:prstGeom>
          <a:noFill/>
          <a:ln w="9525">
            <a:noFill/>
            <a:miter lim="800000"/>
            <a:headEnd/>
            <a:tailEnd/>
          </a:ln>
        </p:spPr>
      </p:pic>
      <p:sp>
        <p:nvSpPr>
          <p:cNvPr id="3" name="Rectangle 4"/>
          <p:cNvSpPr>
            <a:spLocks noChangeArrowheads="1"/>
          </p:cNvSpPr>
          <p:nvPr/>
        </p:nvSpPr>
        <p:spPr bwMode="auto">
          <a:xfrm>
            <a:off x="4973643" y="1749402"/>
            <a:ext cx="4357687" cy="397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defRPr/>
            </a:pPr>
            <a:r>
              <a:rPr lang="es-AR" altLang="es-AR" sz="2800" b="1" dirty="0" smtClean="0">
                <a:solidFill>
                  <a:schemeClr val="accent2">
                    <a:lumMod val="75000"/>
                  </a:schemeClr>
                </a:solidFill>
                <a:latin typeface="+mn-lt"/>
                <a:cs typeface="Arial" pitchFamily="34" charset="0"/>
              </a:rPr>
              <a:t>Lo que se muestra, </a:t>
            </a:r>
          </a:p>
          <a:p>
            <a:pPr>
              <a:defRPr/>
            </a:pPr>
            <a:r>
              <a:rPr lang="es-AR" altLang="es-AR" sz="2800" b="1" dirty="0" smtClean="0">
                <a:solidFill>
                  <a:schemeClr val="accent2">
                    <a:lumMod val="75000"/>
                  </a:schemeClr>
                </a:solidFill>
                <a:latin typeface="+mn-lt"/>
                <a:cs typeface="Arial" pitchFamily="34" charset="0"/>
              </a:rPr>
              <a:t>no es realmente una construcción imposible, sino que los personajes</a:t>
            </a:r>
          </a:p>
          <a:p>
            <a:pPr>
              <a:defRPr/>
            </a:pPr>
            <a:r>
              <a:rPr lang="es-AR" altLang="es-AR" sz="2800" b="1" dirty="0" smtClean="0">
                <a:solidFill>
                  <a:schemeClr val="accent2">
                    <a:lumMod val="75000"/>
                  </a:schemeClr>
                </a:solidFill>
                <a:latin typeface="+mn-lt"/>
                <a:cs typeface="Arial" pitchFamily="34" charset="0"/>
              </a:rPr>
              <a:t>que se mueven, lo hacen </a:t>
            </a:r>
          </a:p>
          <a:p>
            <a:pPr>
              <a:defRPr/>
            </a:pPr>
            <a:r>
              <a:rPr lang="es-AR" altLang="es-AR" sz="2800" b="1" dirty="0" smtClean="0">
                <a:solidFill>
                  <a:schemeClr val="accent2">
                    <a:lumMod val="75000"/>
                  </a:schemeClr>
                </a:solidFill>
                <a:latin typeface="+mn-lt"/>
                <a:cs typeface="Arial" pitchFamily="34" charset="0"/>
              </a:rPr>
              <a:t>en </a:t>
            </a:r>
            <a:r>
              <a:rPr lang="es-AR" altLang="es-AR" sz="2800" b="1" i="1" dirty="0" smtClean="0">
                <a:solidFill>
                  <a:schemeClr val="accent2">
                    <a:lumMod val="75000"/>
                  </a:schemeClr>
                </a:solidFill>
                <a:effectLst>
                  <a:outerShdw blurRad="38100" dist="38100" dir="2700000" algn="tl">
                    <a:srgbClr val="000000">
                      <a:alpha val="43137"/>
                    </a:srgbClr>
                  </a:outerShdw>
                </a:effectLst>
                <a:latin typeface="+mn-lt"/>
                <a:cs typeface="Arial" pitchFamily="34" charset="0"/>
              </a:rPr>
              <a:t>3 diferentes centros de gravedad </a:t>
            </a:r>
            <a:r>
              <a:rPr lang="es-AR" altLang="es-AR" sz="2800" b="1" dirty="0" smtClean="0">
                <a:solidFill>
                  <a:schemeClr val="accent2">
                    <a:lumMod val="75000"/>
                  </a:schemeClr>
                </a:solidFill>
                <a:latin typeface="+mn-lt"/>
                <a:cs typeface="Arial" pitchFamily="34" charset="0"/>
              </a:rPr>
              <a:t>y conviven en el mismo escenario, lo que produce esa relatividad.</a:t>
            </a:r>
            <a:endParaRPr lang="es-AR" altLang="es-AR" sz="2800" b="1" dirty="0" smtClean="0">
              <a:solidFill>
                <a:schemeClr val="accent2">
                  <a:lumMod val="75000"/>
                </a:schemeClr>
              </a:solidFill>
              <a:latin typeface="+mn-lt"/>
            </a:endParaRPr>
          </a:p>
        </p:txBody>
      </p:sp>
      <p:sp>
        <p:nvSpPr>
          <p:cNvPr id="4" name="3 Rectángulo"/>
          <p:cNvSpPr/>
          <p:nvPr/>
        </p:nvSpPr>
        <p:spPr>
          <a:xfrm>
            <a:off x="3184506" y="836577"/>
            <a:ext cx="3073400" cy="369888"/>
          </a:xfrm>
          <a:prstGeom prst="rect">
            <a:avLst/>
          </a:prstGeom>
        </p:spPr>
        <p:txBody>
          <a:bodyPr wrap="none">
            <a:spAutoFit/>
          </a:bodyPr>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effectLst>
                  <a:outerShdw blurRad="38100" dist="38100" dir="2700000" algn="tl">
                    <a:srgbClr val="000000">
                      <a:alpha val="43137"/>
                    </a:srgbClr>
                  </a:outerShdw>
                </a:effectLst>
                <a:latin typeface="Calibri"/>
                <a:ea typeface="SimSun" charset="-122"/>
              </a:rPr>
              <a:t>Maurits Cornelis Escher - 1953</a:t>
            </a:r>
          </a:p>
        </p:txBody>
      </p:sp>
      <p:sp>
        <p:nvSpPr>
          <p:cNvPr id="4102" name="6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7" name="6 CuadroTexto"/>
          <p:cNvSpPr txBox="1"/>
          <p:nvPr/>
        </p:nvSpPr>
        <p:spPr>
          <a:xfrm>
            <a:off x="1066752" y="1201707"/>
            <a:ext cx="1058877" cy="338554"/>
          </a:xfrm>
          <a:prstGeom prst="rect">
            <a:avLst/>
          </a:prstGeom>
          <a:noFill/>
        </p:spPr>
        <p:txBody>
          <a:bodyPr wrap="square" rtlCol="0">
            <a:spAutoFit/>
          </a:bodyPr>
          <a:lstStyle/>
          <a:p>
            <a:r>
              <a:rPr lang="es-AR" sz="1600" b="1" dirty="0" smtClean="0">
                <a:latin typeface="+mn-lt"/>
              </a:rPr>
              <a:t>Litografía</a:t>
            </a:r>
            <a:endParaRPr lang="es-ES" sz="1600" b="1" dirty="0">
              <a:latin typeface="+mn-lt"/>
            </a:endParaRPr>
          </a:p>
        </p:txBody>
      </p:sp>
      <p:sp>
        <p:nvSpPr>
          <p:cNvPr id="8" name="7 CuadroTexto"/>
          <p:cNvSpPr txBox="1"/>
          <p:nvPr/>
        </p:nvSpPr>
        <p:spPr>
          <a:xfrm>
            <a:off x="1103265" y="6057936"/>
            <a:ext cx="7229574" cy="646331"/>
          </a:xfrm>
          <a:prstGeom prst="rect">
            <a:avLst/>
          </a:prstGeom>
          <a:noFill/>
        </p:spPr>
        <p:txBody>
          <a:bodyPr wrap="square" rtlCol="0">
            <a:spAutoFit/>
          </a:bodyPr>
          <a:lstStyle/>
          <a:p>
            <a:r>
              <a:rPr lang="es-AR" b="1" dirty="0" smtClean="0">
                <a:latin typeface="+mn-lt"/>
              </a:rPr>
              <a:t>Evoca el </a:t>
            </a:r>
            <a:r>
              <a:rPr lang="es-AR" b="1" i="1" u="sng" dirty="0" smtClean="0">
                <a:effectLst>
                  <a:outerShdw blurRad="38100" dist="38100" dir="2700000" algn="tl">
                    <a:srgbClr val="000000">
                      <a:alpha val="43137"/>
                    </a:srgbClr>
                  </a:outerShdw>
                </a:effectLst>
                <a:latin typeface="+mn-lt"/>
              </a:rPr>
              <a:t>sistema público – privado – obras sociales</a:t>
            </a:r>
            <a:r>
              <a:rPr lang="es-AR" b="1" dirty="0" smtClean="0">
                <a:latin typeface="+mn-lt"/>
              </a:rPr>
              <a:t>, </a:t>
            </a:r>
          </a:p>
          <a:p>
            <a:r>
              <a:rPr lang="es-AR" b="1" dirty="0" smtClean="0">
                <a:latin typeface="+mn-lt"/>
              </a:rPr>
              <a:t>y muestra en forma notoria la ausencia de un </a:t>
            </a:r>
            <a:r>
              <a:rPr lang="es-AR" b="1" i="1" dirty="0" smtClean="0">
                <a:effectLst>
                  <a:outerShdw blurRad="38100" dist="38100" dir="2700000" algn="tl">
                    <a:srgbClr val="000000">
                      <a:alpha val="43137"/>
                    </a:srgbClr>
                  </a:outerShdw>
                </a:effectLst>
                <a:latin typeface="+mn-lt"/>
              </a:rPr>
              <a:t>sistema integrado de salud</a:t>
            </a:r>
            <a:r>
              <a:rPr lang="es-AR" b="1" dirty="0" smtClean="0">
                <a:latin typeface="+mn-lt"/>
              </a:rPr>
              <a:t>.</a:t>
            </a:r>
            <a:endParaRPr lang="es-ES" b="1" dirty="0">
              <a:latin typeface="+mn-lt"/>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993726" y="0"/>
            <a:ext cx="7064375"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a:effectLst>
                  <a:outerShdw blurRad="38100" dist="38100" dir="2700000" algn="tl">
                    <a:srgbClr val="000000">
                      <a:alpha val="43137"/>
                    </a:srgbClr>
                  </a:outerShdw>
                </a:effectLst>
                <a:latin typeface="Calibri"/>
                <a:ea typeface="SimSun" charset="-122"/>
              </a:rPr>
              <a:t>Puente de piedra de Marco Polo</a:t>
            </a:r>
          </a:p>
        </p:txBody>
      </p:sp>
      <p:pic>
        <p:nvPicPr>
          <p:cNvPr id="5123" name="Picture 2" descr="puente piedra arco"/>
          <p:cNvPicPr>
            <a:picLocks noChangeAspect="1" noChangeArrowheads="1"/>
          </p:cNvPicPr>
          <p:nvPr/>
        </p:nvPicPr>
        <p:blipFill>
          <a:blip r:embed="rId3" cstate="print"/>
          <a:srcRect/>
          <a:stretch>
            <a:fillRect/>
          </a:stretch>
        </p:blipFill>
        <p:spPr bwMode="auto">
          <a:xfrm>
            <a:off x="373005" y="690525"/>
            <a:ext cx="4392613" cy="2644775"/>
          </a:xfrm>
          <a:prstGeom prst="rect">
            <a:avLst/>
          </a:prstGeom>
          <a:noFill/>
          <a:ln w="9525">
            <a:noFill/>
            <a:miter lim="800000"/>
            <a:headEnd/>
            <a:tailEnd/>
          </a:ln>
        </p:spPr>
      </p:pic>
      <p:sp>
        <p:nvSpPr>
          <p:cNvPr id="2" name="1 Rectángulo"/>
          <p:cNvSpPr/>
          <p:nvPr/>
        </p:nvSpPr>
        <p:spPr>
          <a:xfrm>
            <a:off x="336492" y="3538539"/>
            <a:ext cx="8421687" cy="552450"/>
          </a:xfrm>
          <a:prstGeom prst="rect">
            <a:avLst/>
          </a:prstGeom>
        </p:spPr>
        <p:txBody>
          <a:bodyPr>
            <a:spAutoFit/>
          </a:bodyPr>
          <a:lstStyle/>
          <a:p>
            <a:pPr algn="ctr">
              <a:defRPr/>
            </a:pPr>
            <a:r>
              <a:rPr lang="es-AR" sz="3000" b="1" i="1" dirty="0">
                <a:solidFill>
                  <a:schemeClr val="accent2">
                    <a:lumMod val="75000"/>
                  </a:schemeClr>
                </a:solidFill>
                <a:latin typeface="+mj-lt"/>
              </a:rPr>
              <a:t>¿Estamos hablando del puente o de la piedra?</a:t>
            </a:r>
          </a:p>
        </p:txBody>
      </p:sp>
      <p:sp>
        <p:nvSpPr>
          <p:cNvPr id="4" name="3 Rectángulo"/>
          <p:cNvSpPr/>
          <p:nvPr/>
        </p:nvSpPr>
        <p:spPr>
          <a:xfrm>
            <a:off x="4967287" y="727038"/>
            <a:ext cx="4176713" cy="2308324"/>
          </a:xfrm>
          <a:prstGeom prst="rect">
            <a:avLst/>
          </a:prstGeom>
        </p:spPr>
        <p:txBody>
          <a:bodyPr wrap="square">
            <a:spAutoFit/>
          </a:bodyPr>
          <a:lstStyle/>
          <a:p>
            <a:pPr>
              <a:defRPr/>
            </a:pPr>
            <a:r>
              <a:rPr lang="es-AR" b="1" dirty="0">
                <a:latin typeface="+mj-lt"/>
              </a:rPr>
              <a:t>En este breve diálogo Marco Polo define de una manera tan simple como profunda la unión que hay entre todos los componentes de </a:t>
            </a:r>
            <a:r>
              <a:rPr lang="es-AR" b="1" dirty="0" smtClean="0">
                <a:effectLst>
                  <a:outerShdw blurRad="38100" dist="38100" dir="2700000" algn="tl">
                    <a:srgbClr val="000000">
                      <a:alpha val="43137"/>
                    </a:srgbClr>
                  </a:outerShdw>
                </a:effectLst>
                <a:latin typeface="+mj-lt"/>
              </a:rPr>
              <a:t>-</a:t>
            </a:r>
            <a:r>
              <a:rPr lang="es-AR" b="1" i="1" dirty="0" smtClean="0">
                <a:effectLst>
                  <a:outerShdw blurRad="38100" dist="38100" dir="2700000" algn="tl">
                    <a:srgbClr val="000000">
                      <a:alpha val="43137"/>
                    </a:srgbClr>
                  </a:outerShdw>
                </a:effectLst>
                <a:latin typeface="+mj-lt"/>
              </a:rPr>
              <a:t>un </a:t>
            </a:r>
            <a:r>
              <a:rPr lang="es-AR" b="1" i="1" dirty="0">
                <a:effectLst>
                  <a:outerShdw blurRad="38100" dist="38100" dir="2700000" algn="tl">
                    <a:srgbClr val="000000">
                      <a:alpha val="43137"/>
                    </a:srgbClr>
                  </a:outerShdw>
                </a:effectLst>
                <a:latin typeface="+mj-lt"/>
              </a:rPr>
              <a:t>objetivo </a:t>
            </a:r>
            <a:r>
              <a:rPr lang="es-AR" b="1" i="1" dirty="0" smtClean="0">
                <a:effectLst>
                  <a:outerShdw blurRad="38100" dist="38100" dir="2700000" algn="tl">
                    <a:srgbClr val="000000">
                      <a:alpha val="43137"/>
                    </a:srgbClr>
                  </a:outerShdw>
                </a:effectLst>
                <a:latin typeface="+mj-lt"/>
              </a:rPr>
              <a:t>concreto-</a:t>
            </a:r>
            <a:r>
              <a:rPr lang="es-AR" b="1" dirty="0" smtClean="0">
                <a:effectLst>
                  <a:outerShdw blurRad="38100" dist="38100" dir="2700000" algn="tl">
                    <a:srgbClr val="000000">
                      <a:alpha val="43137"/>
                    </a:srgbClr>
                  </a:outerShdw>
                </a:effectLst>
                <a:latin typeface="+mj-lt"/>
              </a:rPr>
              <a:t> </a:t>
            </a:r>
            <a:r>
              <a:rPr lang="es-AR" b="1" dirty="0">
                <a:latin typeface="+mj-lt"/>
              </a:rPr>
              <a:t>como lo </a:t>
            </a:r>
            <a:r>
              <a:rPr lang="es-AR" b="1" dirty="0" smtClean="0">
                <a:latin typeface="+mj-lt"/>
              </a:rPr>
              <a:t>es, por ejemplo, </a:t>
            </a:r>
            <a:r>
              <a:rPr lang="es-AR" b="1" dirty="0">
                <a:latin typeface="+mj-lt"/>
              </a:rPr>
              <a:t>construir un </a:t>
            </a:r>
            <a:r>
              <a:rPr lang="es-AR" b="1" i="1" dirty="0">
                <a:effectLst>
                  <a:outerShdw blurRad="38100" dist="38100" dir="2700000" algn="tl">
                    <a:srgbClr val="000000">
                      <a:alpha val="43137"/>
                    </a:srgbClr>
                  </a:outerShdw>
                </a:effectLst>
                <a:latin typeface="+mj-lt"/>
              </a:rPr>
              <a:t>puente</a:t>
            </a:r>
            <a:r>
              <a:rPr lang="es-AR" b="1" dirty="0">
                <a:latin typeface="+mj-lt"/>
              </a:rPr>
              <a:t>. Sin </a:t>
            </a:r>
            <a:r>
              <a:rPr lang="es-AR" b="1" dirty="0" smtClean="0">
                <a:latin typeface="+mj-lt"/>
              </a:rPr>
              <a:t>querer, </a:t>
            </a:r>
            <a:r>
              <a:rPr lang="es-AR" b="1" dirty="0">
                <a:latin typeface="+mj-lt"/>
              </a:rPr>
              <a:t>o quizás queriendo, Marco Polo estaba describiendo la unión de todo lo que existe.</a:t>
            </a:r>
            <a:endParaRPr lang="es-AR" dirty="0">
              <a:latin typeface="+mj-lt"/>
            </a:endParaRPr>
          </a:p>
        </p:txBody>
      </p:sp>
      <p:sp>
        <p:nvSpPr>
          <p:cNvPr id="5126" name="6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8" name="7 Rectángulo"/>
          <p:cNvSpPr/>
          <p:nvPr/>
        </p:nvSpPr>
        <p:spPr>
          <a:xfrm>
            <a:off x="395287" y="4086234"/>
            <a:ext cx="8748713" cy="2616200"/>
          </a:xfrm>
          <a:prstGeom prst="rect">
            <a:avLst/>
          </a:prstGeom>
          <a:noFill/>
        </p:spPr>
        <p:txBody>
          <a:bodyPr>
            <a:spAutoFit/>
          </a:bodyPr>
          <a:lstStyle/>
          <a:p>
            <a:pPr>
              <a:spcAft>
                <a:spcPts val="400"/>
              </a:spcAft>
              <a:defRPr/>
            </a:pPr>
            <a:r>
              <a:rPr lang="es-AR" b="1" dirty="0">
                <a:latin typeface="+mj-lt"/>
              </a:rPr>
              <a:t>Marco Polo describe un puente, piedra por piedra.</a:t>
            </a:r>
            <a:endParaRPr lang="es-AR" dirty="0">
              <a:latin typeface="+mj-lt"/>
            </a:endParaRPr>
          </a:p>
          <a:p>
            <a:pPr>
              <a:spcAft>
                <a:spcPts val="400"/>
              </a:spcAft>
              <a:defRPr/>
            </a:pPr>
            <a:r>
              <a:rPr lang="es-AR" b="1" dirty="0">
                <a:latin typeface="+mj-lt"/>
              </a:rPr>
              <a:t>– ¿Pero cuál es la piedra que sostiene el puente? - pregunta Kublai Kan.</a:t>
            </a:r>
            <a:endParaRPr lang="es-AR" dirty="0">
              <a:latin typeface="+mj-lt"/>
            </a:endParaRPr>
          </a:p>
          <a:p>
            <a:pPr>
              <a:spcAft>
                <a:spcPts val="400"/>
              </a:spcAft>
              <a:defRPr/>
            </a:pPr>
            <a:r>
              <a:rPr lang="es-AR" b="1" dirty="0">
                <a:latin typeface="+mj-lt"/>
              </a:rPr>
              <a:t>– El puente no está sostenido por esta piedra o por aquélla -responde Marco- </a:t>
            </a:r>
            <a:r>
              <a:rPr lang="es-AR" b="1" dirty="0" smtClean="0">
                <a:latin typeface="+mj-lt"/>
              </a:rPr>
              <a:t>                                          sino </a:t>
            </a:r>
            <a:r>
              <a:rPr lang="es-AR" b="1" dirty="0">
                <a:latin typeface="+mj-lt"/>
              </a:rPr>
              <a:t>por la línea del arco que ellas forman.</a:t>
            </a:r>
            <a:endParaRPr lang="es-AR" dirty="0">
              <a:latin typeface="+mj-lt"/>
            </a:endParaRPr>
          </a:p>
          <a:p>
            <a:pPr>
              <a:spcAft>
                <a:spcPts val="400"/>
              </a:spcAft>
              <a:defRPr/>
            </a:pPr>
            <a:r>
              <a:rPr lang="es-AR" b="1" dirty="0">
                <a:latin typeface="+mj-lt"/>
              </a:rPr>
              <a:t>Kublai permanece silencioso, reflexionando. Después añade:</a:t>
            </a:r>
            <a:endParaRPr lang="es-AR" dirty="0">
              <a:latin typeface="+mj-lt"/>
            </a:endParaRPr>
          </a:p>
          <a:p>
            <a:pPr>
              <a:spcAft>
                <a:spcPts val="400"/>
              </a:spcAft>
              <a:defRPr/>
            </a:pPr>
            <a:r>
              <a:rPr lang="es-AR" b="1" dirty="0">
                <a:latin typeface="+mj-lt"/>
              </a:rPr>
              <a:t>– ¿Por qué me hablas de las piedras? Lo único que me importa es el arco.</a:t>
            </a:r>
            <a:endParaRPr lang="es-AR" dirty="0">
              <a:latin typeface="+mj-lt"/>
            </a:endParaRPr>
          </a:p>
          <a:p>
            <a:pPr>
              <a:spcAft>
                <a:spcPts val="400"/>
              </a:spcAft>
              <a:defRPr/>
            </a:pPr>
            <a:r>
              <a:rPr lang="es-AR" b="1" dirty="0">
                <a:latin typeface="+mj-lt"/>
              </a:rPr>
              <a:t>Polo responde:</a:t>
            </a:r>
            <a:endParaRPr lang="es-AR" dirty="0">
              <a:latin typeface="+mj-lt"/>
            </a:endParaRPr>
          </a:p>
          <a:p>
            <a:pPr>
              <a:defRPr/>
            </a:pPr>
            <a:r>
              <a:rPr lang="es-AR" b="1" dirty="0">
                <a:latin typeface="+mj-lt"/>
              </a:rPr>
              <a:t>– Sin piedras no hay arco.</a:t>
            </a:r>
            <a:endParaRPr lang="es-AR" dirty="0">
              <a:latin typeface="+mj-lt"/>
            </a:endParaRPr>
          </a:p>
        </p:txBody>
      </p:sp>
      <p:sp>
        <p:nvSpPr>
          <p:cNvPr id="9" name="8 CuadroTexto"/>
          <p:cNvSpPr txBox="1"/>
          <p:nvPr/>
        </p:nvSpPr>
        <p:spPr>
          <a:xfrm>
            <a:off x="4543362" y="2990844"/>
            <a:ext cx="4600638" cy="923330"/>
          </a:xfrm>
          <a:prstGeom prst="rect">
            <a:avLst/>
          </a:prstGeom>
          <a:noFill/>
        </p:spPr>
        <p:txBody>
          <a:bodyPr wrap="square" rtlCol="0">
            <a:spAutoFit/>
          </a:bodyPr>
          <a:lstStyle/>
          <a:p>
            <a:pPr algn="r"/>
            <a:r>
              <a:rPr lang="es-AR" b="1" i="1" dirty="0" smtClean="0">
                <a:latin typeface="+mn-lt"/>
              </a:rPr>
              <a:t>“La pauta que conecta”. </a:t>
            </a:r>
          </a:p>
          <a:p>
            <a:pPr algn="r"/>
            <a:r>
              <a:rPr lang="es-AR" b="1" dirty="0" smtClean="0">
                <a:latin typeface="+mn-lt"/>
              </a:rPr>
              <a:t>Gregory </a:t>
            </a:r>
            <a:r>
              <a:rPr lang="es-AR" b="1" dirty="0" err="1" smtClean="0">
                <a:latin typeface="+mn-lt"/>
              </a:rPr>
              <a:t>Bateson</a:t>
            </a:r>
            <a:r>
              <a:rPr lang="es-AR" b="1" dirty="0" smtClean="0">
                <a:latin typeface="+mn-lt"/>
              </a:rPr>
              <a:t> </a:t>
            </a:r>
          </a:p>
          <a:p>
            <a:r>
              <a:rPr lang="es-AR" dirty="0" smtClean="0"/>
              <a:t>.</a:t>
            </a:r>
            <a:endParaRPr lang="es-ES" dirty="0"/>
          </a:p>
        </p:txBody>
      </p:sp>
      <p:sp>
        <p:nvSpPr>
          <p:cNvPr id="10" name="9 Rectángulo"/>
          <p:cNvSpPr/>
          <p:nvPr/>
        </p:nvSpPr>
        <p:spPr>
          <a:xfrm>
            <a:off x="6543702" y="6057936"/>
            <a:ext cx="2454262" cy="646331"/>
          </a:xfrm>
          <a:prstGeom prst="rect">
            <a:avLst/>
          </a:prstGeom>
          <a:solidFill>
            <a:schemeClr val="accent1">
              <a:lumMod val="20000"/>
              <a:lumOff val="80000"/>
            </a:schemeClr>
          </a:solidFill>
          <a:ln>
            <a:solidFill>
              <a:schemeClr val="tx1"/>
            </a:solidFill>
          </a:ln>
        </p:spPr>
        <p:txBody>
          <a:bodyPr wrap="none">
            <a:spAutoFit/>
          </a:bodyPr>
          <a:lstStyle/>
          <a:p>
            <a:pPr algn="ctr"/>
            <a:r>
              <a:rPr lang="es-AR" b="1" i="1" dirty="0" smtClean="0">
                <a:latin typeface="+mn-lt"/>
              </a:rPr>
              <a:t>unión de dos márgenes </a:t>
            </a:r>
          </a:p>
          <a:p>
            <a:pPr algn="ctr"/>
            <a:r>
              <a:rPr lang="es-AR" b="1" i="1" dirty="0" smtClean="0">
                <a:latin typeface="+mn-lt"/>
              </a:rPr>
              <a:t>médico – paciente</a:t>
            </a:r>
            <a:endParaRPr lang="es-ES" b="1" i="1" dirty="0">
              <a:latin typeface="+mn-lt"/>
            </a:endParaRPr>
          </a:p>
        </p:txBody>
      </p:sp>
      <p:cxnSp>
        <p:nvCxnSpPr>
          <p:cNvPr id="12" name="11 Conector recto de flecha"/>
          <p:cNvCxnSpPr/>
          <p:nvPr/>
        </p:nvCxnSpPr>
        <p:spPr bwMode="auto">
          <a:xfrm rot="5400000">
            <a:off x="7566861" y="4853008"/>
            <a:ext cx="2116958" cy="794"/>
          </a:xfrm>
          <a:prstGeom prst="straightConnector1">
            <a:avLst/>
          </a:prstGeom>
          <a:solidFill>
            <a:srgbClr val="00B8FF"/>
          </a:solidFill>
          <a:ln w="38100" cap="flat" cmpd="sng" algn="ctr">
            <a:solidFill>
              <a:schemeClr val="tx1"/>
            </a:solidFill>
            <a:prstDash val="solid"/>
            <a:round/>
            <a:headEnd type="none" w="med" len="med"/>
            <a:tailEnd type="arrow"/>
          </a:ln>
          <a:effectLst/>
        </p:spPr>
      </p:cxn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0" y="169863"/>
            <a:ext cx="9144000"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smtClean="0">
                <a:effectLst>
                  <a:outerShdw blurRad="38100" dist="38100" dir="2700000" algn="tl">
                    <a:srgbClr val="000000">
                      <a:alpha val="43137"/>
                    </a:srgbClr>
                  </a:outerShdw>
                </a:effectLst>
                <a:latin typeface="Calibri"/>
                <a:ea typeface="SimSun" charset="-122"/>
              </a:rPr>
              <a:t>“Aldea de </a:t>
            </a:r>
            <a:r>
              <a:rPr lang="es-AR" sz="3600" b="1" dirty="0">
                <a:effectLst>
                  <a:outerShdw blurRad="38100" dist="38100" dir="2700000" algn="tl">
                    <a:srgbClr val="000000">
                      <a:alpha val="43137"/>
                    </a:srgbClr>
                  </a:outerShdw>
                </a:effectLst>
                <a:latin typeface="Calibri"/>
                <a:ea typeface="SimSun" charset="-122"/>
              </a:rPr>
              <a:t>ciegos examinan un elefante”</a:t>
            </a:r>
          </a:p>
        </p:txBody>
      </p:sp>
      <p:sp>
        <p:nvSpPr>
          <p:cNvPr id="2" name="1 Rectángulo"/>
          <p:cNvSpPr/>
          <p:nvPr/>
        </p:nvSpPr>
        <p:spPr>
          <a:xfrm>
            <a:off x="-73025" y="763551"/>
            <a:ext cx="9217025" cy="400050"/>
          </a:xfrm>
          <a:prstGeom prst="rect">
            <a:avLst/>
          </a:prstGeom>
        </p:spPr>
        <p:txBody>
          <a:bodyPr>
            <a:spAutoFit/>
          </a:bodyPr>
          <a:lstStyle/>
          <a:p>
            <a:pPr algn="ctr">
              <a:defRPr/>
            </a:pPr>
            <a:r>
              <a:rPr lang="es-AR" sz="2000" b="1" dirty="0">
                <a:latin typeface="+mn-lt"/>
              </a:rPr>
              <a:t>Cuento </a:t>
            </a:r>
            <a:r>
              <a:rPr lang="es-AR" sz="2000" b="1" dirty="0" smtClean="0">
                <a:latin typeface="+mn-lt"/>
              </a:rPr>
              <a:t>popular. </a:t>
            </a:r>
            <a:r>
              <a:rPr lang="es-AR" b="1" dirty="0">
                <a:latin typeface="+mn-lt"/>
              </a:rPr>
              <a:t>Impresión ukiyo-e por Hanabusa Itchö (1652-1724)</a:t>
            </a:r>
          </a:p>
        </p:txBody>
      </p:sp>
      <p:sp>
        <p:nvSpPr>
          <p:cNvPr id="3" name="2 Rectángulo"/>
          <p:cNvSpPr/>
          <p:nvPr/>
        </p:nvSpPr>
        <p:spPr>
          <a:xfrm>
            <a:off x="4606925" y="1238220"/>
            <a:ext cx="4537075" cy="1477328"/>
          </a:xfrm>
          <a:prstGeom prst="rect">
            <a:avLst/>
          </a:prstGeom>
        </p:spPr>
        <p:txBody>
          <a:bodyPr>
            <a:spAutoFit/>
          </a:bodyPr>
          <a:lstStyle/>
          <a:p>
            <a:pPr>
              <a:defRPr/>
            </a:pPr>
            <a:r>
              <a:rPr lang="es-AR" sz="3000" b="1" i="1" dirty="0">
                <a:solidFill>
                  <a:srgbClr val="000099"/>
                </a:solidFill>
                <a:latin typeface="+mj-lt"/>
              </a:rPr>
              <a:t>Nuestra verdad </a:t>
            </a:r>
          </a:p>
          <a:p>
            <a:pPr>
              <a:defRPr/>
            </a:pPr>
            <a:r>
              <a:rPr lang="es-AR" sz="3000" b="1" i="1" dirty="0">
                <a:solidFill>
                  <a:srgbClr val="000099"/>
                </a:solidFill>
                <a:latin typeface="+mj-lt"/>
              </a:rPr>
              <a:t>es solo la porción de</a:t>
            </a:r>
          </a:p>
          <a:p>
            <a:pPr>
              <a:defRPr/>
            </a:pPr>
            <a:r>
              <a:rPr lang="es-AR" sz="3000" b="1" i="1" dirty="0">
                <a:solidFill>
                  <a:srgbClr val="000099"/>
                </a:solidFill>
                <a:latin typeface="+mj-lt"/>
              </a:rPr>
              <a:t>realidad que percibimos </a:t>
            </a:r>
            <a:endParaRPr lang="es-AR" sz="3000" i="1" dirty="0">
              <a:solidFill>
                <a:srgbClr val="000099"/>
              </a:solidFill>
              <a:latin typeface="+mj-lt"/>
            </a:endParaRPr>
          </a:p>
        </p:txBody>
      </p:sp>
      <p:pic>
        <p:nvPicPr>
          <p:cNvPr id="6149" name="Picture 5"/>
          <p:cNvPicPr>
            <a:picLocks noChangeAspect="1" noChangeArrowheads="1"/>
          </p:cNvPicPr>
          <p:nvPr/>
        </p:nvPicPr>
        <p:blipFill>
          <a:blip r:embed="rId3" cstate="print"/>
          <a:srcRect l="27908" t="26540" r="49808" b="41409"/>
          <a:stretch>
            <a:fillRect/>
          </a:stretch>
        </p:blipFill>
        <p:spPr bwMode="auto">
          <a:xfrm>
            <a:off x="519057" y="1238220"/>
            <a:ext cx="3745764" cy="3030579"/>
          </a:xfrm>
          <a:prstGeom prst="rect">
            <a:avLst/>
          </a:prstGeom>
          <a:noFill/>
          <a:ln w="9525">
            <a:noFill/>
            <a:miter lim="800000"/>
            <a:headEnd/>
            <a:tailEnd/>
          </a:ln>
        </p:spPr>
      </p:pic>
      <p:sp>
        <p:nvSpPr>
          <p:cNvPr id="6" name="5 Rectángulo"/>
          <p:cNvSpPr/>
          <p:nvPr/>
        </p:nvSpPr>
        <p:spPr>
          <a:xfrm>
            <a:off x="4572000" y="2625714"/>
            <a:ext cx="4572000" cy="1754188"/>
          </a:xfrm>
          <a:prstGeom prst="rect">
            <a:avLst/>
          </a:prstGeom>
        </p:spPr>
        <p:txBody>
          <a:bodyPr>
            <a:spAutoFit/>
          </a:bodyPr>
          <a:lstStyle/>
          <a:p>
            <a:pPr>
              <a:defRPr/>
            </a:pPr>
            <a:r>
              <a:rPr lang="es-AR" b="1" dirty="0">
                <a:latin typeface="+mj-lt"/>
              </a:rPr>
              <a:t>Los ciegos y el elefante es una parábola originaria de la India, desde donde alcanzó una difusión notable. </a:t>
            </a:r>
          </a:p>
          <a:p>
            <a:pPr>
              <a:defRPr/>
            </a:pPr>
            <a:r>
              <a:rPr lang="es-AR" b="1" dirty="0">
                <a:latin typeface="+mj-lt"/>
              </a:rPr>
              <a:t>Ha sido utilizada para ilustrar la incapacidad del hombre para conocer la totalidad de la realidad.</a:t>
            </a:r>
            <a:endParaRPr lang="es-AR" dirty="0">
              <a:latin typeface="+mj-lt"/>
            </a:endParaRPr>
          </a:p>
        </p:txBody>
      </p:sp>
      <p:sp>
        <p:nvSpPr>
          <p:cNvPr id="6151" name="7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11" name="10 Rectángulo"/>
          <p:cNvSpPr/>
          <p:nvPr/>
        </p:nvSpPr>
        <p:spPr>
          <a:xfrm>
            <a:off x="592083" y="4378338"/>
            <a:ext cx="8208962" cy="2032000"/>
          </a:xfrm>
          <a:prstGeom prst="rect">
            <a:avLst/>
          </a:prstGeom>
          <a:noFill/>
        </p:spPr>
        <p:txBody>
          <a:bodyPr>
            <a:spAutoFit/>
          </a:bodyPr>
          <a:lstStyle/>
          <a:p>
            <a:pPr>
              <a:defRPr/>
            </a:pPr>
            <a:r>
              <a:rPr lang="es-AR" b="1" dirty="0">
                <a:latin typeface="+mj-lt"/>
              </a:rPr>
              <a:t>Cada uno de los jóvenes ciegos había convencido </a:t>
            </a:r>
            <a:r>
              <a:rPr lang="es-AR" b="1" i="1" dirty="0">
                <a:latin typeface="+mj-lt"/>
              </a:rPr>
              <a:t>a </a:t>
            </a:r>
            <a:r>
              <a:rPr lang="es-AR" b="1" i="1" dirty="0" smtClean="0">
                <a:latin typeface="+mj-lt"/>
              </a:rPr>
              <a:t>una parte </a:t>
            </a:r>
            <a:r>
              <a:rPr lang="es-AR" b="1" i="1" dirty="0">
                <a:latin typeface="+mj-lt"/>
              </a:rPr>
              <a:t>de la población</a:t>
            </a:r>
            <a:r>
              <a:rPr lang="es-AR" b="1" dirty="0">
                <a:latin typeface="+mj-lt"/>
              </a:rPr>
              <a:t>:</a:t>
            </a:r>
          </a:p>
          <a:p>
            <a:pPr>
              <a:defRPr/>
            </a:pPr>
            <a:r>
              <a:rPr lang="es-AR" b="1" dirty="0">
                <a:latin typeface="+mj-lt"/>
              </a:rPr>
              <a:t>·         </a:t>
            </a:r>
            <a:r>
              <a:rPr lang="es-AR" b="1" dirty="0" smtClean="0">
                <a:latin typeface="+mj-lt"/>
              </a:rPr>
              <a:t>es </a:t>
            </a:r>
            <a:r>
              <a:rPr lang="es-AR" b="1" dirty="0">
                <a:latin typeface="+mj-lt"/>
              </a:rPr>
              <a:t>un muro, decían unos.</a:t>
            </a:r>
          </a:p>
          <a:p>
            <a:pPr>
              <a:defRPr/>
            </a:pPr>
            <a:r>
              <a:rPr lang="es-AR" b="1" dirty="0">
                <a:latin typeface="+mj-lt"/>
              </a:rPr>
              <a:t>·         </a:t>
            </a:r>
            <a:r>
              <a:rPr lang="es-AR" b="1" dirty="0" smtClean="0">
                <a:latin typeface="+mj-lt"/>
              </a:rPr>
              <a:t>no</a:t>
            </a:r>
            <a:r>
              <a:rPr lang="es-AR" b="1" dirty="0">
                <a:latin typeface="+mj-lt"/>
              </a:rPr>
              <a:t>, es una serpiente, respondían otros.</a:t>
            </a:r>
          </a:p>
          <a:p>
            <a:pPr>
              <a:defRPr/>
            </a:pPr>
            <a:r>
              <a:rPr lang="es-AR" b="1" dirty="0">
                <a:latin typeface="+mj-lt"/>
              </a:rPr>
              <a:t>·         </a:t>
            </a:r>
            <a:r>
              <a:rPr lang="es-AR" b="1" dirty="0" smtClean="0">
                <a:latin typeface="+mj-lt"/>
              </a:rPr>
              <a:t>estáis </a:t>
            </a:r>
            <a:r>
              <a:rPr lang="es-AR" b="1" dirty="0">
                <a:latin typeface="+mj-lt"/>
              </a:rPr>
              <a:t>equivocados, es una lanza, replicaban por otro lado.</a:t>
            </a:r>
          </a:p>
          <a:p>
            <a:pPr>
              <a:defRPr/>
            </a:pPr>
            <a:r>
              <a:rPr lang="es-AR" b="1" dirty="0">
                <a:latin typeface="+mj-lt"/>
              </a:rPr>
              <a:t>·         </a:t>
            </a:r>
            <a:r>
              <a:rPr lang="es-AR" b="1" dirty="0" smtClean="0">
                <a:latin typeface="+mj-lt"/>
              </a:rPr>
              <a:t>¡es </a:t>
            </a:r>
            <a:r>
              <a:rPr lang="es-AR" b="1" dirty="0">
                <a:latin typeface="+mj-lt"/>
              </a:rPr>
              <a:t>un tronco!</a:t>
            </a:r>
          </a:p>
          <a:p>
            <a:pPr>
              <a:defRPr/>
            </a:pPr>
            <a:r>
              <a:rPr lang="es-AR" b="1" dirty="0">
                <a:latin typeface="+mj-lt"/>
              </a:rPr>
              <a:t>·         </a:t>
            </a:r>
            <a:r>
              <a:rPr lang="es-AR" b="1" dirty="0" smtClean="0">
                <a:latin typeface="+mj-lt"/>
              </a:rPr>
              <a:t>¡una </a:t>
            </a:r>
            <a:r>
              <a:rPr lang="es-AR" b="1" dirty="0">
                <a:latin typeface="+mj-lt"/>
              </a:rPr>
              <a:t>vieja cuerda!</a:t>
            </a:r>
          </a:p>
          <a:p>
            <a:pPr>
              <a:defRPr/>
            </a:pPr>
            <a:r>
              <a:rPr lang="es-AR" b="1" dirty="0">
                <a:latin typeface="+mj-lt"/>
              </a:rPr>
              <a:t>·         </a:t>
            </a:r>
            <a:r>
              <a:rPr lang="es-AR" b="1" dirty="0" smtClean="0">
                <a:latin typeface="+mj-lt"/>
              </a:rPr>
              <a:t>¡un </a:t>
            </a:r>
            <a:r>
              <a:rPr lang="es-AR" b="1" dirty="0">
                <a:latin typeface="+mj-lt"/>
              </a:rPr>
              <a:t>abanico!</a:t>
            </a:r>
          </a:p>
        </p:txBody>
      </p:sp>
      <p:sp>
        <p:nvSpPr>
          <p:cNvPr id="9" name="8 CuadroTexto"/>
          <p:cNvSpPr txBox="1"/>
          <p:nvPr/>
        </p:nvSpPr>
        <p:spPr>
          <a:xfrm>
            <a:off x="5448312" y="5656293"/>
            <a:ext cx="2957554" cy="923330"/>
          </a:xfrm>
          <a:prstGeom prst="rect">
            <a:avLst/>
          </a:prstGeom>
          <a:noFill/>
        </p:spPr>
        <p:txBody>
          <a:bodyPr wrap="square" rtlCol="0">
            <a:spAutoFit/>
          </a:bodyPr>
          <a:lstStyle/>
          <a:p>
            <a:pPr algn="ctr"/>
            <a:r>
              <a:rPr lang="es-AR" b="1" i="1" dirty="0" smtClean="0">
                <a:solidFill>
                  <a:schemeClr val="accent6"/>
                </a:solidFill>
                <a:effectLst>
                  <a:outerShdw blurRad="38100" dist="38100" dir="2700000" algn="tl">
                    <a:srgbClr val="000000">
                      <a:alpha val="43137"/>
                    </a:srgbClr>
                  </a:outerShdw>
                </a:effectLst>
                <a:latin typeface="+mn-lt"/>
              </a:rPr>
              <a:t>¿qué elementos componen  </a:t>
            </a:r>
          </a:p>
          <a:p>
            <a:pPr algn="ctr"/>
            <a:r>
              <a:rPr lang="es-AR" b="1" i="1" dirty="0" smtClean="0">
                <a:solidFill>
                  <a:schemeClr val="accent6"/>
                </a:solidFill>
                <a:effectLst>
                  <a:outerShdw blurRad="38100" dist="38100" dir="2700000" algn="tl">
                    <a:srgbClr val="000000">
                      <a:alpha val="43137"/>
                    </a:srgbClr>
                  </a:outerShdw>
                </a:effectLst>
                <a:latin typeface="+mn-lt"/>
              </a:rPr>
              <a:t>la  CUS (Cobertura Universal </a:t>
            </a:r>
          </a:p>
          <a:p>
            <a:pPr algn="ctr"/>
            <a:r>
              <a:rPr lang="es-AR" b="1" i="1" dirty="0" smtClean="0">
                <a:solidFill>
                  <a:schemeClr val="accent6"/>
                </a:solidFill>
                <a:effectLst>
                  <a:outerShdw blurRad="38100" dist="38100" dir="2700000" algn="tl">
                    <a:srgbClr val="000000">
                      <a:alpha val="43137"/>
                    </a:srgbClr>
                  </a:outerShdw>
                </a:effectLst>
                <a:latin typeface="+mn-lt"/>
              </a:rPr>
              <a:t>de Salud)?</a:t>
            </a:r>
            <a:endParaRPr lang="es-ES" b="1" i="1" dirty="0">
              <a:solidFill>
                <a:schemeClr val="accent6"/>
              </a:solidFill>
              <a:effectLst>
                <a:outerShdw blurRad="38100" dist="38100" dir="2700000" algn="tl">
                  <a:srgbClr val="000000">
                    <a:alpha val="43137"/>
                  </a:srgbClr>
                </a:outerShdw>
              </a:effectLst>
              <a:latin typeface="+mn-lt"/>
            </a:endParaRPr>
          </a:p>
        </p:txBody>
      </p:sp>
      <p:sp>
        <p:nvSpPr>
          <p:cNvPr id="12" name="11 Cerrar llave"/>
          <p:cNvSpPr/>
          <p:nvPr/>
        </p:nvSpPr>
        <p:spPr bwMode="auto">
          <a:xfrm>
            <a:off x="5375286" y="5583268"/>
            <a:ext cx="146052" cy="1095390"/>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Arial" charset="0"/>
            </a:endParaRPr>
          </a:p>
        </p:txBody>
      </p:sp>
      <p:sp>
        <p:nvSpPr>
          <p:cNvPr id="13" name="12 Rectángulo"/>
          <p:cNvSpPr/>
          <p:nvPr/>
        </p:nvSpPr>
        <p:spPr bwMode="auto">
          <a:xfrm>
            <a:off x="3330558" y="5619781"/>
            <a:ext cx="2008216" cy="109539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Arial" charset="0"/>
            </a:endParaRPr>
          </a:p>
        </p:txBody>
      </p:sp>
      <p:sp>
        <p:nvSpPr>
          <p:cNvPr id="14" name="13 CuadroTexto"/>
          <p:cNvSpPr txBox="1"/>
          <p:nvPr/>
        </p:nvSpPr>
        <p:spPr>
          <a:xfrm>
            <a:off x="3330558" y="5583267"/>
            <a:ext cx="2008215" cy="1169551"/>
          </a:xfrm>
          <a:prstGeom prst="rect">
            <a:avLst/>
          </a:prstGeom>
          <a:noFill/>
        </p:spPr>
        <p:txBody>
          <a:bodyPr wrap="square" rtlCol="0">
            <a:spAutoFit/>
          </a:bodyPr>
          <a:lstStyle/>
          <a:p>
            <a:pPr>
              <a:buFont typeface="Wingdings" pitchFamily="2" charset="2"/>
              <a:buChar char="ü"/>
            </a:pPr>
            <a:r>
              <a:rPr lang="es-AR" sz="1400" b="1" dirty="0" smtClean="0">
                <a:latin typeface="+mn-lt"/>
              </a:rPr>
              <a:t>credencial sanitaria</a:t>
            </a:r>
          </a:p>
          <a:p>
            <a:pPr>
              <a:buFont typeface="Wingdings" pitchFamily="2" charset="2"/>
              <a:buChar char="ü"/>
            </a:pPr>
            <a:r>
              <a:rPr lang="es-AR" sz="1400" b="1" dirty="0" smtClean="0">
                <a:latin typeface="+mn-lt"/>
              </a:rPr>
              <a:t>asistencia y derivación</a:t>
            </a:r>
          </a:p>
          <a:p>
            <a:pPr>
              <a:buFont typeface="Wingdings" pitchFamily="2" charset="2"/>
              <a:buChar char="ü"/>
            </a:pPr>
            <a:r>
              <a:rPr lang="es-AR" sz="1400" b="1" dirty="0" smtClean="0">
                <a:latin typeface="+mn-lt"/>
              </a:rPr>
              <a:t>provisión gratuita</a:t>
            </a:r>
          </a:p>
          <a:p>
            <a:pPr>
              <a:buFont typeface="Wingdings" pitchFamily="2" charset="2"/>
              <a:buChar char="ü"/>
            </a:pPr>
            <a:r>
              <a:rPr lang="es-AR" sz="1400" b="1" dirty="0" smtClean="0">
                <a:latin typeface="+mn-lt"/>
              </a:rPr>
              <a:t>facturación</a:t>
            </a:r>
          </a:p>
          <a:p>
            <a:pPr algn="r"/>
            <a:r>
              <a:rPr lang="es-AR" sz="1400" b="1" dirty="0" smtClean="0">
                <a:latin typeface="+mn-lt"/>
              </a:rPr>
              <a:t>¿gestión?</a:t>
            </a:r>
            <a:endParaRPr lang="es-ES" sz="1400" dirty="0">
              <a:latin typeface="+mn-l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142830"/>
            <a:ext cx="9144000"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smtClean="0">
                <a:effectLst>
                  <a:outerShdw blurRad="38100" dist="38100" dir="2700000" algn="tl">
                    <a:srgbClr val="000000">
                      <a:alpha val="43137"/>
                    </a:srgbClr>
                  </a:outerShdw>
                </a:effectLst>
                <a:latin typeface="Calibri"/>
                <a:ea typeface="SimSun" charset="-122"/>
              </a:rPr>
              <a:t>“Aldea de </a:t>
            </a:r>
            <a:r>
              <a:rPr lang="es-AR" sz="3600" b="1" dirty="0">
                <a:effectLst>
                  <a:outerShdw blurRad="38100" dist="38100" dir="2700000" algn="tl">
                    <a:srgbClr val="000000">
                      <a:alpha val="43137"/>
                    </a:srgbClr>
                  </a:outerShdw>
                </a:effectLst>
                <a:latin typeface="Calibri"/>
                <a:ea typeface="SimSun" charset="-122"/>
              </a:rPr>
              <a:t>ciegos examinan un elefante”</a:t>
            </a:r>
          </a:p>
        </p:txBody>
      </p:sp>
      <p:sp>
        <p:nvSpPr>
          <p:cNvPr id="7171" name="4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6" name="5 Rectángulo"/>
          <p:cNvSpPr/>
          <p:nvPr/>
        </p:nvSpPr>
        <p:spPr>
          <a:xfrm>
            <a:off x="3330558" y="1530324"/>
            <a:ext cx="5473666" cy="3970318"/>
          </a:xfrm>
          <a:prstGeom prst="rect">
            <a:avLst/>
          </a:prstGeom>
          <a:solidFill>
            <a:schemeClr val="bg1"/>
          </a:solidFill>
        </p:spPr>
        <p:txBody>
          <a:bodyPr wrap="square">
            <a:spAutoFit/>
          </a:bodyPr>
          <a:lstStyle/>
          <a:p>
            <a:pPr marL="342900" indent="-342900">
              <a:buFontTx/>
              <a:buBlip>
                <a:blip r:embed="rId3"/>
              </a:buBlip>
              <a:defRPr/>
            </a:pPr>
            <a:r>
              <a:rPr lang="es-AR" b="1" dirty="0">
                <a:latin typeface="+mn-lt"/>
              </a:rPr>
              <a:t>Tómate el tiempo necesario para tener una visión </a:t>
            </a:r>
            <a:r>
              <a:rPr lang="es-AR" b="1" dirty="0" smtClean="0">
                <a:latin typeface="+mn-lt"/>
              </a:rPr>
              <a:t>completa de </a:t>
            </a:r>
            <a:r>
              <a:rPr lang="es-AR" b="1" dirty="0">
                <a:latin typeface="+mn-lt"/>
              </a:rPr>
              <a:t>las cosas. Si por las </a:t>
            </a:r>
            <a:r>
              <a:rPr lang="es-AR" b="1" dirty="0" smtClean="0">
                <a:latin typeface="+mn-lt"/>
              </a:rPr>
              <a:t>prismas, </a:t>
            </a:r>
            <a:r>
              <a:rPr lang="es-AR" b="1" dirty="0">
                <a:latin typeface="+mn-lt"/>
              </a:rPr>
              <a:t>analizas solo </a:t>
            </a:r>
            <a:r>
              <a:rPr lang="es-AR" b="1" dirty="0" smtClean="0">
                <a:latin typeface="+mn-lt"/>
              </a:rPr>
              <a:t>una fracción, puedes </a:t>
            </a:r>
            <a:r>
              <a:rPr lang="es-AR" b="1" dirty="0">
                <a:latin typeface="+mn-lt"/>
              </a:rPr>
              <a:t>tomar decisiones </a:t>
            </a:r>
            <a:r>
              <a:rPr lang="es-AR" b="1" dirty="0" smtClean="0">
                <a:latin typeface="+mn-lt"/>
              </a:rPr>
              <a:t>erróneas </a:t>
            </a:r>
            <a:r>
              <a:rPr lang="es-AR" b="1" dirty="0">
                <a:latin typeface="+mn-lt"/>
              </a:rPr>
              <a:t>basadas en </a:t>
            </a:r>
            <a:r>
              <a:rPr lang="es-AR" b="1" dirty="0" smtClean="0">
                <a:latin typeface="+mn-lt"/>
              </a:rPr>
              <a:t>un diagnóstico equivocado.</a:t>
            </a:r>
            <a:endParaRPr lang="es-AR" b="1" dirty="0">
              <a:latin typeface="+mn-lt"/>
            </a:endParaRPr>
          </a:p>
          <a:p>
            <a:pPr>
              <a:defRPr/>
            </a:pPr>
            <a:endParaRPr lang="es-AR" dirty="0">
              <a:latin typeface="+mn-lt"/>
            </a:endParaRPr>
          </a:p>
          <a:p>
            <a:pPr marL="342900" indent="-342900">
              <a:buFontTx/>
              <a:buBlip>
                <a:blip r:embed="rId3"/>
              </a:buBlip>
              <a:defRPr/>
            </a:pPr>
            <a:r>
              <a:rPr lang="es-AR" b="1" dirty="0">
                <a:latin typeface="+mn-lt"/>
              </a:rPr>
              <a:t>Hazte tu propia opinión por experiencia personal. </a:t>
            </a:r>
            <a:r>
              <a:rPr lang="es-AR" b="1" dirty="0" smtClean="0">
                <a:latin typeface="+mn-lt"/>
              </a:rPr>
              <a:t>                   </a:t>
            </a:r>
          </a:p>
          <a:p>
            <a:pPr marL="342900" indent="-342900">
              <a:defRPr/>
            </a:pPr>
            <a:r>
              <a:rPr lang="es-AR" b="1" dirty="0" smtClean="0">
                <a:latin typeface="+mn-lt"/>
              </a:rPr>
              <a:t>      En </a:t>
            </a:r>
            <a:r>
              <a:rPr lang="es-AR" b="1" dirty="0">
                <a:latin typeface="+mn-lt"/>
              </a:rPr>
              <a:t>el cuento, es mucho peor </a:t>
            </a:r>
            <a:r>
              <a:rPr lang="es-AR" b="1" dirty="0" smtClean="0">
                <a:latin typeface="+mn-lt"/>
              </a:rPr>
              <a:t> </a:t>
            </a:r>
            <a:r>
              <a:rPr lang="es-AR" b="1" i="1" dirty="0" smtClean="0">
                <a:effectLst>
                  <a:outerShdw blurRad="38100" dist="38100" dir="2700000" algn="tl">
                    <a:srgbClr val="000000">
                      <a:alpha val="43137"/>
                    </a:srgbClr>
                  </a:outerShdw>
                </a:effectLst>
                <a:latin typeface="+mn-lt"/>
              </a:rPr>
              <a:t>la </a:t>
            </a:r>
            <a:r>
              <a:rPr lang="es-AR" b="1" i="1" dirty="0">
                <a:effectLst>
                  <a:outerShdw blurRad="38100" dist="38100" dir="2700000" algn="tl">
                    <a:srgbClr val="000000">
                      <a:alpha val="43137"/>
                    </a:srgbClr>
                  </a:outerShdw>
                </a:effectLst>
                <a:latin typeface="+mn-lt"/>
              </a:rPr>
              <a:t>postura de</a:t>
            </a:r>
            <a:r>
              <a:rPr lang="es-AR" b="1" dirty="0">
                <a:latin typeface="+mn-lt"/>
              </a:rPr>
              <a:t> </a:t>
            </a:r>
            <a:r>
              <a:rPr lang="es-AR" b="1" dirty="0" smtClean="0">
                <a:latin typeface="+mn-lt"/>
              </a:rPr>
              <a:t>                   </a:t>
            </a:r>
            <a:r>
              <a:rPr lang="es-AR" b="1" i="1" dirty="0" smtClean="0">
                <a:effectLst>
                  <a:outerShdw blurRad="38100" dist="38100" dir="2700000" algn="tl">
                    <a:srgbClr val="000000">
                      <a:alpha val="43137"/>
                    </a:srgbClr>
                  </a:outerShdw>
                </a:effectLst>
                <a:latin typeface="+mn-lt"/>
              </a:rPr>
              <a:t>los seguidores </a:t>
            </a:r>
            <a:r>
              <a:rPr lang="es-AR" b="1" dirty="0" smtClean="0">
                <a:latin typeface="+mn-lt"/>
              </a:rPr>
              <a:t>de </a:t>
            </a:r>
            <a:r>
              <a:rPr lang="es-AR" b="1" dirty="0">
                <a:latin typeface="+mn-lt"/>
              </a:rPr>
              <a:t>cada uno de los chicos ciegos que la que han </a:t>
            </a:r>
            <a:r>
              <a:rPr lang="es-AR" b="1" dirty="0" smtClean="0">
                <a:latin typeface="+mn-lt"/>
              </a:rPr>
              <a:t>tomado los </a:t>
            </a:r>
            <a:r>
              <a:rPr lang="es-AR" b="1" dirty="0">
                <a:latin typeface="+mn-lt"/>
              </a:rPr>
              <a:t>muchachos. Aunque hayan errado en sus </a:t>
            </a:r>
            <a:r>
              <a:rPr lang="es-AR" b="1" dirty="0" smtClean="0">
                <a:latin typeface="+mn-lt"/>
              </a:rPr>
              <a:t>diagnósticos, los </a:t>
            </a:r>
            <a:r>
              <a:rPr lang="es-AR" b="1" dirty="0">
                <a:latin typeface="+mn-lt"/>
              </a:rPr>
              <a:t>jóvenes al menos se han molestado en ir a </a:t>
            </a:r>
            <a:r>
              <a:rPr lang="es-AR" b="1" dirty="0" smtClean="0">
                <a:latin typeface="+mn-lt"/>
              </a:rPr>
              <a:t>averiguar.                               Los </a:t>
            </a:r>
            <a:r>
              <a:rPr lang="es-AR" b="1" dirty="0">
                <a:latin typeface="+mn-lt"/>
              </a:rPr>
              <a:t>demás se han formado una opinión sin siquiera contrastarlo, </a:t>
            </a:r>
            <a:r>
              <a:rPr lang="es-AR" b="1" dirty="0" smtClean="0">
                <a:latin typeface="+mn-lt"/>
              </a:rPr>
              <a:t>a </a:t>
            </a:r>
            <a:r>
              <a:rPr lang="es-AR" b="1" dirty="0">
                <a:latin typeface="+mn-lt"/>
              </a:rPr>
              <a:t>pesar de que hayan seis versiones distintas, </a:t>
            </a:r>
            <a:r>
              <a:rPr lang="es-AR" b="1" dirty="0" smtClean="0">
                <a:latin typeface="+mn-lt"/>
              </a:rPr>
              <a:t>todas </a:t>
            </a:r>
            <a:r>
              <a:rPr lang="es-AR" b="1" dirty="0">
                <a:latin typeface="+mn-lt"/>
              </a:rPr>
              <a:t>basadas en la experiencia.</a:t>
            </a:r>
            <a:endParaRPr lang="es-AR" dirty="0">
              <a:latin typeface="+mn-lt"/>
            </a:endParaRPr>
          </a:p>
        </p:txBody>
      </p:sp>
      <p:sp>
        <p:nvSpPr>
          <p:cNvPr id="4" name="3 CuadroTexto"/>
          <p:cNvSpPr txBox="1"/>
          <p:nvPr/>
        </p:nvSpPr>
        <p:spPr>
          <a:xfrm>
            <a:off x="0" y="727038"/>
            <a:ext cx="9144000" cy="523220"/>
          </a:xfrm>
          <a:prstGeom prst="rect">
            <a:avLst/>
          </a:prstGeom>
          <a:noFill/>
        </p:spPr>
        <p:txBody>
          <a:bodyPr>
            <a:spAutoFit/>
          </a:bodyPr>
          <a:lstStyle/>
          <a:p>
            <a:pPr algn="ctr">
              <a:defRPr/>
            </a:pPr>
            <a:r>
              <a:rPr lang="es-AR" sz="2800" b="1" dirty="0">
                <a:solidFill>
                  <a:srgbClr val="000099"/>
                </a:solidFill>
                <a:latin typeface="+mj-lt"/>
              </a:rPr>
              <a:t>Moraleja</a:t>
            </a:r>
          </a:p>
        </p:txBody>
      </p:sp>
      <p:sp>
        <p:nvSpPr>
          <p:cNvPr id="7" name="6 CuadroTexto"/>
          <p:cNvSpPr txBox="1"/>
          <p:nvPr/>
        </p:nvSpPr>
        <p:spPr>
          <a:xfrm>
            <a:off x="5302260" y="5838858"/>
            <a:ext cx="3176631" cy="646331"/>
          </a:xfrm>
          <a:prstGeom prst="rect">
            <a:avLst/>
          </a:prstGeom>
          <a:noFill/>
        </p:spPr>
        <p:txBody>
          <a:bodyPr wrap="square" rtlCol="0">
            <a:spAutoFit/>
          </a:bodyPr>
          <a:lstStyle/>
          <a:p>
            <a:pPr algn="r"/>
            <a:r>
              <a:rPr lang="es-AR" b="1" i="1" dirty="0" smtClean="0">
                <a:latin typeface="+mn-lt"/>
              </a:rPr>
              <a:t>“No ve el ojo sino la cultura”.</a:t>
            </a:r>
          </a:p>
          <a:p>
            <a:pPr algn="r"/>
            <a:r>
              <a:rPr lang="es-AR" b="1" dirty="0" smtClean="0">
                <a:latin typeface="+mn-lt"/>
              </a:rPr>
              <a:t>Frank </a:t>
            </a:r>
            <a:r>
              <a:rPr lang="es-AR" b="1" dirty="0" err="1" smtClean="0">
                <a:latin typeface="+mn-lt"/>
              </a:rPr>
              <a:t>Boaz</a:t>
            </a:r>
            <a:endParaRPr lang="es-ES" b="1" dirty="0">
              <a:latin typeface="+mn-lt"/>
            </a:endParaRPr>
          </a:p>
        </p:txBody>
      </p:sp>
      <p:pic>
        <p:nvPicPr>
          <p:cNvPr id="8" name="7 Imagen" descr="http://www.secretosparacontar.org/Portals/0/img_lectores/img_cuentos/ciegos.png"/>
          <p:cNvPicPr/>
          <p:nvPr/>
        </p:nvPicPr>
        <p:blipFill>
          <a:blip r:embed="rId4" cstate="print"/>
          <a:srcRect/>
          <a:stretch>
            <a:fillRect/>
          </a:stretch>
        </p:blipFill>
        <p:spPr bwMode="auto">
          <a:xfrm>
            <a:off x="373005" y="1530324"/>
            <a:ext cx="2819152" cy="3443845"/>
          </a:xfrm>
          <a:prstGeom prst="rect">
            <a:avLst/>
          </a:prstGeom>
          <a:noFill/>
          <a:ln w="9525">
            <a:noFill/>
            <a:miter lim="800000"/>
            <a:headEnd/>
            <a:tailEnd/>
          </a:ln>
        </p:spPr>
      </p:pic>
      <p:sp>
        <p:nvSpPr>
          <p:cNvPr id="9" name="8 CuadroTexto"/>
          <p:cNvSpPr txBox="1"/>
          <p:nvPr/>
        </p:nvSpPr>
        <p:spPr>
          <a:xfrm>
            <a:off x="884187" y="1201707"/>
            <a:ext cx="2811501" cy="615553"/>
          </a:xfrm>
          <a:prstGeom prst="rect">
            <a:avLst/>
          </a:prstGeom>
          <a:noFill/>
        </p:spPr>
        <p:txBody>
          <a:bodyPr wrap="square" rtlCol="0">
            <a:spAutoFit/>
          </a:bodyPr>
          <a:lstStyle/>
          <a:p>
            <a:pPr algn="ctr"/>
            <a:r>
              <a:rPr lang="es-AR" sz="1600" b="1" dirty="0" smtClean="0">
                <a:latin typeface="+mn-lt"/>
              </a:rPr>
              <a:t>“Elefante de Célebes”</a:t>
            </a:r>
          </a:p>
          <a:p>
            <a:endParaRPr lang="es-ES" dirty="0"/>
          </a:p>
        </p:txBody>
      </p:sp>
      <p:sp>
        <p:nvSpPr>
          <p:cNvPr id="10" name="9 Rectángulo"/>
          <p:cNvSpPr/>
          <p:nvPr/>
        </p:nvSpPr>
        <p:spPr>
          <a:xfrm>
            <a:off x="1029326" y="5108598"/>
            <a:ext cx="1501308" cy="338554"/>
          </a:xfrm>
          <a:prstGeom prst="rect">
            <a:avLst/>
          </a:prstGeom>
        </p:spPr>
        <p:txBody>
          <a:bodyPr wrap="none">
            <a:spAutoFit/>
          </a:bodyPr>
          <a:lstStyle/>
          <a:p>
            <a:pPr algn="ctr"/>
            <a:r>
              <a:rPr lang="es-AR" sz="1600" b="1" dirty="0" smtClean="0">
                <a:latin typeface="+mn-lt"/>
              </a:rPr>
              <a:t>Max </a:t>
            </a:r>
            <a:r>
              <a:rPr lang="es-AR" sz="1600" b="1" dirty="0" err="1" smtClean="0">
                <a:latin typeface="+mn-lt"/>
              </a:rPr>
              <a:t>Ernst</a:t>
            </a:r>
            <a:r>
              <a:rPr lang="es-AR" sz="1600" b="1" dirty="0" smtClean="0">
                <a:latin typeface="+mn-lt"/>
              </a:rPr>
              <a:t> 1932</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sp>
        <p:nvSpPr>
          <p:cNvPr id="4" name="Rectangle 1"/>
          <p:cNvSpPr>
            <a:spLocks noChangeArrowheads="1"/>
          </p:cNvSpPr>
          <p:nvPr/>
        </p:nvSpPr>
        <p:spPr bwMode="auto">
          <a:xfrm>
            <a:off x="519056" y="2070325"/>
            <a:ext cx="8361478"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s-ES" sz="1700" b="1" i="0" u="none" strike="noStrike" cap="none" normalizeH="0" baseline="0" dirty="0" smtClean="0">
                <a:ln>
                  <a:noFill/>
                </a:ln>
                <a:solidFill>
                  <a:schemeClr val="tx1"/>
                </a:solidFill>
                <a:effectLst/>
                <a:latin typeface="+mn-lt"/>
                <a:ea typeface="SimSun" charset="-122"/>
                <a:cs typeface="Times New Roman" pitchFamily="18" charset="0"/>
              </a:rPr>
              <a:t>“las finalidades” de CUS se establecen sin mayores precisiones en su anexo.  Y son</a:t>
            </a:r>
            <a:r>
              <a:rPr kumimoji="0" lang="es-ES" sz="1700" b="1" i="0" u="none" strike="noStrike" cap="none" normalizeH="0" dirty="0" smtClean="0">
                <a:ln>
                  <a:noFill/>
                </a:ln>
                <a:solidFill>
                  <a:schemeClr val="tx1"/>
                </a:solidFill>
                <a:effectLst/>
                <a:latin typeface="+mn-lt"/>
                <a:ea typeface="SimSun" charset="-122"/>
                <a:cs typeface="Times New Roman" pitchFamily="18" charset="0"/>
              </a:rPr>
              <a:t> a</a:t>
            </a:r>
            <a:r>
              <a:rPr kumimoji="0" lang="es-ES" sz="1700" b="1" i="0" u="none" strike="noStrike" cap="none" normalizeH="0" baseline="0" dirty="0" smtClean="0">
                <a:ln>
                  <a:noFill/>
                </a:ln>
                <a:solidFill>
                  <a:schemeClr val="tx1"/>
                </a:solidFill>
                <a:effectLst/>
                <a:latin typeface="+mn-lt"/>
                <a:ea typeface="SimSun" charset="-122"/>
                <a:cs typeface="Times New Roman" pitchFamily="18" charset="0"/>
              </a:rPr>
              <a:t> saber: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Identificación, nominalización y documentación de beneficiarios de la </a:t>
            </a:r>
            <a:r>
              <a:rPr lang="es-ES" sz="1600" b="1" i="1" dirty="0" smtClean="0">
                <a:latin typeface="+mn-lt"/>
                <a:ea typeface="SimSun" charset="-122"/>
                <a:cs typeface="Times New Roman" pitchFamily="18" charset="0"/>
              </a:rPr>
              <a:t>C</a:t>
            </a: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US.</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Mejoramiento de las determinantes sociales de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Desarrollo, equipamiento y puesta en valor de efectores públicos de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Fortalecimiento y modernización del sector público de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Acciones de Atención Primaria de la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Desarrollo y optimización de las Redes Integradas de Servicios de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Mejoramiento de la calidad de los servicios de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Fortalecimiento de los recursos humanos en salud.</a:t>
            </a:r>
            <a:endParaRPr kumimoji="0" lang="es-ES" sz="16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1" i="1" u="none" strike="noStrike" cap="none" normalizeH="0" baseline="0" dirty="0" smtClean="0">
                <a:ln>
                  <a:noFill/>
                </a:ln>
                <a:solidFill>
                  <a:schemeClr val="tx1"/>
                </a:solidFill>
                <a:effectLst/>
                <a:latin typeface="+mn-lt"/>
                <a:ea typeface="SimSun" charset="-122"/>
                <a:cs typeface="Times New Roman" pitchFamily="18" charset="0"/>
              </a:rPr>
              <a:t>Actividades de Promoción y Protección de la salud y medicina preventiva.</a:t>
            </a:r>
            <a:endParaRPr kumimoji="0" lang="es-ES" sz="1600" b="1" i="0" u="none" strike="noStrike" cap="none" normalizeH="0" baseline="0" dirty="0" smtClean="0">
              <a:ln>
                <a:noFill/>
              </a:ln>
              <a:solidFill>
                <a:schemeClr val="tx1"/>
              </a:solidFill>
              <a:effectLst/>
              <a:latin typeface="+mn-lt"/>
            </a:endParaRPr>
          </a:p>
        </p:txBody>
      </p:sp>
      <p:sp>
        <p:nvSpPr>
          <p:cNvPr id="5" name="Rectangle 6"/>
          <p:cNvSpPr>
            <a:spLocks noChangeArrowheads="1"/>
          </p:cNvSpPr>
          <p:nvPr/>
        </p:nvSpPr>
        <p:spPr bwMode="auto">
          <a:xfrm>
            <a:off x="0" y="142830"/>
            <a:ext cx="9144000"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smtClean="0">
                <a:effectLst>
                  <a:outerShdw blurRad="38100" dist="38100" dir="2700000" algn="tl">
                    <a:srgbClr val="000000">
                      <a:alpha val="43137"/>
                    </a:srgbClr>
                  </a:outerShdw>
                </a:effectLst>
                <a:latin typeface="Calibri"/>
                <a:ea typeface="SimSun" charset="-122"/>
              </a:rPr>
              <a:t>Propuesta gubernamental</a:t>
            </a:r>
            <a:endParaRPr lang="es-AR" sz="3600" b="1" dirty="0">
              <a:effectLst>
                <a:outerShdw blurRad="38100" dist="38100" dir="2700000" algn="tl">
                  <a:srgbClr val="000000">
                    <a:alpha val="43137"/>
                  </a:srgbClr>
                </a:outerShdw>
              </a:effectLst>
              <a:latin typeface="Calibri"/>
              <a:ea typeface="SimSun" charset="-122"/>
            </a:endParaRPr>
          </a:p>
        </p:txBody>
      </p:sp>
      <p:sp>
        <p:nvSpPr>
          <p:cNvPr id="6" name="5 Rectángulo"/>
          <p:cNvSpPr/>
          <p:nvPr/>
        </p:nvSpPr>
        <p:spPr>
          <a:xfrm>
            <a:off x="1103265" y="1019142"/>
            <a:ext cx="7821657" cy="923330"/>
          </a:xfrm>
          <a:prstGeom prst="rect">
            <a:avLst/>
          </a:prstGeom>
        </p:spPr>
        <p:txBody>
          <a:bodyPr wrap="square">
            <a:spAutoFit/>
          </a:bodyPr>
          <a:lstStyle/>
          <a:p>
            <a:r>
              <a:rPr lang="es-ES" b="1" dirty="0" smtClean="0">
                <a:latin typeface="+mn-lt"/>
              </a:rPr>
              <a:t>El decreto 908/2016 dispone “la afectación, </a:t>
            </a:r>
            <a:r>
              <a:rPr lang="es-ES" b="1" i="1" dirty="0" smtClean="0">
                <a:effectLst>
                  <a:outerShdw blurRad="38100" dist="38100" dir="2700000" algn="tl">
                    <a:srgbClr val="000000">
                      <a:alpha val="43137"/>
                    </a:srgbClr>
                  </a:outerShdw>
                </a:effectLst>
                <a:latin typeface="+mn-lt"/>
              </a:rPr>
              <a:t>por única vez</a:t>
            </a:r>
            <a:r>
              <a:rPr lang="es-ES" b="1" dirty="0" smtClean="0">
                <a:latin typeface="+mn-lt"/>
              </a:rPr>
              <a:t>, de los recursos del                        </a:t>
            </a:r>
            <a:r>
              <a:rPr lang="es-ES" b="1" cap="small" dirty="0" smtClean="0">
                <a:latin typeface="+mn-lt"/>
              </a:rPr>
              <a:t>FONDO SOLIDARIO DE REDISTRIBUCIÓN </a:t>
            </a:r>
            <a:r>
              <a:rPr lang="es-ES" b="1" dirty="0" smtClean="0">
                <a:latin typeface="+mn-lt"/>
              </a:rPr>
              <a:t>la suma de </a:t>
            </a:r>
            <a:r>
              <a:rPr lang="es-ES" b="1" cap="small" dirty="0" smtClean="0">
                <a:latin typeface="+mn-lt"/>
              </a:rPr>
              <a:t>PESOS OCHO MIL MILLONES                               </a:t>
            </a:r>
            <a:r>
              <a:rPr lang="es-ES" b="1" dirty="0" smtClean="0">
                <a:latin typeface="+mn-lt"/>
              </a:rPr>
              <a:t>con destino a la financiación de la estrategia de CUS”.</a:t>
            </a:r>
            <a:endParaRPr lang="es-ES" b="1" dirty="0">
              <a:latin typeface="+mn-lt"/>
            </a:endParaRPr>
          </a:p>
        </p:txBody>
      </p:sp>
      <p:sp>
        <p:nvSpPr>
          <p:cNvPr id="7" name="Rectangle 1"/>
          <p:cNvSpPr>
            <a:spLocks noChangeArrowheads="1"/>
          </p:cNvSpPr>
          <p:nvPr/>
        </p:nvSpPr>
        <p:spPr bwMode="auto">
          <a:xfrm>
            <a:off x="1431882" y="4779981"/>
            <a:ext cx="639765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SimSun"/>
                <a:cs typeface="Times New Roman" pitchFamily="18" charset="0"/>
              </a:rPr>
              <a:t>El enigma: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SimSun"/>
                <a:cs typeface="Times New Roman" pitchFamily="18" charset="0"/>
              </a:rPr>
              <a:t>¿La viabilidad financiera acompaña la realidad sanitaria,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SimSun"/>
                <a:cs typeface="Times New Roman" pitchFamily="18" charset="0"/>
              </a:rPr>
              <a:t>mediante una eficiente y transparente reasignación de recursos, o bien,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SimSun"/>
                <a:cs typeface="Times New Roman" pitchFamily="18" charset="0"/>
              </a:rPr>
              <a:t>por el contrario, es la realidad sanitaria la que debe amoldarse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ea typeface="SimSun"/>
                <a:cs typeface="Times New Roman" pitchFamily="18" charset="0"/>
              </a:rPr>
              <a:t>a una reasignación financiera corporativa?</a:t>
            </a:r>
            <a:endParaRPr kumimoji="0" lang="es-ES" sz="1600" b="1" i="0" u="none" strike="noStrike" cap="none" normalizeH="0" baseline="0" dirty="0" smtClean="0">
              <a:ln>
                <a:noFill/>
              </a:ln>
              <a:solidFill>
                <a:schemeClr val="tx1"/>
              </a:solidFill>
              <a:effectLst/>
              <a:latin typeface="+mn-lt"/>
            </a:endParaRPr>
          </a:p>
        </p:txBody>
      </p:sp>
      <p:sp>
        <p:nvSpPr>
          <p:cNvPr id="8" name="7 CuadroTexto"/>
          <p:cNvSpPr txBox="1"/>
          <p:nvPr/>
        </p:nvSpPr>
        <p:spPr>
          <a:xfrm>
            <a:off x="373005" y="6240501"/>
            <a:ext cx="8478891" cy="338554"/>
          </a:xfrm>
          <a:prstGeom prst="rect">
            <a:avLst/>
          </a:prstGeom>
          <a:noFill/>
        </p:spPr>
        <p:txBody>
          <a:bodyPr wrap="square" rtlCol="0">
            <a:spAutoFit/>
          </a:bodyPr>
          <a:lstStyle/>
          <a:p>
            <a:r>
              <a:rPr lang="es-AR" sz="1600" b="1" dirty="0" smtClean="0">
                <a:latin typeface="+mn-lt"/>
              </a:rPr>
              <a:t>Se trata de analizar si lo que está en juego es el inicio de algo nuevo o la reformulación de lo viejo.</a:t>
            </a:r>
            <a:endParaRPr lang="es-ES" sz="1600" b="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 name="Rectangle 6"/>
          <p:cNvSpPr>
            <a:spLocks noChangeArrowheads="1"/>
          </p:cNvSpPr>
          <p:nvPr/>
        </p:nvSpPr>
        <p:spPr bwMode="auto">
          <a:xfrm>
            <a:off x="1122363" y="169863"/>
            <a:ext cx="6978650" cy="882650"/>
          </a:xfrm>
          <a:prstGeom prst="rect">
            <a:avLst/>
          </a:prstGeom>
          <a:noFill/>
          <a:ln w="9525">
            <a:noFill/>
            <a:round/>
            <a:headEnd/>
            <a:tailEnd/>
          </a:ln>
        </p:spPr>
        <p:txBody>
          <a:bodyPr lIns="90000" tIns="46800" rIns="90000" bIns="46800"/>
          <a:lstStyle/>
          <a:p>
            <a:pPr algn="ctr"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AR" sz="3600" b="1" dirty="0">
                <a:effectLst>
                  <a:outerShdw blurRad="38100" dist="38100" dir="2700000" algn="tl">
                    <a:srgbClr val="000000">
                      <a:alpha val="43137"/>
                    </a:srgbClr>
                  </a:outerShdw>
                </a:effectLst>
                <a:latin typeface="Calibri"/>
                <a:ea typeface="SimSun" charset="-122"/>
              </a:rPr>
              <a:t>Reflexión</a:t>
            </a:r>
            <a:r>
              <a:rPr lang="en-US" sz="3600" b="1" dirty="0">
                <a:effectLst>
                  <a:outerShdw blurRad="38100" dist="38100" dir="2700000" algn="tl">
                    <a:srgbClr val="000000">
                      <a:alpha val="43137"/>
                    </a:srgbClr>
                  </a:outerShdw>
                </a:effectLst>
                <a:latin typeface="Calibri"/>
                <a:ea typeface="SimSun" charset="-122"/>
              </a:rPr>
              <a:t> sobre una imagen</a:t>
            </a:r>
          </a:p>
        </p:txBody>
      </p:sp>
      <p:sp>
        <p:nvSpPr>
          <p:cNvPr id="8195" name="2 Elipse"/>
          <p:cNvSpPr>
            <a:spLocks noChangeArrowheads="1"/>
          </p:cNvSpPr>
          <p:nvPr/>
        </p:nvSpPr>
        <p:spPr bwMode="auto">
          <a:xfrm>
            <a:off x="647700" y="6129338"/>
            <a:ext cx="395288" cy="468312"/>
          </a:xfrm>
          <a:prstGeom prst="ellipse">
            <a:avLst/>
          </a:prstGeom>
          <a:solidFill>
            <a:schemeClr val="bg1"/>
          </a:solidFill>
          <a:ln w="9525" algn="ctr">
            <a:noFill/>
            <a:round/>
            <a:headEnd/>
            <a:tailEnd/>
          </a:ln>
        </p:spPr>
        <p:txBody>
          <a:bodyPr/>
          <a:lstStyle/>
          <a:p>
            <a:pPr defTabSz="449263">
              <a:buClr>
                <a:srgbClr val="000000"/>
              </a:buClr>
              <a:buSzPct val="100000"/>
              <a:buFont typeface="Times New Roman" pitchFamily="18" charset="0"/>
              <a:buNone/>
            </a:pPr>
            <a:endParaRPr lang="es-AR" dirty="0">
              <a:solidFill>
                <a:schemeClr val="bg1"/>
              </a:solidFill>
            </a:endParaRPr>
          </a:p>
        </p:txBody>
      </p:sp>
      <p:pic>
        <p:nvPicPr>
          <p:cNvPr id="8196" name="Picture 1"/>
          <p:cNvPicPr>
            <a:picLocks noChangeAspect="1" noChangeArrowheads="1"/>
          </p:cNvPicPr>
          <p:nvPr/>
        </p:nvPicPr>
        <p:blipFill>
          <a:blip r:embed="rId3" cstate="print"/>
          <a:srcRect l="32164" t="36411" r="50601" b="19872"/>
          <a:stretch>
            <a:fillRect/>
          </a:stretch>
        </p:blipFill>
        <p:spPr bwMode="auto">
          <a:xfrm>
            <a:off x="884187" y="1092168"/>
            <a:ext cx="2238369" cy="3194489"/>
          </a:xfrm>
          <a:prstGeom prst="rect">
            <a:avLst/>
          </a:prstGeom>
          <a:noFill/>
          <a:ln w="9525">
            <a:noFill/>
            <a:miter lim="800000"/>
            <a:headEnd/>
            <a:tailEnd/>
          </a:ln>
        </p:spPr>
      </p:pic>
      <p:sp>
        <p:nvSpPr>
          <p:cNvPr id="2" name="1 Rectángulo"/>
          <p:cNvSpPr/>
          <p:nvPr/>
        </p:nvSpPr>
        <p:spPr>
          <a:xfrm>
            <a:off x="3147993" y="1128681"/>
            <a:ext cx="5124462" cy="1107996"/>
          </a:xfrm>
          <a:prstGeom prst="rect">
            <a:avLst/>
          </a:prstGeom>
        </p:spPr>
        <p:txBody>
          <a:bodyPr wrap="square">
            <a:spAutoFit/>
          </a:bodyPr>
          <a:lstStyle/>
          <a:p>
            <a:pPr algn="ctr">
              <a:defRPr/>
            </a:pPr>
            <a:r>
              <a:rPr lang="es-AR" sz="2200" b="1" dirty="0" smtClean="0">
                <a:latin typeface="+mn-lt"/>
              </a:rPr>
              <a:t>Instrumento </a:t>
            </a:r>
            <a:r>
              <a:rPr lang="es-AR" sz="2200" b="1" dirty="0">
                <a:latin typeface="+mn-lt"/>
              </a:rPr>
              <a:t>óptico que sirve para observar de cerca objetos </a:t>
            </a:r>
            <a:r>
              <a:rPr lang="es-AR" sz="2200" b="1" dirty="0" smtClean="0">
                <a:latin typeface="+mn-lt"/>
              </a:rPr>
              <a:t>                               de </a:t>
            </a:r>
            <a:r>
              <a:rPr lang="es-AR" sz="2200" b="1" dirty="0" smtClean="0">
                <a:effectLst>
                  <a:outerShdw blurRad="38100" dist="38100" dir="2700000" algn="tl">
                    <a:srgbClr val="000000">
                      <a:alpha val="43137"/>
                    </a:srgbClr>
                  </a:outerShdw>
                </a:effectLst>
                <a:latin typeface="+mn-lt"/>
              </a:rPr>
              <a:t>tamaño </a:t>
            </a:r>
            <a:r>
              <a:rPr lang="es-AR" sz="2200" b="1" dirty="0">
                <a:effectLst>
                  <a:outerShdw blurRad="38100" dist="38100" dir="2700000" algn="tl">
                    <a:srgbClr val="000000">
                      <a:alpha val="43137"/>
                    </a:srgbClr>
                  </a:outerShdw>
                </a:effectLst>
                <a:latin typeface="+mn-lt"/>
              </a:rPr>
              <a:t>diminuto</a:t>
            </a:r>
            <a:endParaRPr lang="es-AR" sz="2200" dirty="0">
              <a:effectLst>
                <a:outerShdw blurRad="38100" dist="38100" dir="2700000" algn="tl">
                  <a:srgbClr val="000000">
                    <a:alpha val="43137"/>
                  </a:srgbClr>
                </a:outerShdw>
              </a:effectLst>
              <a:latin typeface="+mn-lt"/>
            </a:endParaRPr>
          </a:p>
        </p:txBody>
      </p:sp>
      <p:sp>
        <p:nvSpPr>
          <p:cNvPr id="6" name="5 CuadroTexto"/>
          <p:cNvSpPr txBox="1"/>
          <p:nvPr/>
        </p:nvSpPr>
        <p:spPr>
          <a:xfrm>
            <a:off x="957213" y="4305312"/>
            <a:ext cx="2263806" cy="369332"/>
          </a:xfrm>
          <a:prstGeom prst="rect">
            <a:avLst/>
          </a:prstGeom>
          <a:noFill/>
        </p:spPr>
        <p:txBody>
          <a:bodyPr wrap="square" rtlCol="0">
            <a:spAutoFit/>
          </a:bodyPr>
          <a:lstStyle/>
          <a:p>
            <a:r>
              <a:rPr lang="es-AR" b="1" dirty="0" smtClean="0">
                <a:latin typeface="+mn-lt"/>
              </a:rPr>
              <a:t>Microscopio</a:t>
            </a:r>
            <a:endParaRPr lang="es-ES" b="1" dirty="0">
              <a:latin typeface="+mn-lt"/>
            </a:endParaRPr>
          </a:p>
        </p:txBody>
      </p:sp>
      <p:sp>
        <p:nvSpPr>
          <p:cNvPr id="7" name="6 CuadroTexto"/>
          <p:cNvSpPr txBox="1"/>
          <p:nvPr/>
        </p:nvSpPr>
        <p:spPr>
          <a:xfrm>
            <a:off x="3367071" y="2698740"/>
            <a:ext cx="5469075" cy="2862322"/>
          </a:xfrm>
          <a:prstGeom prst="rect">
            <a:avLst/>
          </a:prstGeom>
          <a:noFill/>
        </p:spPr>
        <p:txBody>
          <a:bodyPr wrap="square" rtlCol="0">
            <a:spAutoFit/>
          </a:bodyPr>
          <a:lstStyle/>
          <a:p>
            <a:r>
              <a:rPr lang="es-AR" sz="2000" b="1" dirty="0" smtClean="0">
                <a:latin typeface="+mn-lt"/>
              </a:rPr>
              <a:t>Perspectiva: </a:t>
            </a:r>
            <a:r>
              <a:rPr lang="es-AR" sz="2000" b="1" dirty="0" err="1" smtClean="0">
                <a:latin typeface="+mn-lt"/>
              </a:rPr>
              <a:t>Filippo</a:t>
            </a:r>
            <a:r>
              <a:rPr lang="es-AR" sz="2000" b="1" dirty="0" smtClean="0">
                <a:latin typeface="+mn-lt"/>
              </a:rPr>
              <a:t> </a:t>
            </a:r>
            <a:r>
              <a:rPr lang="es-AR" sz="2000" b="1" dirty="0" err="1" smtClean="0">
                <a:latin typeface="+mn-lt"/>
              </a:rPr>
              <a:t>Brunelleschi</a:t>
            </a:r>
            <a:r>
              <a:rPr lang="es-AR" sz="2000" b="1" dirty="0" smtClean="0">
                <a:latin typeface="+mn-lt"/>
              </a:rPr>
              <a:t> (1377-1446) pasa a representar los objetos en forma </a:t>
            </a:r>
            <a:r>
              <a:rPr lang="es-AR" sz="2000" b="1" i="1" dirty="0" smtClean="0">
                <a:latin typeface="+mn-lt"/>
              </a:rPr>
              <a:t>tridimensional</a:t>
            </a:r>
            <a:r>
              <a:rPr lang="es-AR" sz="2000" b="1" dirty="0" smtClean="0">
                <a:latin typeface="+mn-lt"/>
              </a:rPr>
              <a:t> en una superficie </a:t>
            </a:r>
            <a:r>
              <a:rPr lang="es-AR" sz="2000" b="1" i="1" dirty="0" smtClean="0">
                <a:latin typeface="+mn-lt"/>
              </a:rPr>
              <a:t>plana </a:t>
            </a:r>
            <a:r>
              <a:rPr lang="es-AR" sz="2000" b="1" dirty="0" smtClean="0">
                <a:latin typeface="+mn-lt"/>
              </a:rPr>
              <a:t>bidimensional con intención de recrear la posición relativa y dar profundidad a dichos objetos.</a:t>
            </a:r>
          </a:p>
          <a:p>
            <a:endParaRPr lang="es-AR" sz="2000" b="1" dirty="0" smtClean="0">
              <a:latin typeface="+mn-lt"/>
            </a:endParaRPr>
          </a:p>
          <a:p>
            <a:r>
              <a:rPr lang="es-AR" sz="2000" b="1" dirty="0" smtClean="0">
                <a:latin typeface="+mn-lt"/>
              </a:rPr>
              <a:t>Con el aporte de León </a:t>
            </a:r>
            <a:r>
              <a:rPr lang="es-AR" sz="2000" b="1" dirty="0" err="1" smtClean="0">
                <a:latin typeface="+mn-lt"/>
              </a:rPr>
              <a:t>Battista</a:t>
            </a:r>
            <a:r>
              <a:rPr lang="es-AR" sz="2000" b="1" dirty="0" smtClean="0">
                <a:latin typeface="+mn-lt"/>
              </a:rPr>
              <a:t> Alberti              (1404-1472), uno pasa a tener la precepción del espacio.      </a:t>
            </a:r>
            <a:endParaRPr lang="es-ES" sz="2000" b="1" dirty="0">
              <a:latin typeface="+mn-lt"/>
            </a:endParaRPr>
          </a:p>
        </p:txBody>
      </p:sp>
      <p:sp>
        <p:nvSpPr>
          <p:cNvPr id="14" name="13 Rectángulo"/>
          <p:cNvSpPr/>
          <p:nvPr/>
        </p:nvSpPr>
        <p:spPr bwMode="auto">
          <a:xfrm>
            <a:off x="409518" y="4999059"/>
            <a:ext cx="2592424" cy="87631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s-ES" sz="1800" b="0" i="0" u="none" strike="noStrike" cap="none" normalizeH="0" baseline="0" smtClean="0">
              <a:ln>
                <a:noFill/>
              </a:ln>
              <a:solidFill>
                <a:schemeClr val="bg1"/>
              </a:solidFill>
              <a:effectLst/>
              <a:latin typeface="Arial" charset="0"/>
            </a:endParaRPr>
          </a:p>
        </p:txBody>
      </p:sp>
      <p:sp>
        <p:nvSpPr>
          <p:cNvPr id="15" name="14 CuadroTexto"/>
          <p:cNvSpPr txBox="1"/>
          <p:nvPr/>
        </p:nvSpPr>
        <p:spPr>
          <a:xfrm>
            <a:off x="446031" y="4999059"/>
            <a:ext cx="1862163" cy="338554"/>
          </a:xfrm>
          <a:prstGeom prst="rect">
            <a:avLst/>
          </a:prstGeom>
          <a:noFill/>
        </p:spPr>
        <p:txBody>
          <a:bodyPr wrap="square" rtlCol="0">
            <a:spAutoFit/>
          </a:bodyPr>
          <a:lstStyle/>
          <a:p>
            <a:r>
              <a:rPr lang="es-AR" sz="1600" b="1" dirty="0" smtClean="0">
                <a:latin typeface="+mn-lt"/>
              </a:rPr>
              <a:t>reduccionismo</a:t>
            </a:r>
            <a:endParaRPr lang="es-ES" sz="1600" b="1" dirty="0">
              <a:latin typeface="+mn-lt"/>
            </a:endParaRPr>
          </a:p>
        </p:txBody>
      </p:sp>
      <p:cxnSp>
        <p:nvCxnSpPr>
          <p:cNvPr id="16" name="15 Conector recto"/>
          <p:cNvCxnSpPr/>
          <p:nvPr/>
        </p:nvCxnSpPr>
        <p:spPr bwMode="auto">
          <a:xfrm rot="5400000">
            <a:off x="993726" y="5510241"/>
            <a:ext cx="36513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17" name="16 Conector recto de flecha"/>
          <p:cNvCxnSpPr/>
          <p:nvPr/>
        </p:nvCxnSpPr>
        <p:spPr bwMode="auto">
          <a:xfrm>
            <a:off x="1176291" y="5692806"/>
            <a:ext cx="292104" cy="1588"/>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8" name="17 CuadroTexto"/>
          <p:cNvSpPr txBox="1"/>
          <p:nvPr/>
        </p:nvSpPr>
        <p:spPr>
          <a:xfrm>
            <a:off x="1504908" y="5510241"/>
            <a:ext cx="1752624" cy="338554"/>
          </a:xfrm>
          <a:prstGeom prst="rect">
            <a:avLst/>
          </a:prstGeom>
          <a:noFill/>
        </p:spPr>
        <p:txBody>
          <a:bodyPr wrap="square" rtlCol="0">
            <a:spAutoFit/>
          </a:bodyPr>
          <a:lstStyle/>
          <a:p>
            <a:r>
              <a:rPr lang="es-AR" sz="1600" b="1" dirty="0" smtClean="0">
                <a:latin typeface="+mn-lt"/>
              </a:rPr>
              <a:t>falsa conciencia </a:t>
            </a:r>
            <a:endParaRPr lang="es-ES" sz="1600" b="1" dirty="0">
              <a:latin typeface="+mn-lt"/>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2142</Words>
  <Application>Microsoft Office PowerPoint</Application>
  <PresentationFormat>Presentación en pantalla (4:3)</PresentationFormat>
  <Paragraphs>347</Paragraphs>
  <Slides>23</Slides>
  <Notes>16</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Clarke Modet Argentina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Capo</dc:creator>
  <cp:lastModifiedBy>Capo</cp:lastModifiedBy>
  <cp:revision>100</cp:revision>
  <dcterms:created xsi:type="dcterms:W3CDTF">2017-07-03T15:31:55Z</dcterms:created>
  <dcterms:modified xsi:type="dcterms:W3CDTF">2017-07-12T22:13:59Z</dcterms:modified>
</cp:coreProperties>
</file>