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569" r:id="rId2"/>
    <p:sldId id="256" r:id="rId3"/>
    <p:sldId id="468" r:id="rId4"/>
    <p:sldId id="470" r:id="rId5"/>
    <p:sldId id="472" r:id="rId6"/>
    <p:sldId id="473" r:id="rId7"/>
    <p:sldId id="643" r:id="rId8"/>
    <p:sldId id="644" r:id="rId9"/>
    <p:sldId id="623" r:id="rId10"/>
    <p:sldId id="566" r:id="rId11"/>
    <p:sldId id="596" r:id="rId12"/>
    <p:sldId id="658" r:id="rId13"/>
    <p:sldId id="674" r:id="rId14"/>
    <p:sldId id="661" r:id="rId15"/>
    <p:sldId id="668" r:id="rId16"/>
    <p:sldId id="669" r:id="rId17"/>
    <p:sldId id="671" r:id="rId18"/>
    <p:sldId id="670" r:id="rId19"/>
    <p:sldId id="598" r:id="rId20"/>
    <p:sldId id="599" r:id="rId21"/>
    <p:sldId id="601" r:id="rId22"/>
    <p:sldId id="603" r:id="rId23"/>
    <p:sldId id="604" r:id="rId24"/>
    <p:sldId id="605" r:id="rId25"/>
    <p:sldId id="606" r:id="rId26"/>
    <p:sldId id="607" r:id="rId27"/>
    <p:sldId id="608" r:id="rId28"/>
    <p:sldId id="610" r:id="rId29"/>
    <p:sldId id="611" r:id="rId30"/>
    <p:sldId id="612" r:id="rId31"/>
    <p:sldId id="613" r:id="rId32"/>
    <p:sldId id="614" r:id="rId33"/>
    <p:sldId id="615" r:id="rId34"/>
    <p:sldId id="616" r:id="rId35"/>
    <p:sldId id="617" r:id="rId36"/>
    <p:sldId id="618" r:id="rId37"/>
    <p:sldId id="619" r:id="rId38"/>
    <p:sldId id="621" r:id="rId39"/>
    <p:sldId id="622" r:id="rId40"/>
  </p:sldIdLst>
  <p:sldSz cx="9144000" cy="6858000" type="screen4x3"/>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3"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oberto%20Chuit\Downloads\REPORTE%20GRUPO%20ETAREO%20Y%20SEXO.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robertochuit:Google%20Drive:2017:MINISTERIO%20NACION:CUS:INFORME%20DE%20CIUDADANOS%20POR%20PROVINCI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'[REPORTE GRUPO ETAREO Y SEXO.xls]Hoja3'!$G$1</c:f>
              <c:strCache>
                <c:ptCount val="1"/>
                <c:pt idx="0">
                  <c:v>SEXO MASCULINO</c:v>
                </c:pt>
              </c:strCache>
            </c:strRef>
          </c:tx>
          <c:spPr>
            <a:solidFill>
              <a:schemeClr val="accent1"/>
            </a:solidFill>
            <a:ln>
              <a:noFill/>
            </a:ln>
            <a:effectLst/>
          </c:spPr>
          <c:invertIfNegative val="0"/>
          <c:cat>
            <c:strRef>
              <c:f>'[REPORTE GRUPO ETAREO Y SEXO.xls]Hoja3'!$F$2:$F$18</c:f>
              <c:strCache>
                <c:ptCount val="17"/>
                <c:pt idx="0">
                  <c:v>1 a 4 años</c:v>
                </c:pt>
                <c:pt idx="1">
                  <c:v>5 a 9 años</c:v>
                </c:pt>
                <c:pt idx="2">
                  <c:v>10 a 14 años</c:v>
                </c:pt>
                <c:pt idx="3">
                  <c:v>15 a 19 años </c:v>
                </c:pt>
                <c:pt idx="4">
                  <c:v>20 a 24 años</c:v>
                </c:pt>
                <c:pt idx="5">
                  <c:v>25 a 29 años</c:v>
                </c:pt>
                <c:pt idx="6">
                  <c:v>30 a 34 años</c:v>
                </c:pt>
                <c:pt idx="7">
                  <c:v>35 a 39 años</c:v>
                </c:pt>
                <c:pt idx="8">
                  <c:v>40 a 44 años</c:v>
                </c:pt>
                <c:pt idx="9">
                  <c:v>45 a 49 años</c:v>
                </c:pt>
                <c:pt idx="10">
                  <c:v>50 a 54 años</c:v>
                </c:pt>
                <c:pt idx="11">
                  <c:v>55 a 59 años</c:v>
                </c:pt>
                <c:pt idx="12">
                  <c:v>60 a 64 años</c:v>
                </c:pt>
                <c:pt idx="13">
                  <c:v>65 a 69 años</c:v>
                </c:pt>
                <c:pt idx="14">
                  <c:v>70 a 74 años</c:v>
                </c:pt>
                <c:pt idx="15">
                  <c:v>80 a 84 años</c:v>
                </c:pt>
                <c:pt idx="16">
                  <c:v>85 años o mas</c:v>
                </c:pt>
              </c:strCache>
            </c:strRef>
          </c:cat>
          <c:val>
            <c:numRef>
              <c:f>'[REPORTE GRUPO ETAREO Y SEXO.xls]Hoja3'!$G$2:$G$18</c:f>
              <c:numCache>
                <c:formatCode>General</c:formatCode>
                <c:ptCount val="17"/>
                <c:pt idx="0">
                  <c:v>-9.5751312969611906</c:v>
                </c:pt>
                <c:pt idx="1">
                  <c:v>-10.01812560600008</c:v>
                </c:pt>
                <c:pt idx="2">
                  <c:v>-11.470227702008581</c:v>
                </c:pt>
                <c:pt idx="3">
                  <c:v>-12.4538771699672</c:v>
                </c:pt>
                <c:pt idx="4">
                  <c:v>-12.47667882700714</c:v>
                </c:pt>
                <c:pt idx="5">
                  <c:v>-8.5111463268225549</c:v>
                </c:pt>
                <c:pt idx="6">
                  <c:v>-6.3977146839574468</c:v>
                </c:pt>
                <c:pt idx="7">
                  <c:v>-5.99333161546725</c:v>
                </c:pt>
                <c:pt idx="8">
                  <c:v>-5.127243514362843</c:v>
                </c:pt>
                <c:pt idx="9">
                  <c:v>-4.379140542144845</c:v>
                </c:pt>
                <c:pt idx="10">
                  <c:v>-3.735625299180068</c:v>
                </c:pt>
                <c:pt idx="11">
                  <c:v>-3.477537923034709</c:v>
                </c:pt>
                <c:pt idx="12">
                  <c:v>-3.0833903374759331</c:v>
                </c:pt>
                <c:pt idx="13">
                  <c:v>-1.170935987648315</c:v>
                </c:pt>
                <c:pt idx="14">
                  <c:v>-0.74818446491649704</c:v>
                </c:pt>
                <c:pt idx="15">
                  <c:v>-0.88580933414108898</c:v>
                </c:pt>
                <c:pt idx="16">
                  <c:v>-0.49589936890424402</c:v>
                </c:pt>
              </c:numCache>
            </c:numRef>
          </c:val>
          <c:extLst xmlns:c16r2="http://schemas.microsoft.com/office/drawing/2015/06/chart">
            <c:ext xmlns:c16="http://schemas.microsoft.com/office/drawing/2014/chart" uri="{C3380CC4-5D6E-409C-BE32-E72D297353CC}">
              <c16:uniqueId val="{00000000-BB3D-4DD7-A3AE-9988070DEAA6}"/>
            </c:ext>
          </c:extLst>
        </c:ser>
        <c:ser>
          <c:idx val="1"/>
          <c:order val="1"/>
          <c:tx>
            <c:strRef>
              <c:f>'[REPORTE GRUPO ETAREO Y SEXO.xls]Hoja3'!$H$1</c:f>
              <c:strCache>
                <c:ptCount val="1"/>
                <c:pt idx="0">
                  <c:v>SEXO FEMENINO</c:v>
                </c:pt>
              </c:strCache>
            </c:strRef>
          </c:tx>
          <c:spPr>
            <a:solidFill>
              <a:schemeClr val="accent2"/>
            </a:solidFill>
            <a:ln>
              <a:noFill/>
            </a:ln>
            <a:effectLst/>
          </c:spPr>
          <c:invertIfNegative val="0"/>
          <c:cat>
            <c:strRef>
              <c:f>'[REPORTE GRUPO ETAREO Y SEXO.xls]Hoja3'!$F$2:$F$18</c:f>
              <c:strCache>
                <c:ptCount val="17"/>
                <c:pt idx="0">
                  <c:v>1 a 4 años</c:v>
                </c:pt>
                <c:pt idx="1">
                  <c:v>5 a 9 años</c:v>
                </c:pt>
                <c:pt idx="2">
                  <c:v>10 a 14 años</c:v>
                </c:pt>
                <c:pt idx="3">
                  <c:v>15 a 19 años </c:v>
                </c:pt>
                <c:pt idx="4">
                  <c:v>20 a 24 años</c:v>
                </c:pt>
                <c:pt idx="5">
                  <c:v>25 a 29 años</c:v>
                </c:pt>
                <c:pt idx="6">
                  <c:v>30 a 34 años</c:v>
                </c:pt>
                <c:pt idx="7">
                  <c:v>35 a 39 años</c:v>
                </c:pt>
                <c:pt idx="8">
                  <c:v>40 a 44 años</c:v>
                </c:pt>
                <c:pt idx="9">
                  <c:v>45 a 49 años</c:v>
                </c:pt>
                <c:pt idx="10">
                  <c:v>50 a 54 años</c:v>
                </c:pt>
                <c:pt idx="11">
                  <c:v>55 a 59 años</c:v>
                </c:pt>
                <c:pt idx="12">
                  <c:v>60 a 64 años</c:v>
                </c:pt>
                <c:pt idx="13">
                  <c:v>65 a 69 años</c:v>
                </c:pt>
                <c:pt idx="14">
                  <c:v>70 a 74 años</c:v>
                </c:pt>
                <c:pt idx="15">
                  <c:v>80 a 84 años</c:v>
                </c:pt>
                <c:pt idx="16">
                  <c:v>85 años o mas</c:v>
                </c:pt>
              </c:strCache>
            </c:strRef>
          </c:cat>
          <c:val>
            <c:numRef>
              <c:f>'[REPORTE GRUPO ETAREO Y SEXO.xls]Hoja3'!$H$2:$H$18</c:f>
              <c:numCache>
                <c:formatCode>General</c:formatCode>
                <c:ptCount val="17"/>
                <c:pt idx="0">
                  <c:v>8.3695155977497908</c:v>
                </c:pt>
                <c:pt idx="1">
                  <c:v>8.7685052174368145</c:v>
                </c:pt>
                <c:pt idx="2">
                  <c:v>10.034490340465901</c:v>
                </c:pt>
                <c:pt idx="3">
                  <c:v>11.181746732698899</c:v>
                </c:pt>
                <c:pt idx="4">
                  <c:v>12.657627290528231</c:v>
                </c:pt>
                <c:pt idx="5">
                  <c:v>10.95262163208416</c:v>
                </c:pt>
                <c:pt idx="6">
                  <c:v>8.4900086540909303</c:v>
                </c:pt>
                <c:pt idx="7">
                  <c:v>7.5119792515315904</c:v>
                </c:pt>
                <c:pt idx="8">
                  <c:v>5.7865429998011804</c:v>
                </c:pt>
                <c:pt idx="9">
                  <c:v>4.4603780667943997</c:v>
                </c:pt>
                <c:pt idx="10">
                  <c:v>3.5166862941705941</c:v>
                </c:pt>
                <c:pt idx="11">
                  <c:v>3.0430019509882231</c:v>
                </c:pt>
                <c:pt idx="12">
                  <c:v>1.3819858210496501</c:v>
                </c:pt>
                <c:pt idx="13">
                  <c:v>0.86466777972380804</c:v>
                </c:pt>
                <c:pt idx="14">
                  <c:v>0.94507061527665703</c:v>
                </c:pt>
                <c:pt idx="15">
                  <c:v>1.3352682597686181</c:v>
                </c:pt>
                <c:pt idx="16">
                  <c:v>0.69990349584056499</c:v>
                </c:pt>
              </c:numCache>
            </c:numRef>
          </c:val>
          <c:extLst xmlns:c16r2="http://schemas.microsoft.com/office/drawing/2015/06/chart">
            <c:ext xmlns:c16="http://schemas.microsoft.com/office/drawing/2014/chart" uri="{C3380CC4-5D6E-409C-BE32-E72D297353CC}">
              <c16:uniqueId val="{00000001-BB3D-4DD7-A3AE-9988070DEAA6}"/>
            </c:ext>
          </c:extLst>
        </c:ser>
        <c:dLbls>
          <c:showLegendKey val="0"/>
          <c:showVal val="0"/>
          <c:showCatName val="0"/>
          <c:showSerName val="0"/>
          <c:showPercent val="0"/>
          <c:showBubbleSize val="0"/>
        </c:dLbls>
        <c:gapWidth val="10"/>
        <c:overlap val="100"/>
        <c:axId val="430634720"/>
        <c:axId val="430635112"/>
      </c:barChart>
      <c:catAx>
        <c:axId val="4306347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30635112"/>
        <c:crosses val="autoZero"/>
        <c:auto val="1"/>
        <c:lblAlgn val="ctr"/>
        <c:lblOffset val="100"/>
        <c:noMultiLvlLbl val="0"/>
      </c:catAx>
      <c:valAx>
        <c:axId val="4306351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63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A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27301681925399"/>
          <c:y val="2.1319365003400099E-2"/>
          <c:w val="0.80658315343832199"/>
          <c:h val="0.93371951346065296"/>
        </c:manualLayout>
      </c:layout>
      <c:barChart>
        <c:barDir val="bar"/>
        <c:grouping val="clustered"/>
        <c:varyColors val="0"/>
        <c:ser>
          <c:idx val="0"/>
          <c:order val="0"/>
          <c:spPr>
            <a:solidFill>
              <a:schemeClr val="accent1"/>
            </a:solidFill>
            <a:ln>
              <a:noFill/>
            </a:ln>
            <a:effectLst/>
          </c:spPr>
          <c:invertIfNegative val="0"/>
          <c:cat>
            <c:strRef>
              <c:f>Grafico!$A$5:$A$28</c:f>
              <c:strCache>
                <c:ptCount val="24"/>
                <c:pt idx="0">
                  <c:v>Tierra del Fuego</c:v>
                </c:pt>
                <c:pt idx="1">
                  <c:v>Santa Cruz</c:v>
                </c:pt>
                <c:pt idx="2">
                  <c:v>La Pampa</c:v>
                </c:pt>
                <c:pt idx="3">
                  <c:v>Catamarca</c:v>
                </c:pt>
                <c:pt idx="4">
                  <c:v>La Rioja</c:v>
                </c:pt>
                <c:pt idx="5">
                  <c:v>Chubut</c:v>
                </c:pt>
                <c:pt idx="6">
                  <c:v>San Luis</c:v>
                </c:pt>
                <c:pt idx="7">
                  <c:v>Río Negro</c:v>
                </c:pt>
                <c:pt idx="8">
                  <c:v>Neuquén</c:v>
                </c:pt>
                <c:pt idx="9">
                  <c:v>Formosa</c:v>
                </c:pt>
                <c:pt idx="10">
                  <c:v>Jujuy</c:v>
                </c:pt>
                <c:pt idx="11">
                  <c:v>San Juan</c:v>
                </c:pt>
                <c:pt idx="12">
                  <c:v>Entre Ríos</c:v>
                </c:pt>
                <c:pt idx="13">
                  <c:v>CABA</c:v>
                </c:pt>
                <c:pt idx="14">
                  <c:v>Santiago del Estero</c:v>
                </c:pt>
                <c:pt idx="15">
                  <c:v>Corrientes</c:v>
                </c:pt>
                <c:pt idx="16">
                  <c:v>Salta</c:v>
                </c:pt>
                <c:pt idx="17">
                  <c:v>Misiones</c:v>
                </c:pt>
                <c:pt idx="18">
                  <c:v>Chaco</c:v>
                </c:pt>
                <c:pt idx="19">
                  <c:v>Mendoza</c:v>
                </c:pt>
                <c:pt idx="20">
                  <c:v>Tucumán</c:v>
                </c:pt>
                <c:pt idx="21">
                  <c:v>Córdoba</c:v>
                </c:pt>
                <c:pt idx="22">
                  <c:v>Santa Fe</c:v>
                </c:pt>
                <c:pt idx="23">
                  <c:v>Buenos Aires</c:v>
                </c:pt>
              </c:strCache>
            </c:strRef>
          </c:cat>
          <c:val>
            <c:numRef>
              <c:f>Grafico!$B$5:$B$28</c:f>
            </c:numRef>
          </c:val>
          <c:extLst xmlns:c16r2="http://schemas.microsoft.com/office/drawing/2015/06/chart">
            <c:ext xmlns:c16="http://schemas.microsoft.com/office/drawing/2014/chart" uri="{C3380CC4-5D6E-409C-BE32-E72D297353CC}">
              <c16:uniqueId val="{00000000-7EC6-438C-8BCA-0E3AD8C0269B}"/>
            </c:ext>
          </c:extLst>
        </c:ser>
        <c:ser>
          <c:idx val="1"/>
          <c:order val="1"/>
          <c:spPr>
            <a:solidFill>
              <a:schemeClr val="accent2"/>
            </a:solidFill>
            <a:ln>
              <a:noFill/>
            </a:ln>
            <a:effectLst/>
          </c:spPr>
          <c:invertIfNegative val="0"/>
          <c:cat>
            <c:strRef>
              <c:f>Grafico!$A$5:$A$28</c:f>
              <c:strCache>
                <c:ptCount val="24"/>
                <c:pt idx="0">
                  <c:v>Tierra del Fuego</c:v>
                </c:pt>
                <c:pt idx="1">
                  <c:v>Santa Cruz</c:v>
                </c:pt>
                <c:pt idx="2">
                  <c:v>La Pampa</c:v>
                </c:pt>
                <c:pt idx="3">
                  <c:v>Catamarca</c:v>
                </c:pt>
                <c:pt idx="4">
                  <c:v>La Rioja</c:v>
                </c:pt>
                <c:pt idx="5">
                  <c:v>Chubut</c:v>
                </c:pt>
                <c:pt idx="6">
                  <c:v>San Luis</c:v>
                </c:pt>
                <c:pt idx="7">
                  <c:v>Río Negro</c:v>
                </c:pt>
                <c:pt idx="8">
                  <c:v>Neuquén</c:v>
                </c:pt>
                <c:pt idx="9">
                  <c:v>Formosa</c:v>
                </c:pt>
                <c:pt idx="10">
                  <c:v>Jujuy</c:v>
                </c:pt>
                <c:pt idx="11">
                  <c:v>San Juan</c:v>
                </c:pt>
                <c:pt idx="12">
                  <c:v>Entre Ríos</c:v>
                </c:pt>
                <c:pt idx="13">
                  <c:v>CABA</c:v>
                </c:pt>
                <c:pt idx="14">
                  <c:v>Santiago del Estero</c:v>
                </c:pt>
                <c:pt idx="15">
                  <c:v>Corrientes</c:v>
                </c:pt>
                <c:pt idx="16">
                  <c:v>Salta</c:v>
                </c:pt>
                <c:pt idx="17">
                  <c:v>Misiones</c:v>
                </c:pt>
                <c:pt idx="18">
                  <c:v>Chaco</c:v>
                </c:pt>
                <c:pt idx="19">
                  <c:v>Mendoza</c:v>
                </c:pt>
                <c:pt idx="20">
                  <c:v>Tucumán</c:v>
                </c:pt>
                <c:pt idx="21">
                  <c:v>Córdoba</c:v>
                </c:pt>
                <c:pt idx="22">
                  <c:v>Santa Fe</c:v>
                </c:pt>
                <c:pt idx="23">
                  <c:v>Buenos Aires</c:v>
                </c:pt>
              </c:strCache>
            </c:strRef>
          </c:cat>
          <c:val>
            <c:numRef>
              <c:f>Grafico!$C$5:$C$28</c:f>
            </c:numRef>
          </c:val>
          <c:extLst xmlns:c16r2="http://schemas.microsoft.com/office/drawing/2015/06/chart">
            <c:ext xmlns:c16="http://schemas.microsoft.com/office/drawing/2014/chart" uri="{C3380CC4-5D6E-409C-BE32-E72D297353CC}">
              <c16:uniqueId val="{00000001-7EC6-438C-8BCA-0E3AD8C0269B}"/>
            </c:ext>
          </c:extLst>
        </c:ser>
        <c:ser>
          <c:idx val="2"/>
          <c:order val="2"/>
          <c:spPr>
            <a:solidFill>
              <a:schemeClr val="accent3"/>
            </a:solidFill>
            <a:ln>
              <a:noFill/>
            </a:ln>
            <a:effectLst/>
          </c:spPr>
          <c:invertIfNegative val="0"/>
          <c:cat>
            <c:strRef>
              <c:f>Grafico!$A$5:$A$28</c:f>
              <c:strCache>
                <c:ptCount val="24"/>
                <c:pt idx="0">
                  <c:v>Tierra del Fuego</c:v>
                </c:pt>
                <c:pt idx="1">
                  <c:v>Santa Cruz</c:v>
                </c:pt>
                <c:pt idx="2">
                  <c:v>La Pampa</c:v>
                </c:pt>
                <c:pt idx="3">
                  <c:v>Catamarca</c:v>
                </c:pt>
                <c:pt idx="4">
                  <c:v>La Rioja</c:v>
                </c:pt>
                <c:pt idx="5">
                  <c:v>Chubut</c:v>
                </c:pt>
                <c:pt idx="6">
                  <c:v>San Luis</c:v>
                </c:pt>
                <c:pt idx="7">
                  <c:v>Río Negro</c:v>
                </c:pt>
                <c:pt idx="8">
                  <c:v>Neuquén</c:v>
                </c:pt>
                <c:pt idx="9">
                  <c:v>Formosa</c:v>
                </c:pt>
                <c:pt idx="10">
                  <c:v>Jujuy</c:v>
                </c:pt>
                <c:pt idx="11">
                  <c:v>San Juan</c:v>
                </c:pt>
                <c:pt idx="12">
                  <c:v>Entre Ríos</c:v>
                </c:pt>
                <c:pt idx="13">
                  <c:v>CABA</c:v>
                </c:pt>
                <c:pt idx="14">
                  <c:v>Santiago del Estero</c:v>
                </c:pt>
                <c:pt idx="15">
                  <c:v>Corrientes</c:v>
                </c:pt>
                <c:pt idx="16">
                  <c:v>Salta</c:v>
                </c:pt>
                <c:pt idx="17">
                  <c:v>Misiones</c:v>
                </c:pt>
                <c:pt idx="18">
                  <c:v>Chaco</c:v>
                </c:pt>
                <c:pt idx="19">
                  <c:v>Mendoza</c:v>
                </c:pt>
                <c:pt idx="20">
                  <c:v>Tucumán</c:v>
                </c:pt>
                <c:pt idx="21">
                  <c:v>Córdoba</c:v>
                </c:pt>
                <c:pt idx="22">
                  <c:v>Santa Fe</c:v>
                </c:pt>
                <c:pt idx="23">
                  <c:v>Buenos Aires</c:v>
                </c:pt>
              </c:strCache>
            </c:strRef>
          </c:cat>
          <c:val>
            <c:numRef>
              <c:f>Grafico!$D$5:$D$28</c:f>
            </c:numRef>
          </c:val>
          <c:extLst xmlns:c16r2="http://schemas.microsoft.com/office/drawing/2015/06/chart">
            <c:ext xmlns:c16="http://schemas.microsoft.com/office/drawing/2014/chart" uri="{C3380CC4-5D6E-409C-BE32-E72D297353CC}">
              <c16:uniqueId val="{00000002-7EC6-438C-8BCA-0E3AD8C0269B}"/>
            </c:ext>
          </c:extLst>
        </c:ser>
        <c:ser>
          <c:idx val="3"/>
          <c:order val="3"/>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Grafico!$A$5:$A$28</c:f>
              <c:strCache>
                <c:ptCount val="24"/>
                <c:pt idx="0">
                  <c:v>Tierra del Fuego</c:v>
                </c:pt>
                <c:pt idx="1">
                  <c:v>Santa Cruz</c:v>
                </c:pt>
                <c:pt idx="2">
                  <c:v>La Pampa</c:v>
                </c:pt>
                <c:pt idx="3">
                  <c:v>Catamarca</c:v>
                </c:pt>
                <c:pt idx="4">
                  <c:v>La Rioja</c:v>
                </c:pt>
                <c:pt idx="5">
                  <c:v>Chubut</c:v>
                </c:pt>
                <c:pt idx="6">
                  <c:v>San Luis</c:v>
                </c:pt>
                <c:pt idx="7">
                  <c:v>Río Negro</c:v>
                </c:pt>
                <c:pt idx="8">
                  <c:v>Neuquén</c:v>
                </c:pt>
                <c:pt idx="9">
                  <c:v>Formosa</c:v>
                </c:pt>
                <c:pt idx="10">
                  <c:v>Jujuy</c:v>
                </c:pt>
                <c:pt idx="11">
                  <c:v>San Juan</c:v>
                </c:pt>
                <c:pt idx="12">
                  <c:v>Entre Ríos</c:v>
                </c:pt>
                <c:pt idx="13">
                  <c:v>CABA</c:v>
                </c:pt>
                <c:pt idx="14">
                  <c:v>Santiago del Estero</c:v>
                </c:pt>
                <c:pt idx="15">
                  <c:v>Corrientes</c:v>
                </c:pt>
                <c:pt idx="16">
                  <c:v>Salta</c:v>
                </c:pt>
                <c:pt idx="17">
                  <c:v>Misiones</c:v>
                </c:pt>
                <c:pt idx="18">
                  <c:v>Chaco</c:v>
                </c:pt>
                <c:pt idx="19">
                  <c:v>Mendoza</c:v>
                </c:pt>
                <c:pt idx="20">
                  <c:v>Tucumán</c:v>
                </c:pt>
                <c:pt idx="21">
                  <c:v>Córdoba</c:v>
                </c:pt>
                <c:pt idx="22">
                  <c:v>Santa Fe</c:v>
                </c:pt>
                <c:pt idx="23">
                  <c:v>Buenos Aires</c:v>
                </c:pt>
              </c:strCache>
            </c:strRef>
          </c:cat>
          <c:val>
            <c:numRef>
              <c:f>Grafico!$E$5:$E$28</c:f>
              <c:numCache>
                <c:formatCode>_-* #,##0.00_-;\-* #,##0.00_-;_-* "-"??_-;_-@_-</c:formatCode>
                <c:ptCount val="24"/>
                <c:pt idx="0">
                  <c:v>0.317633592286793</c:v>
                </c:pt>
                <c:pt idx="1">
                  <c:v>0.44944511826810302</c:v>
                </c:pt>
                <c:pt idx="2">
                  <c:v>0.93409386621063395</c:v>
                </c:pt>
                <c:pt idx="3">
                  <c:v>0.95525905666583</c:v>
                </c:pt>
                <c:pt idx="4">
                  <c:v>1.049923967724196</c:v>
                </c:pt>
                <c:pt idx="5">
                  <c:v>1.112054999831287</c:v>
                </c:pt>
                <c:pt idx="6">
                  <c:v>1.29474010903707</c:v>
                </c:pt>
                <c:pt idx="7">
                  <c:v>1.7096712832342249</c:v>
                </c:pt>
                <c:pt idx="8">
                  <c:v>1.7234649953038339</c:v>
                </c:pt>
                <c:pt idx="9">
                  <c:v>2.1247804408129238</c:v>
                </c:pt>
                <c:pt idx="10">
                  <c:v>2.2864338470996679</c:v>
                </c:pt>
                <c:pt idx="11">
                  <c:v>2.5807812803012071</c:v>
                </c:pt>
                <c:pt idx="12">
                  <c:v>3.403375973949164</c:v>
                </c:pt>
                <c:pt idx="13">
                  <c:v>3.4832237684940499</c:v>
                </c:pt>
                <c:pt idx="14">
                  <c:v>3.58333200463795</c:v>
                </c:pt>
                <c:pt idx="15">
                  <c:v>3.801791773533945</c:v>
                </c:pt>
                <c:pt idx="16">
                  <c:v>3.8039201581382351</c:v>
                </c:pt>
                <c:pt idx="17">
                  <c:v>4.0304633389459914</c:v>
                </c:pt>
                <c:pt idx="18">
                  <c:v>4.1568389558159797</c:v>
                </c:pt>
                <c:pt idx="19">
                  <c:v>4.1987317942467612</c:v>
                </c:pt>
                <c:pt idx="20">
                  <c:v>4.6126766438711977</c:v>
                </c:pt>
                <c:pt idx="21">
                  <c:v>7.0110027101677828</c:v>
                </c:pt>
                <c:pt idx="22">
                  <c:v>8.3954167796057799</c:v>
                </c:pt>
                <c:pt idx="23">
                  <c:v>32.878358370280338</c:v>
                </c:pt>
              </c:numCache>
            </c:numRef>
          </c:val>
          <c:extLst xmlns:c16r2="http://schemas.microsoft.com/office/drawing/2015/06/chart">
            <c:ext xmlns:c16="http://schemas.microsoft.com/office/drawing/2014/chart" uri="{C3380CC4-5D6E-409C-BE32-E72D297353CC}">
              <c16:uniqueId val="{00000003-7EC6-438C-8BCA-0E3AD8C0269B}"/>
            </c:ext>
          </c:extLst>
        </c:ser>
        <c:dLbls>
          <c:showLegendKey val="0"/>
          <c:showVal val="0"/>
          <c:showCatName val="0"/>
          <c:showSerName val="0"/>
          <c:showPercent val="0"/>
          <c:showBubbleSize val="0"/>
        </c:dLbls>
        <c:gapWidth val="182"/>
        <c:axId val="430637856"/>
        <c:axId val="430638248"/>
      </c:barChart>
      <c:catAx>
        <c:axId val="43063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AR"/>
          </a:p>
        </c:txPr>
        <c:crossAx val="430638248"/>
        <c:crosses val="autoZero"/>
        <c:auto val="1"/>
        <c:lblAlgn val="ctr"/>
        <c:lblOffset val="100"/>
        <c:noMultiLvlLbl val="0"/>
      </c:catAx>
      <c:valAx>
        <c:axId val="430638248"/>
        <c:scaling>
          <c:orientation val="minMax"/>
        </c:scaling>
        <c:delete val="0"/>
        <c:axPos val="b"/>
        <c:majorGridlines>
          <c:spPr>
            <a:ln w="9525" cap="flat" cmpd="sng" algn="ctr">
              <a:solidFill>
                <a:schemeClr val="tx1">
                  <a:lumMod val="15000"/>
                  <a:lumOff val="85000"/>
                </a:schemeClr>
              </a:solidFill>
              <a:round/>
            </a:ln>
            <a:effectLst/>
          </c:spPr>
        </c:majorGridlines>
        <c:numFmt formatCode="_-* #,##0.00_-;\-*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306378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A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4C938-DC8F-420B-9F49-25D143601A8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9FC5DB11-A954-49D7-9C22-B3B408C0B898}">
      <dgm:prSet phldrT="[Texto]" custT="1"/>
      <dgm:spPr/>
      <dgm:t>
        <a:bodyPr/>
        <a:lstStyle/>
        <a:p>
          <a:pPr algn="l"/>
          <a:r>
            <a:rPr lang="es-ES" sz="1600" dirty="0" smtClean="0"/>
            <a:t>Área </a:t>
          </a:r>
          <a:r>
            <a:rPr lang="es-ES" sz="1600" dirty="0"/>
            <a:t>programática y población identificada a cargo de equipos de APS</a:t>
          </a:r>
        </a:p>
      </dgm:t>
    </dgm:pt>
    <dgm:pt modelId="{75EFEF78-4FAD-4C51-AB29-104CEB3F3C92}" type="parTrans" cxnId="{288F6C0C-E2F5-4903-A1CE-47D5E184191A}">
      <dgm:prSet/>
      <dgm:spPr/>
      <dgm:t>
        <a:bodyPr/>
        <a:lstStyle/>
        <a:p>
          <a:endParaRPr lang="es-ES" sz="2400"/>
        </a:p>
      </dgm:t>
    </dgm:pt>
    <dgm:pt modelId="{791F9DFC-121E-496F-9E88-275308AF3DA7}" type="sibTrans" cxnId="{288F6C0C-E2F5-4903-A1CE-47D5E184191A}">
      <dgm:prSet/>
      <dgm:spPr/>
      <dgm:t>
        <a:bodyPr/>
        <a:lstStyle/>
        <a:p>
          <a:endParaRPr lang="es-ES" sz="2400"/>
        </a:p>
      </dgm:t>
    </dgm:pt>
    <dgm:pt modelId="{0297684F-B42C-4172-813D-785ED03F398C}">
      <dgm:prSet phldrT="[Texto]" custT="1"/>
      <dgm:spPr/>
      <dgm:t>
        <a:bodyPr/>
        <a:lstStyle/>
        <a:p>
          <a:r>
            <a:rPr lang="es-ES" sz="1600" dirty="0"/>
            <a:t>Red de prestadores y acceso garantizado</a:t>
          </a:r>
        </a:p>
      </dgm:t>
    </dgm:pt>
    <dgm:pt modelId="{3E6180AB-C3B6-4FA9-95D2-887436939082}" type="parTrans" cxnId="{9E62DD27-2E56-48AC-BD68-F59F73C3EEBB}">
      <dgm:prSet/>
      <dgm:spPr/>
      <dgm:t>
        <a:bodyPr/>
        <a:lstStyle/>
        <a:p>
          <a:endParaRPr lang="es-ES" sz="2400"/>
        </a:p>
      </dgm:t>
    </dgm:pt>
    <dgm:pt modelId="{7BD103ED-CD91-4F78-ABB6-935BDAA86D39}" type="sibTrans" cxnId="{9E62DD27-2E56-48AC-BD68-F59F73C3EEBB}">
      <dgm:prSet/>
      <dgm:spPr/>
      <dgm:t>
        <a:bodyPr/>
        <a:lstStyle/>
        <a:p>
          <a:endParaRPr lang="es-ES" sz="2400"/>
        </a:p>
      </dgm:t>
    </dgm:pt>
    <dgm:pt modelId="{CDD1B2C1-71DA-4960-8295-F94161B2DC2C}">
      <dgm:prSet phldrT="[Texto]" custT="1"/>
      <dgm:spPr/>
      <dgm:t>
        <a:bodyPr/>
        <a:lstStyle/>
        <a:p>
          <a:r>
            <a:rPr lang="es-ES" sz="1600" dirty="0"/>
            <a:t>Financia-miento por resultados e incentivos</a:t>
          </a:r>
        </a:p>
      </dgm:t>
    </dgm:pt>
    <dgm:pt modelId="{6E91FD57-75BE-427C-9C4A-70EEAFBEE0F5}" type="parTrans" cxnId="{C935CDAE-668B-47EC-A537-B33EEC4CD440}">
      <dgm:prSet/>
      <dgm:spPr/>
      <dgm:t>
        <a:bodyPr/>
        <a:lstStyle/>
        <a:p>
          <a:endParaRPr lang="es-ES" sz="2400"/>
        </a:p>
      </dgm:t>
    </dgm:pt>
    <dgm:pt modelId="{1834DF17-8224-4D81-9C3B-00D5F6FBE5F9}" type="sibTrans" cxnId="{C935CDAE-668B-47EC-A537-B33EEC4CD440}">
      <dgm:prSet/>
      <dgm:spPr/>
      <dgm:t>
        <a:bodyPr/>
        <a:lstStyle/>
        <a:p>
          <a:endParaRPr lang="es-ES" sz="2400"/>
        </a:p>
      </dgm:t>
    </dgm:pt>
    <dgm:pt modelId="{B2F6D0B7-5992-458D-A126-D8100AF11872}">
      <dgm:prSet phldrT="[Texto]" custT="1"/>
      <dgm:spPr/>
      <dgm:t>
        <a:bodyPr/>
        <a:lstStyle/>
        <a:p>
          <a:r>
            <a:rPr lang="es-ES" sz="1600" dirty="0"/>
            <a:t>Monitoreo de indicadores (Cobertura – Protección financiera y resultados sanitarios)</a:t>
          </a:r>
        </a:p>
      </dgm:t>
    </dgm:pt>
    <dgm:pt modelId="{F90FE910-F2EA-4FB6-9131-0BE8E37B2D9A}" type="parTrans" cxnId="{E7D3A13D-6CC9-4BF5-BA3C-2E0BDCCADC63}">
      <dgm:prSet/>
      <dgm:spPr/>
      <dgm:t>
        <a:bodyPr/>
        <a:lstStyle/>
        <a:p>
          <a:endParaRPr lang="es-ES" sz="2400"/>
        </a:p>
      </dgm:t>
    </dgm:pt>
    <dgm:pt modelId="{887F6A06-2A76-4F9F-ACBE-D0E04F17AD67}" type="sibTrans" cxnId="{E7D3A13D-6CC9-4BF5-BA3C-2E0BDCCADC63}">
      <dgm:prSet/>
      <dgm:spPr/>
      <dgm:t>
        <a:bodyPr/>
        <a:lstStyle/>
        <a:p>
          <a:endParaRPr lang="es-ES" sz="2400"/>
        </a:p>
      </dgm:t>
    </dgm:pt>
    <dgm:pt modelId="{F8F8662F-7ABD-4E05-8277-F968CB0E1F23}">
      <dgm:prSet phldrT="[Texto]" custT="1"/>
      <dgm:spPr/>
      <dgm:t>
        <a:bodyPr/>
        <a:lstStyle/>
        <a:p>
          <a:r>
            <a:rPr lang="es-ES" sz="1600" dirty="0"/>
            <a:t>Paquete de servicios </a:t>
          </a:r>
          <a:r>
            <a:rPr lang="es-ES" sz="1600" dirty="0" smtClean="0"/>
            <a:t>explicitados </a:t>
          </a:r>
          <a:r>
            <a:rPr lang="es-ES" sz="1600" dirty="0"/>
            <a:t>y priorizados</a:t>
          </a:r>
        </a:p>
      </dgm:t>
    </dgm:pt>
    <dgm:pt modelId="{CF440059-3DB3-4D65-A055-4C7656982200}" type="parTrans" cxnId="{04E70A87-FA2B-4276-9F51-8465DE32CA15}">
      <dgm:prSet/>
      <dgm:spPr/>
      <dgm:t>
        <a:bodyPr/>
        <a:lstStyle/>
        <a:p>
          <a:endParaRPr lang="es-ES"/>
        </a:p>
      </dgm:t>
    </dgm:pt>
    <dgm:pt modelId="{3C1A2BB3-722C-436C-9DDE-2233AB405AD4}" type="sibTrans" cxnId="{04E70A87-FA2B-4276-9F51-8465DE32CA15}">
      <dgm:prSet/>
      <dgm:spPr/>
      <dgm:t>
        <a:bodyPr/>
        <a:lstStyle/>
        <a:p>
          <a:endParaRPr lang="es-ES"/>
        </a:p>
      </dgm:t>
    </dgm:pt>
    <dgm:pt modelId="{66CFE88D-7F2F-48C7-A53D-2677D142C768}" type="pres">
      <dgm:prSet presAssocID="{24F4C938-DC8F-420B-9F49-25D143601A83}" presName="Name0" presStyleCnt="0">
        <dgm:presLayoutVars>
          <dgm:dir/>
          <dgm:resizeHandles val="exact"/>
        </dgm:presLayoutVars>
      </dgm:prSet>
      <dgm:spPr/>
      <dgm:t>
        <a:bodyPr/>
        <a:lstStyle/>
        <a:p>
          <a:endParaRPr lang="es-ES_tradnl"/>
        </a:p>
      </dgm:t>
    </dgm:pt>
    <dgm:pt modelId="{65A4D824-553A-4594-93D5-AC9A1776D06C}" type="pres">
      <dgm:prSet presAssocID="{9FC5DB11-A954-49D7-9C22-B3B408C0B898}" presName="node" presStyleLbl="node1" presStyleIdx="0" presStyleCnt="5" custScaleX="108570">
        <dgm:presLayoutVars>
          <dgm:bulletEnabled val="1"/>
        </dgm:presLayoutVars>
      </dgm:prSet>
      <dgm:spPr/>
      <dgm:t>
        <a:bodyPr/>
        <a:lstStyle/>
        <a:p>
          <a:endParaRPr lang="es-ES_tradnl"/>
        </a:p>
      </dgm:t>
    </dgm:pt>
    <dgm:pt modelId="{75D1375A-F632-4961-A26D-B1CBC5B7FF01}" type="pres">
      <dgm:prSet presAssocID="{791F9DFC-121E-496F-9E88-275308AF3DA7}" presName="sibTrans" presStyleCnt="0"/>
      <dgm:spPr/>
    </dgm:pt>
    <dgm:pt modelId="{E5066699-A1C9-4819-B864-FF8E48D3AF1E}" type="pres">
      <dgm:prSet presAssocID="{F8F8662F-7ABD-4E05-8277-F968CB0E1F23}" presName="node" presStyleLbl="node1" presStyleIdx="1" presStyleCnt="5">
        <dgm:presLayoutVars>
          <dgm:bulletEnabled val="1"/>
        </dgm:presLayoutVars>
      </dgm:prSet>
      <dgm:spPr/>
      <dgm:t>
        <a:bodyPr/>
        <a:lstStyle/>
        <a:p>
          <a:endParaRPr lang="es-ES_tradnl"/>
        </a:p>
      </dgm:t>
    </dgm:pt>
    <dgm:pt modelId="{0B126D7D-3C74-48CB-AA1F-386B28572C12}" type="pres">
      <dgm:prSet presAssocID="{3C1A2BB3-722C-436C-9DDE-2233AB405AD4}" presName="sibTrans" presStyleCnt="0"/>
      <dgm:spPr/>
    </dgm:pt>
    <dgm:pt modelId="{CE68F093-0410-46DF-93A7-D9BCEA858A0F}" type="pres">
      <dgm:prSet presAssocID="{0297684F-B42C-4172-813D-785ED03F398C}" presName="node" presStyleLbl="node1" presStyleIdx="2" presStyleCnt="5">
        <dgm:presLayoutVars>
          <dgm:bulletEnabled val="1"/>
        </dgm:presLayoutVars>
      </dgm:prSet>
      <dgm:spPr/>
      <dgm:t>
        <a:bodyPr/>
        <a:lstStyle/>
        <a:p>
          <a:endParaRPr lang="es-ES_tradnl"/>
        </a:p>
      </dgm:t>
    </dgm:pt>
    <dgm:pt modelId="{B0602605-A1D4-4022-9F3B-76DAB9464CF7}" type="pres">
      <dgm:prSet presAssocID="{7BD103ED-CD91-4F78-ABB6-935BDAA86D39}" presName="sibTrans" presStyleCnt="0"/>
      <dgm:spPr/>
    </dgm:pt>
    <dgm:pt modelId="{AF6ADB99-3C11-40E2-9A2D-BE40856F753D}" type="pres">
      <dgm:prSet presAssocID="{CDD1B2C1-71DA-4960-8295-F94161B2DC2C}" presName="node" presStyleLbl="node1" presStyleIdx="3" presStyleCnt="5">
        <dgm:presLayoutVars>
          <dgm:bulletEnabled val="1"/>
        </dgm:presLayoutVars>
      </dgm:prSet>
      <dgm:spPr/>
      <dgm:t>
        <a:bodyPr/>
        <a:lstStyle/>
        <a:p>
          <a:endParaRPr lang="es-ES_tradnl"/>
        </a:p>
      </dgm:t>
    </dgm:pt>
    <dgm:pt modelId="{73F2D4EB-A695-4103-95ED-5721B6D64778}" type="pres">
      <dgm:prSet presAssocID="{1834DF17-8224-4D81-9C3B-00D5F6FBE5F9}" presName="sibTrans" presStyleCnt="0"/>
      <dgm:spPr/>
    </dgm:pt>
    <dgm:pt modelId="{36CE1542-625D-4C3F-9F66-90F74A31D676}" type="pres">
      <dgm:prSet presAssocID="{B2F6D0B7-5992-458D-A126-D8100AF11872}" presName="node" presStyleLbl="node1" presStyleIdx="4" presStyleCnt="5">
        <dgm:presLayoutVars>
          <dgm:bulletEnabled val="1"/>
        </dgm:presLayoutVars>
      </dgm:prSet>
      <dgm:spPr/>
      <dgm:t>
        <a:bodyPr/>
        <a:lstStyle/>
        <a:p>
          <a:endParaRPr lang="es-ES_tradnl"/>
        </a:p>
      </dgm:t>
    </dgm:pt>
  </dgm:ptLst>
  <dgm:cxnLst>
    <dgm:cxn modelId="{BC95714D-191E-2844-AE42-0712924FCC9D}" type="presOf" srcId="{0297684F-B42C-4172-813D-785ED03F398C}" destId="{CE68F093-0410-46DF-93A7-D9BCEA858A0F}" srcOrd="0" destOrd="0" presId="urn:microsoft.com/office/officeart/2005/8/layout/hList6"/>
    <dgm:cxn modelId="{6237E32B-7B0D-084B-8683-8818FAC5B43F}" type="presOf" srcId="{9FC5DB11-A954-49D7-9C22-B3B408C0B898}" destId="{65A4D824-553A-4594-93D5-AC9A1776D06C}" srcOrd="0" destOrd="0" presId="urn:microsoft.com/office/officeart/2005/8/layout/hList6"/>
    <dgm:cxn modelId="{F0E08E08-424E-8F41-AA26-A7E9050DB1E9}" type="presOf" srcId="{24F4C938-DC8F-420B-9F49-25D143601A83}" destId="{66CFE88D-7F2F-48C7-A53D-2677D142C768}" srcOrd="0" destOrd="0" presId="urn:microsoft.com/office/officeart/2005/8/layout/hList6"/>
    <dgm:cxn modelId="{25DA9794-F258-7E40-B6EB-F72D245EBBA7}" type="presOf" srcId="{B2F6D0B7-5992-458D-A126-D8100AF11872}" destId="{36CE1542-625D-4C3F-9F66-90F74A31D676}" srcOrd="0" destOrd="0" presId="urn:microsoft.com/office/officeart/2005/8/layout/hList6"/>
    <dgm:cxn modelId="{E7D3A13D-6CC9-4BF5-BA3C-2E0BDCCADC63}" srcId="{24F4C938-DC8F-420B-9F49-25D143601A83}" destId="{B2F6D0B7-5992-458D-A126-D8100AF11872}" srcOrd="4" destOrd="0" parTransId="{F90FE910-F2EA-4FB6-9131-0BE8E37B2D9A}" sibTransId="{887F6A06-2A76-4F9F-ACBE-D0E04F17AD67}"/>
    <dgm:cxn modelId="{288F6C0C-E2F5-4903-A1CE-47D5E184191A}" srcId="{24F4C938-DC8F-420B-9F49-25D143601A83}" destId="{9FC5DB11-A954-49D7-9C22-B3B408C0B898}" srcOrd="0" destOrd="0" parTransId="{75EFEF78-4FAD-4C51-AB29-104CEB3F3C92}" sibTransId="{791F9DFC-121E-496F-9E88-275308AF3DA7}"/>
    <dgm:cxn modelId="{9E62DD27-2E56-48AC-BD68-F59F73C3EEBB}" srcId="{24F4C938-DC8F-420B-9F49-25D143601A83}" destId="{0297684F-B42C-4172-813D-785ED03F398C}" srcOrd="2" destOrd="0" parTransId="{3E6180AB-C3B6-4FA9-95D2-887436939082}" sibTransId="{7BD103ED-CD91-4F78-ABB6-935BDAA86D39}"/>
    <dgm:cxn modelId="{04E70A87-FA2B-4276-9F51-8465DE32CA15}" srcId="{24F4C938-DC8F-420B-9F49-25D143601A83}" destId="{F8F8662F-7ABD-4E05-8277-F968CB0E1F23}" srcOrd="1" destOrd="0" parTransId="{CF440059-3DB3-4D65-A055-4C7656982200}" sibTransId="{3C1A2BB3-722C-436C-9DDE-2233AB405AD4}"/>
    <dgm:cxn modelId="{1F2A4BD2-4BAC-9A45-A2F7-331E318D7453}" type="presOf" srcId="{F8F8662F-7ABD-4E05-8277-F968CB0E1F23}" destId="{E5066699-A1C9-4819-B864-FF8E48D3AF1E}" srcOrd="0" destOrd="0" presId="urn:microsoft.com/office/officeart/2005/8/layout/hList6"/>
    <dgm:cxn modelId="{8998335D-DF85-4244-9D8E-980727A0922D}" type="presOf" srcId="{CDD1B2C1-71DA-4960-8295-F94161B2DC2C}" destId="{AF6ADB99-3C11-40E2-9A2D-BE40856F753D}" srcOrd="0" destOrd="0" presId="urn:microsoft.com/office/officeart/2005/8/layout/hList6"/>
    <dgm:cxn modelId="{C935CDAE-668B-47EC-A537-B33EEC4CD440}" srcId="{24F4C938-DC8F-420B-9F49-25D143601A83}" destId="{CDD1B2C1-71DA-4960-8295-F94161B2DC2C}" srcOrd="3" destOrd="0" parTransId="{6E91FD57-75BE-427C-9C4A-70EEAFBEE0F5}" sibTransId="{1834DF17-8224-4D81-9C3B-00D5F6FBE5F9}"/>
    <dgm:cxn modelId="{CD816BC1-6952-3242-8338-14ECCF848EF9}" type="presParOf" srcId="{66CFE88D-7F2F-48C7-A53D-2677D142C768}" destId="{65A4D824-553A-4594-93D5-AC9A1776D06C}" srcOrd="0" destOrd="0" presId="urn:microsoft.com/office/officeart/2005/8/layout/hList6"/>
    <dgm:cxn modelId="{39C6605F-7DA4-ED45-A1AF-3FA20704C018}" type="presParOf" srcId="{66CFE88D-7F2F-48C7-A53D-2677D142C768}" destId="{75D1375A-F632-4961-A26D-B1CBC5B7FF01}" srcOrd="1" destOrd="0" presId="urn:microsoft.com/office/officeart/2005/8/layout/hList6"/>
    <dgm:cxn modelId="{25043568-0F0C-9F42-A2B7-0CB15F148874}" type="presParOf" srcId="{66CFE88D-7F2F-48C7-A53D-2677D142C768}" destId="{E5066699-A1C9-4819-B864-FF8E48D3AF1E}" srcOrd="2" destOrd="0" presId="urn:microsoft.com/office/officeart/2005/8/layout/hList6"/>
    <dgm:cxn modelId="{C01D5DD6-19FC-6F49-83C8-426EAFC40D69}" type="presParOf" srcId="{66CFE88D-7F2F-48C7-A53D-2677D142C768}" destId="{0B126D7D-3C74-48CB-AA1F-386B28572C12}" srcOrd="3" destOrd="0" presId="urn:microsoft.com/office/officeart/2005/8/layout/hList6"/>
    <dgm:cxn modelId="{581FC8C6-D484-0B42-B8B2-CB9DE467F823}" type="presParOf" srcId="{66CFE88D-7F2F-48C7-A53D-2677D142C768}" destId="{CE68F093-0410-46DF-93A7-D9BCEA858A0F}" srcOrd="4" destOrd="0" presId="urn:microsoft.com/office/officeart/2005/8/layout/hList6"/>
    <dgm:cxn modelId="{B723C484-5CA9-314B-9575-725C2830E3F6}" type="presParOf" srcId="{66CFE88D-7F2F-48C7-A53D-2677D142C768}" destId="{B0602605-A1D4-4022-9F3B-76DAB9464CF7}" srcOrd="5" destOrd="0" presId="urn:microsoft.com/office/officeart/2005/8/layout/hList6"/>
    <dgm:cxn modelId="{9F553C12-CAAC-8847-B104-E75A0DB93582}" type="presParOf" srcId="{66CFE88D-7F2F-48C7-A53D-2677D142C768}" destId="{AF6ADB99-3C11-40E2-9A2D-BE40856F753D}" srcOrd="6" destOrd="0" presId="urn:microsoft.com/office/officeart/2005/8/layout/hList6"/>
    <dgm:cxn modelId="{062C92CF-AB76-4E4C-97EA-50B299C7601F}" type="presParOf" srcId="{66CFE88D-7F2F-48C7-A53D-2677D142C768}" destId="{73F2D4EB-A695-4103-95ED-5721B6D64778}" srcOrd="7" destOrd="0" presId="urn:microsoft.com/office/officeart/2005/8/layout/hList6"/>
    <dgm:cxn modelId="{DDBB4E25-8BCE-6743-812F-335280632645}" type="presParOf" srcId="{66CFE88D-7F2F-48C7-A53D-2677D142C768}" destId="{36CE1542-625D-4C3F-9F66-90F74A31D676}"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685A5-1897-42FC-BAE1-DEDDF2BFCFF8}"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s-AR"/>
        </a:p>
      </dgm:t>
    </dgm:pt>
    <dgm:pt modelId="{D1CFA0F6-F712-44AB-9008-D49AE81AB271}">
      <dgm:prSet phldrT="[Texto]"/>
      <dgm:spPr/>
      <dgm:t>
        <a:bodyPr/>
        <a:lstStyle/>
        <a:p>
          <a:r>
            <a:rPr lang="es-AR" dirty="0" smtClean="0"/>
            <a:t>Organización</a:t>
          </a:r>
          <a:endParaRPr lang="es-AR" dirty="0"/>
        </a:p>
      </dgm:t>
    </dgm:pt>
    <dgm:pt modelId="{4F138C11-F20E-4F8A-96BE-41B09FDCA38D}" type="parTrans" cxnId="{B6889F34-E32C-445F-A4C1-20D9346BA90B}">
      <dgm:prSet/>
      <dgm:spPr/>
      <dgm:t>
        <a:bodyPr/>
        <a:lstStyle/>
        <a:p>
          <a:endParaRPr lang="es-AR"/>
        </a:p>
      </dgm:t>
    </dgm:pt>
    <dgm:pt modelId="{018320B2-FBAD-4EFD-B820-73A9C0EB2CB5}" type="sibTrans" cxnId="{B6889F34-E32C-445F-A4C1-20D9346BA90B}">
      <dgm:prSet/>
      <dgm:spPr/>
      <dgm:t>
        <a:bodyPr/>
        <a:lstStyle/>
        <a:p>
          <a:endParaRPr lang="es-AR"/>
        </a:p>
      </dgm:t>
    </dgm:pt>
    <dgm:pt modelId="{6F376669-B404-473F-AD52-535339CE860D}">
      <dgm:prSet phldrT="[Texto]"/>
      <dgm:spPr/>
      <dgm:t>
        <a:bodyPr/>
        <a:lstStyle/>
        <a:p>
          <a:r>
            <a:rPr lang="es-AR" dirty="0" smtClean="0"/>
            <a:t>Secretaría </a:t>
          </a:r>
          <a:endParaRPr lang="es-AR" dirty="0"/>
        </a:p>
      </dgm:t>
    </dgm:pt>
    <dgm:pt modelId="{AA59622D-B250-4932-9DF9-FE628931A0F4}" type="parTrans" cxnId="{91F08435-B557-4A30-A491-5F202BDC0170}">
      <dgm:prSet/>
      <dgm:spPr/>
      <dgm:t>
        <a:bodyPr/>
        <a:lstStyle/>
        <a:p>
          <a:endParaRPr lang="es-AR"/>
        </a:p>
      </dgm:t>
    </dgm:pt>
    <dgm:pt modelId="{C91CC972-C8B9-4B6C-B2D1-37DB1A4DDEF8}" type="sibTrans" cxnId="{91F08435-B557-4A30-A491-5F202BDC0170}">
      <dgm:prSet/>
      <dgm:spPr/>
      <dgm:t>
        <a:bodyPr/>
        <a:lstStyle/>
        <a:p>
          <a:endParaRPr lang="es-AR"/>
        </a:p>
      </dgm:t>
    </dgm:pt>
    <dgm:pt modelId="{654197E2-A10C-4374-BC9B-75F9C38B73A9}">
      <dgm:prSet phldrT="[Texto]"/>
      <dgm:spPr/>
      <dgm:t>
        <a:bodyPr/>
        <a:lstStyle/>
        <a:p>
          <a:r>
            <a:rPr lang="es-AR" dirty="0" smtClean="0"/>
            <a:t>Dirección</a:t>
          </a:r>
          <a:endParaRPr lang="es-AR" dirty="0"/>
        </a:p>
      </dgm:t>
    </dgm:pt>
    <dgm:pt modelId="{04B79366-897F-4267-8EF3-7052642B7718}" type="parTrans" cxnId="{674388CD-53D7-4DF4-BB9F-6691C5FC5544}">
      <dgm:prSet/>
      <dgm:spPr/>
      <dgm:t>
        <a:bodyPr/>
        <a:lstStyle/>
        <a:p>
          <a:endParaRPr lang="es-AR"/>
        </a:p>
      </dgm:t>
    </dgm:pt>
    <dgm:pt modelId="{7E446780-85EE-4FBA-A016-2D33F8514B0D}" type="sibTrans" cxnId="{674388CD-53D7-4DF4-BB9F-6691C5FC5544}">
      <dgm:prSet/>
      <dgm:spPr/>
      <dgm:t>
        <a:bodyPr/>
        <a:lstStyle/>
        <a:p>
          <a:endParaRPr lang="es-AR"/>
        </a:p>
      </dgm:t>
    </dgm:pt>
    <dgm:pt modelId="{696D505C-3691-4C37-9BC2-AB9580D60A12}">
      <dgm:prSet phldrT="[Texto]"/>
      <dgm:spPr/>
      <dgm:t>
        <a:bodyPr/>
        <a:lstStyle/>
        <a:p>
          <a:r>
            <a:rPr lang="es-AR" dirty="0" smtClean="0"/>
            <a:t>Dirección</a:t>
          </a:r>
          <a:endParaRPr lang="es-AR" dirty="0"/>
        </a:p>
      </dgm:t>
    </dgm:pt>
    <dgm:pt modelId="{1995B03A-6008-4F3B-ABFD-E2E902AA4116}" type="parTrans" cxnId="{19FBEAB5-7414-4CC4-AB47-6939899F4AEF}">
      <dgm:prSet/>
      <dgm:spPr/>
      <dgm:t>
        <a:bodyPr/>
        <a:lstStyle/>
        <a:p>
          <a:endParaRPr lang="es-AR"/>
        </a:p>
      </dgm:t>
    </dgm:pt>
    <dgm:pt modelId="{3FD593BE-AD97-4E7F-A5F4-6F30C06ECEE5}" type="sibTrans" cxnId="{19FBEAB5-7414-4CC4-AB47-6939899F4AEF}">
      <dgm:prSet/>
      <dgm:spPr/>
      <dgm:t>
        <a:bodyPr/>
        <a:lstStyle/>
        <a:p>
          <a:endParaRPr lang="es-AR"/>
        </a:p>
      </dgm:t>
    </dgm:pt>
    <dgm:pt modelId="{C9F856E9-ADDA-4E39-A5E1-C84200E1B9D3}">
      <dgm:prSet phldrT="[Texto]"/>
      <dgm:spPr/>
      <dgm:t>
        <a:bodyPr/>
        <a:lstStyle/>
        <a:p>
          <a:r>
            <a:rPr lang="es-AR" dirty="0" smtClean="0"/>
            <a:t>Secretaría</a:t>
          </a:r>
          <a:endParaRPr lang="es-AR" dirty="0"/>
        </a:p>
      </dgm:t>
    </dgm:pt>
    <dgm:pt modelId="{03B18808-9DCE-4988-B592-9B1DDB7CC6F9}" type="parTrans" cxnId="{73E29C7F-396A-46FE-B978-C023D35AFD35}">
      <dgm:prSet/>
      <dgm:spPr/>
      <dgm:t>
        <a:bodyPr/>
        <a:lstStyle/>
        <a:p>
          <a:endParaRPr lang="es-AR"/>
        </a:p>
      </dgm:t>
    </dgm:pt>
    <dgm:pt modelId="{673C1A9B-CAAB-4B6E-BADB-54F4E9A7F623}" type="sibTrans" cxnId="{73E29C7F-396A-46FE-B978-C023D35AFD35}">
      <dgm:prSet/>
      <dgm:spPr/>
      <dgm:t>
        <a:bodyPr/>
        <a:lstStyle/>
        <a:p>
          <a:endParaRPr lang="es-AR"/>
        </a:p>
      </dgm:t>
    </dgm:pt>
    <dgm:pt modelId="{F3419879-2967-4983-B35C-3477BD6FED66}">
      <dgm:prSet phldrT="[Texto]"/>
      <dgm:spPr/>
      <dgm:t>
        <a:bodyPr/>
        <a:lstStyle/>
        <a:p>
          <a:r>
            <a:rPr lang="es-AR" dirty="0" smtClean="0"/>
            <a:t>Programa</a:t>
          </a:r>
          <a:endParaRPr lang="es-AR" dirty="0"/>
        </a:p>
      </dgm:t>
    </dgm:pt>
    <dgm:pt modelId="{B47DCEA1-C302-4ECC-A3F0-503BFC1E9D53}" type="parTrans" cxnId="{1A9A8C06-182D-4476-A9A7-4CD38F0BF8D6}">
      <dgm:prSet/>
      <dgm:spPr/>
      <dgm:t>
        <a:bodyPr/>
        <a:lstStyle/>
        <a:p>
          <a:endParaRPr lang="es-AR"/>
        </a:p>
      </dgm:t>
    </dgm:pt>
    <dgm:pt modelId="{ECAB3DB2-6248-4538-8481-4AAADABA93C9}" type="sibTrans" cxnId="{1A9A8C06-182D-4476-A9A7-4CD38F0BF8D6}">
      <dgm:prSet/>
      <dgm:spPr/>
      <dgm:t>
        <a:bodyPr/>
        <a:lstStyle/>
        <a:p>
          <a:endParaRPr lang="es-AR"/>
        </a:p>
      </dgm:t>
    </dgm:pt>
    <dgm:pt modelId="{1194AB55-DA54-4450-BBF1-C9AD5FBCA662}">
      <dgm:prSet/>
      <dgm:spPr/>
      <dgm:t>
        <a:bodyPr/>
        <a:lstStyle/>
        <a:p>
          <a:r>
            <a:rPr lang="es-AR" dirty="0" smtClean="0"/>
            <a:t>Secretaría</a:t>
          </a:r>
          <a:endParaRPr lang="es-AR" dirty="0"/>
        </a:p>
      </dgm:t>
    </dgm:pt>
    <dgm:pt modelId="{59EBA0B0-0824-4215-9996-E9D8415E2D3B}" type="parTrans" cxnId="{98C9022D-72A4-4D41-8EC1-B73C3585BEAC}">
      <dgm:prSet/>
      <dgm:spPr/>
      <dgm:t>
        <a:bodyPr/>
        <a:lstStyle/>
        <a:p>
          <a:endParaRPr lang="es-AR"/>
        </a:p>
      </dgm:t>
    </dgm:pt>
    <dgm:pt modelId="{10A66D0B-84E3-48C6-A6BC-5E4AB66D584F}" type="sibTrans" cxnId="{98C9022D-72A4-4D41-8EC1-B73C3585BEAC}">
      <dgm:prSet/>
      <dgm:spPr/>
      <dgm:t>
        <a:bodyPr/>
        <a:lstStyle/>
        <a:p>
          <a:endParaRPr lang="es-AR"/>
        </a:p>
      </dgm:t>
    </dgm:pt>
    <dgm:pt modelId="{C43D9266-F373-40FC-A04E-B68F3F3F2A8C}">
      <dgm:prSet/>
      <dgm:spPr/>
      <dgm:t>
        <a:bodyPr/>
        <a:lstStyle/>
        <a:p>
          <a:r>
            <a:rPr lang="es-AR" dirty="0" smtClean="0"/>
            <a:t>Programa</a:t>
          </a:r>
          <a:endParaRPr lang="es-AR" dirty="0"/>
        </a:p>
      </dgm:t>
    </dgm:pt>
    <dgm:pt modelId="{490ED4A9-07C1-4936-A493-E31DD06A3F18}" type="parTrans" cxnId="{D7A97856-A7CB-49EE-A72F-18354EA1A7B8}">
      <dgm:prSet/>
      <dgm:spPr/>
      <dgm:t>
        <a:bodyPr/>
        <a:lstStyle/>
        <a:p>
          <a:endParaRPr lang="es-AR"/>
        </a:p>
      </dgm:t>
    </dgm:pt>
    <dgm:pt modelId="{1388C541-77FE-46D0-8C75-C1DF73082DBE}" type="sibTrans" cxnId="{D7A97856-A7CB-49EE-A72F-18354EA1A7B8}">
      <dgm:prSet/>
      <dgm:spPr/>
      <dgm:t>
        <a:bodyPr/>
        <a:lstStyle/>
        <a:p>
          <a:endParaRPr lang="es-AR"/>
        </a:p>
      </dgm:t>
    </dgm:pt>
    <dgm:pt modelId="{37E1CDE5-402D-47D2-8B2B-A0DA1787A561}">
      <dgm:prSet/>
      <dgm:spPr/>
      <dgm:t>
        <a:bodyPr/>
        <a:lstStyle/>
        <a:p>
          <a:r>
            <a:rPr lang="es-AR" dirty="0" smtClean="0"/>
            <a:t>Dirección</a:t>
          </a:r>
          <a:endParaRPr lang="es-AR" dirty="0"/>
        </a:p>
      </dgm:t>
    </dgm:pt>
    <dgm:pt modelId="{9C5BCC93-CAA1-4178-8A88-CA7AA268F869}" type="parTrans" cxnId="{199AB61E-F18F-4DBB-AC09-93687786A3C4}">
      <dgm:prSet/>
      <dgm:spPr/>
      <dgm:t>
        <a:bodyPr/>
        <a:lstStyle/>
        <a:p>
          <a:endParaRPr lang="es-AR"/>
        </a:p>
      </dgm:t>
    </dgm:pt>
    <dgm:pt modelId="{C2F276C0-C443-4085-87D0-C2EAA23364B4}" type="sibTrans" cxnId="{199AB61E-F18F-4DBB-AC09-93687786A3C4}">
      <dgm:prSet/>
      <dgm:spPr/>
      <dgm:t>
        <a:bodyPr/>
        <a:lstStyle/>
        <a:p>
          <a:endParaRPr lang="es-AR"/>
        </a:p>
      </dgm:t>
    </dgm:pt>
    <dgm:pt modelId="{D70D37E9-6C1A-44EF-9547-89887C0AA5B0}">
      <dgm:prSet/>
      <dgm:spPr/>
      <dgm:t>
        <a:bodyPr/>
        <a:lstStyle/>
        <a:p>
          <a:r>
            <a:rPr lang="es-AR" dirty="0" smtClean="0"/>
            <a:t>Dirección</a:t>
          </a:r>
          <a:endParaRPr lang="es-AR" dirty="0"/>
        </a:p>
      </dgm:t>
    </dgm:pt>
    <dgm:pt modelId="{609BDFF3-7417-406E-8E6A-875437CC01D5}" type="parTrans" cxnId="{943819FF-A73D-4006-ADAE-000A016203E6}">
      <dgm:prSet/>
      <dgm:spPr/>
      <dgm:t>
        <a:bodyPr/>
        <a:lstStyle/>
        <a:p>
          <a:endParaRPr lang="es-AR"/>
        </a:p>
      </dgm:t>
    </dgm:pt>
    <dgm:pt modelId="{AC5AC7FE-9339-48CB-B972-44A25DB13D3F}" type="sibTrans" cxnId="{943819FF-A73D-4006-ADAE-000A016203E6}">
      <dgm:prSet/>
      <dgm:spPr/>
      <dgm:t>
        <a:bodyPr/>
        <a:lstStyle/>
        <a:p>
          <a:endParaRPr lang="es-AR"/>
        </a:p>
      </dgm:t>
    </dgm:pt>
    <dgm:pt modelId="{2B71BACC-157A-48C6-8238-0CAFA9192ABE}" type="pres">
      <dgm:prSet presAssocID="{7B4685A5-1897-42FC-BAE1-DEDDF2BFCFF8}" presName="hierChild1" presStyleCnt="0">
        <dgm:presLayoutVars>
          <dgm:chPref val="1"/>
          <dgm:dir/>
          <dgm:animOne val="branch"/>
          <dgm:animLvl val="lvl"/>
          <dgm:resizeHandles/>
        </dgm:presLayoutVars>
      </dgm:prSet>
      <dgm:spPr/>
      <dgm:t>
        <a:bodyPr/>
        <a:lstStyle/>
        <a:p>
          <a:endParaRPr lang="es-AR"/>
        </a:p>
      </dgm:t>
    </dgm:pt>
    <dgm:pt modelId="{BFF81F1A-0CB2-4A2B-81AA-B44EC3786A0D}" type="pres">
      <dgm:prSet presAssocID="{D1CFA0F6-F712-44AB-9008-D49AE81AB271}" presName="hierRoot1" presStyleCnt="0"/>
      <dgm:spPr/>
    </dgm:pt>
    <dgm:pt modelId="{6C9C2BDD-FD44-4401-B384-1FB3C4D43785}" type="pres">
      <dgm:prSet presAssocID="{D1CFA0F6-F712-44AB-9008-D49AE81AB271}" presName="composite" presStyleCnt="0"/>
      <dgm:spPr/>
    </dgm:pt>
    <dgm:pt modelId="{E6FBED13-96FB-4C1B-9137-E4E31CB1D156}" type="pres">
      <dgm:prSet presAssocID="{D1CFA0F6-F712-44AB-9008-D49AE81AB271}" presName="background" presStyleLbl="node0" presStyleIdx="0" presStyleCnt="1"/>
      <dgm:spPr/>
    </dgm:pt>
    <dgm:pt modelId="{A6BF67CE-216D-4EF8-AEEC-DDA5956C913C}" type="pres">
      <dgm:prSet presAssocID="{D1CFA0F6-F712-44AB-9008-D49AE81AB271}" presName="text" presStyleLbl="fgAcc0" presStyleIdx="0" presStyleCnt="1">
        <dgm:presLayoutVars>
          <dgm:chPref val="3"/>
        </dgm:presLayoutVars>
      </dgm:prSet>
      <dgm:spPr/>
      <dgm:t>
        <a:bodyPr/>
        <a:lstStyle/>
        <a:p>
          <a:endParaRPr lang="es-AR"/>
        </a:p>
      </dgm:t>
    </dgm:pt>
    <dgm:pt modelId="{93460C45-0D64-483F-9342-BE1A1CEB76F9}" type="pres">
      <dgm:prSet presAssocID="{D1CFA0F6-F712-44AB-9008-D49AE81AB271}" presName="hierChild2" presStyleCnt="0"/>
      <dgm:spPr/>
    </dgm:pt>
    <dgm:pt modelId="{132A13DB-0B83-42BA-A740-5909E62985D6}" type="pres">
      <dgm:prSet presAssocID="{AA59622D-B250-4932-9DF9-FE628931A0F4}" presName="Name10" presStyleLbl="parChTrans1D2" presStyleIdx="0" presStyleCnt="3"/>
      <dgm:spPr/>
      <dgm:t>
        <a:bodyPr/>
        <a:lstStyle/>
        <a:p>
          <a:endParaRPr lang="es-AR"/>
        </a:p>
      </dgm:t>
    </dgm:pt>
    <dgm:pt modelId="{57614ACA-A7AA-42F5-BF1F-FEC025FBA77B}" type="pres">
      <dgm:prSet presAssocID="{6F376669-B404-473F-AD52-535339CE860D}" presName="hierRoot2" presStyleCnt="0"/>
      <dgm:spPr/>
    </dgm:pt>
    <dgm:pt modelId="{DE4F6596-E73C-416B-A96E-C7899A4217A6}" type="pres">
      <dgm:prSet presAssocID="{6F376669-B404-473F-AD52-535339CE860D}" presName="composite2" presStyleCnt="0"/>
      <dgm:spPr/>
    </dgm:pt>
    <dgm:pt modelId="{52E6B3A2-E6E1-4FA7-8DD3-EE723F8A2FEF}" type="pres">
      <dgm:prSet presAssocID="{6F376669-B404-473F-AD52-535339CE860D}" presName="background2" presStyleLbl="node2" presStyleIdx="0" presStyleCnt="3"/>
      <dgm:spPr/>
    </dgm:pt>
    <dgm:pt modelId="{F45B6E54-B014-49BD-9E02-0F65F199E26E}" type="pres">
      <dgm:prSet presAssocID="{6F376669-B404-473F-AD52-535339CE860D}" presName="text2" presStyleLbl="fgAcc2" presStyleIdx="0" presStyleCnt="3">
        <dgm:presLayoutVars>
          <dgm:chPref val="3"/>
        </dgm:presLayoutVars>
      </dgm:prSet>
      <dgm:spPr/>
      <dgm:t>
        <a:bodyPr/>
        <a:lstStyle/>
        <a:p>
          <a:endParaRPr lang="es-AR"/>
        </a:p>
      </dgm:t>
    </dgm:pt>
    <dgm:pt modelId="{72BF7D1B-E091-4ECE-8DF6-52ED8E9214C3}" type="pres">
      <dgm:prSet presAssocID="{6F376669-B404-473F-AD52-535339CE860D}" presName="hierChild3" presStyleCnt="0"/>
      <dgm:spPr/>
    </dgm:pt>
    <dgm:pt modelId="{D402C8E7-63CE-496F-8B7B-B13B0BC0C6F9}" type="pres">
      <dgm:prSet presAssocID="{04B79366-897F-4267-8EF3-7052642B7718}" presName="Name17" presStyleLbl="parChTrans1D3" presStyleIdx="0" presStyleCnt="6"/>
      <dgm:spPr/>
      <dgm:t>
        <a:bodyPr/>
        <a:lstStyle/>
        <a:p>
          <a:endParaRPr lang="es-AR"/>
        </a:p>
      </dgm:t>
    </dgm:pt>
    <dgm:pt modelId="{042CF786-36BE-461C-A91A-1CE161E53E09}" type="pres">
      <dgm:prSet presAssocID="{654197E2-A10C-4374-BC9B-75F9C38B73A9}" presName="hierRoot3" presStyleCnt="0"/>
      <dgm:spPr/>
    </dgm:pt>
    <dgm:pt modelId="{597F272D-D319-40DB-B025-11757C3D7EAE}" type="pres">
      <dgm:prSet presAssocID="{654197E2-A10C-4374-BC9B-75F9C38B73A9}" presName="composite3" presStyleCnt="0"/>
      <dgm:spPr/>
    </dgm:pt>
    <dgm:pt modelId="{AEF34B57-922E-4D00-98B0-816A085F84FE}" type="pres">
      <dgm:prSet presAssocID="{654197E2-A10C-4374-BC9B-75F9C38B73A9}" presName="background3" presStyleLbl="node3" presStyleIdx="0" presStyleCnt="6"/>
      <dgm:spPr/>
    </dgm:pt>
    <dgm:pt modelId="{5606DC69-E842-428E-8E5D-6CB2A7CF703F}" type="pres">
      <dgm:prSet presAssocID="{654197E2-A10C-4374-BC9B-75F9C38B73A9}" presName="text3" presStyleLbl="fgAcc3" presStyleIdx="0" presStyleCnt="6">
        <dgm:presLayoutVars>
          <dgm:chPref val="3"/>
        </dgm:presLayoutVars>
      </dgm:prSet>
      <dgm:spPr/>
      <dgm:t>
        <a:bodyPr/>
        <a:lstStyle/>
        <a:p>
          <a:endParaRPr lang="es-AR"/>
        </a:p>
      </dgm:t>
    </dgm:pt>
    <dgm:pt modelId="{E9712329-1320-429D-B22E-1803F0891197}" type="pres">
      <dgm:prSet presAssocID="{654197E2-A10C-4374-BC9B-75F9C38B73A9}" presName="hierChild4" presStyleCnt="0"/>
      <dgm:spPr/>
    </dgm:pt>
    <dgm:pt modelId="{A3DC0A11-1C3A-4466-9F00-1AB0C3DF2F8E}" type="pres">
      <dgm:prSet presAssocID="{1995B03A-6008-4F3B-ABFD-E2E902AA4116}" presName="Name17" presStyleLbl="parChTrans1D3" presStyleIdx="1" presStyleCnt="6"/>
      <dgm:spPr/>
      <dgm:t>
        <a:bodyPr/>
        <a:lstStyle/>
        <a:p>
          <a:endParaRPr lang="es-AR"/>
        </a:p>
      </dgm:t>
    </dgm:pt>
    <dgm:pt modelId="{A059ED06-013B-4027-AF47-1533AFC8BEB7}" type="pres">
      <dgm:prSet presAssocID="{696D505C-3691-4C37-9BC2-AB9580D60A12}" presName="hierRoot3" presStyleCnt="0"/>
      <dgm:spPr/>
    </dgm:pt>
    <dgm:pt modelId="{3200AA21-AB8A-4961-8AA2-E03D4FBFBE52}" type="pres">
      <dgm:prSet presAssocID="{696D505C-3691-4C37-9BC2-AB9580D60A12}" presName="composite3" presStyleCnt="0"/>
      <dgm:spPr/>
    </dgm:pt>
    <dgm:pt modelId="{7A189DFD-9DFC-471E-8956-2AA7F61CF6E2}" type="pres">
      <dgm:prSet presAssocID="{696D505C-3691-4C37-9BC2-AB9580D60A12}" presName="background3" presStyleLbl="node3" presStyleIdx="1" presStyleCnt="6"/>
      <dgm:spPr/>
    </dgm:pt>
    <dgm:pt modelId="{4AA23C56-25A9-4912-8D6D-607E29E28DA1}" type="pres">
      <dgm:prSet presAssocID="{696D505C-3691-4C37-9BC2-AB9580D60A12}" presName="text3" presStyleLbl="fgAcc3" presStyleIdx="1" presStyleCnt="6">
        <dgm:presLayoutVars>
          <dgm:chPref val="3"/>
        </dgm:presLayoutVars>
      </dgm:prSet>
      <dgm:spPr/>
      <dgm:t>
        <a:bodyPr/>
        <a:lstStyle/>
        <a:p>
          <a:endParaRPr lang="es-AR"/>
        </a:p>
      </dgm:t>
    </dgm:pt>
    <dgm:pt modelId="{3EE4B40A-4F73-4976-8FCF-AA1285F38203}" type="pres">
      <dgm:prSet presAssocID="{696D505C-3691-4C37-9BC2-AB9580D60A12}" presName="hierChild4" presStyleCnt="0"/>
      <dgm:spPr/>
    </dgm:pt>
    <dgm:pt modelId="{F39FD4B2-0D90-4842-AC33-EA9E2912AE26}" type="pres">
      <dgm:prSet presAssocID="{03B18808-9DCE-4988-B592-9B1DDB7CC6F9}" presName="Name10" presStyleLbl="parChTrans1D2" presStyleIdx="1" presStyleCnt="3"/>
      <dgm:spPr/>
      <dgm:t>
        <a:bodyPr/>
        <a:lstStyle/>
        <a:p>
          <a:endParaRPr lang="es-AR"/>
        </a:p>
      </dgm:t>
    </dgm:pt>
    <dgm:pt modelId="{9B049B8C-8E91-4164-BF56-BB732DA96706}" type="pres">
      <dgm:prSet presAssocID="{C9F856E9-ADDA-4E39-A5E1-C84200E1B9D3}" presName="hierRoot2" presStyleCnt="0"/>
      <dgm:spPr/>
    </dgm:pt>
    <dgm:pt modelId="{14BAB7CD-D061-4534-9E9C-0F335D734674}" type="pres">
      <dgm:prSet presAssocID="{C9F856E9-ADDA-4E39-A5E1-C84200E1B9D3}" presName="composite2" presStyleCnt="0"/>
      <dgm:spPr/>
    </dgm:pt>
    <dgm:pt modelId="{9C333C0C-C816-4DD8-8236-4FC27232DD94}" type="pres">
      <dgm:prSet presAssocID="{C9F856E9-ADDA-4E39-A5E1-C84200E1B9D3}" presName="background2" presStyleLbl="node2" presStyleIdx="1" presStyleCnt="3"/>
      <dgm:spPr/>
    </dgm:pt>
    <dgm:pt modelId="{B2A2C1A7-EB71-4592-B047-05868A351E58}" type="pres">
      <dgm:prSet presAssocID="{C9F856E9-ADDA-4E39-A5E1-C84200E1B9D3}" presName="text2" presStyleLbl="fgAcc2" presStyleIdx="1" presStyleCnt="3">
        <dgm:presLayoutVars>
          <dgm:chPref val="3"/>
        </dgm:presLayoutVars>
      </dgm:prSet>
      <dgm:spPr/>
      <dgm:t>
        <a:bodyPr/>
        <a:lstStyle/>
        <a:p>
          <a:endParaRPr lang="es-AR"/>
        </a:p>
      </dgm:t>
    </dgm:pt>
    <dgm:pt modelId="{2A30A546-5FE9-4173-B606-22D16B5399B3}" type="pres">
      <dgm:prSet presAssocID="{C9F856E9-ADDA-4E39-A5E1-C84200E1B9D3}" presName="hierChild3" presStyleCnt="0"/>
      <dgm:spPr/>
    </dgm:pt>
    <dgm:pt modelId="{D9608799-FB18-4F51-A5C6-33799DC2795B}" type="pres">
      <dgm:prSet presAssocID="{B47DCEA1-C302-4ECC-A3F0-503BFC1E9D53}" presName="Name17" presStyleLbl="parChTrans1D3" presStyleIdx="2" presStyleCnt="6"/>
      <dgm:spPr/>
      <dgm:t>
        <a:bodyPr/>
        <a:lstStyle/>
        <a:p>
          <a:endParaRPr lang="es-AR"/>
        </a:p>
      </dgm:t>
    </dgm:pt>
    <dgm:pt modelId="{3C3BF778-433A-4433-B668-4B68D1701600}" type="pres">
      <dgm:prSet presAssocID="{F3419879-2967-4983-B35C-3477BD6FED66}" presName="hierRoot3" presStyleCnt="0"/>
      <dgm:spPr/>
    </dgm:pt>
    <dgm:pt modelId="{0C35CFC4-DC10-4113-84AE-5A7D550DCDAD}" type="pres">
      <dgm:prSet presAssocID="{F3419879-2967-4983-B35C-3477BD6FED66}" presName="composite3" presStyleCnt="0"/>
      <dgm:spPr/>
    </dgm:pt>
    <dgm:pt modelId="{709A91C6-6260-489C-BADD-49DD1CE90621}" type="pres">
      <dgm:prSet presAssocID="{F3419879-2967-4983-B35C-3477BD6FED66}" presName="background3" presStyleLbl="node3" presStyleIdx="2" presStyleCnt="6"/>
      <dgm:spPr/>
    </dgm:pt>
    <dgm:pt modelId="{890ADF97-9057-4945-8278-4109F222AEBB}" type="pres">
      <dgm:prSet presAssocID="{F3419879-2967-4983-B35C-3477BD6FED66}" presName="text3" presStyleLbl="fgAcc3" presStyleIdx="2" presStyleCnt="6">
        <dgm:presLayoutVars>
          <dgm:chPref val="3"/>
        </dgm:presLayoutVars>
      </dgm:prSet>
      <dgm:spPr/>
      <dgm:t>
        <a:bodyPr/>
        <a:lstStyle/>
        <a:p>
          <a:endParaRPr lang="es-AR"/>
        </a:p>
      </dgm:t>
    </dgm:pt>
    <dgm:pt modelId="{3A987398-9A59-4A82-B462-58F0A917B393}" type="pres">
      <dgm:prSet presAssocID="{F3419879-2967-4983-B35C-3477BD6FED66}" presName="hierChild4" presStyleCnt="0"/>
      <dgm:spPr/>
    </dgm:pt>
    <dgm:pt modelId="{51085B94-9122-4B82-96FA-C69744D5FD0F}" type="pres">
      <dgm:prSet presAssocID="{490ED4A9-07C1-4936-A493-E31DD06A3F18}" presName="Name17" presStyleLbl="parChTrans1D3" presStyleIdx="3" presStyleCnt="6"/>
      <dgm:spPr/>
      <dgm:t>
        <a:bodyPr/>
        <a:lstStyle/>
        <a:p>
          <a:endParaRPr lang="es-AR"/>
        </a:p>
      </dgm:t>
    </dgm:pt>
    <dgm:pt modelId="{88731C8E-2E07-4A5E-9D20-3DA747FA6284}" type="pres">
      <dgm:prSet presAssocID="{C43D9266-F373-40FC-A04E-B68F3F3F2A8C}" presName="hierRoot3" presStyleCnt="0"/>
      <dgm:spPr/>
    </dgm:pt>
    <dgm:pt modelId="{695E4DAF-3271-445A-BE0C-3796CD118DCA}" type="pres">
      <dgm:prSet presAssocID="{C43D9266-F373-40FC-A04E-B68F3F3F2A8C}" presName="composite3" presStyleCnt="0"/>
      <dgm:spPr/>
    </dgm:pt>
    <dgm:pt modelId="{8426CAF6-AFF1-4A22-8F8E-6D12F53EC714}" type="pres">
      <dgm:prSet presAssocID="{C43D9266-F373-40FC-A04E-B68F3F3F2A8C}" presName="background3" presStyleLbl="node3" presStyleIdx="3" presStyleCnt="6"/>
      <dgm:spPr/>
    </dgm:pt>
    <dgm:pt modelId="{E0183641-BBC8-40A0-B8F3-7F2016B06E17}" type="pres">
      <dgm:prSet presAssocID="{C43D9266-F373-40FC-A04E-B68F3F3F2A8C}" presName="text3" presStyleLbl="fgAcc3" presStyleIdx="3" presStyleCnt="6">
        <dgm:presLayoutVars>
          <dgm:chPref val="3"/>
        </dgm:presLayoutVars>
      </dgm:prSet>
      <dgm:spPr/>
      <dgm:t>
        <a:bodyPr/>
        <a:lstStyle/>
        <a:p>
          <a:endParaRPr lang="es-AR"/>
        </a:p>
      </dgm:t>
    </dgm:pt>
    <dgm:pt modelId="{A702551E-5E62-4FF7-BA9E-9C15E0AA2FC3}" type="pres">
      <dgm:prSet presAssocID="{C43D9266-F373-40FC-A04E-B68F3F3F2A8C}" presName="hierChild4" presStyleCnt="0"/>
      <dgm:spPr/>
    </dgm:pt>
    <dgm:pt modelId="{B64CBEB7-EF3B-4AC2-B9FA-8348BD3A0A78}" type="pres">
      <dgm:prSet presAssocID="{59EBA0B0-0824-4215-9996-E9D8415E2D3B}" presName="Name10" presStyleLbl="parChTrans1D2" presStyleIdx="2" presStyleCnt="3"/>
      <dgm:spPr/>
      <dgm:t>
        <a:bodyPr/>
        <a:lstStyle/>
        <a:p>
          <a:endParaRPr lang="es-AR"/>
        </a:p>
      </dgm:t>
    </dgm:pt>
    <dgm:pt modelId="{23A8FB0F-FDD1-4932-B921-2DB031D75030}" type="pres">
      <dgm:prSet presAssocID="{1194AB55-DA54-4450-BBF1-C9AD5FBCA662}" presName="hierRoot2" presStyleCnt="0"/>
      <dgm:spPr/>
    </dgm:pt>
    <dgm:pt modelId="{1A4FE615-07DD-42EF-A154-288163E55865}" type="pres">
      <dgm:prSet presAssocID="{1194AB55-DA54-4450-BBF1-C9AD5FBCA662}" presName="composite2" presStyleCnt="0"/>
      <dgm:spPr/>
    </dgm:pt>
    <dgm:pt modelId="{018529FD-931F-4059-A3D7-A37948203582}" type="pres">
      <dgm:prSet presAssocID="{1194AB55-DA54-4450-BBF1-C9AD5FBCA662}" presName="background2" presStyleLbl="node2" presStyleIdx="2" presStyleCnt="3"/>
      <dgm:spPr/>
    </dgm:pt>
    <dgm:pt modelId="{D70662AC-5AAD-45F6-934A-734D29383124}" type="pres">
      <dgm:prSet presAssocID="{1194AB55-DA54-4450-BBF1-C9AD5FBCA662}" presName="text2" presStyleLbl="fgAcc2" presStyleIdx="2" presStyleCnt="3">
        <dgm:presLayoutVars>
          <dgm:chPref val="3"/>
        </dgm:presLayoutVars>
      </dgm:prSet>
      <dgm:spPr/>
      <dgm:t>
        <a:bodyPr/>
        <a:lstStyle/>
        <a:p>
          <a:endParaRPr lang="es-AR"/>
        </a:p>
      </dgm:t>
    </dgm:pt>
    <dgm:pt modelId="{B151BD3E-0DA9-49FA-8EB8-782F61843A50}" type="pres">
      <dgm:prSet presAssocID="{1194AB55-DA54-4450-BBF1-C9AD5FBCA662}" presName="hierChild3" presStyleCnt="0"/>
      <dgm:spPr/>
    </dgm:pt>
    <dgm:pt modelId="{58CB881C-4099-46E9-BE52-B5A6D52C0924}" type="pres">
      <dgm:prSet presAssocID="{9C5BCC93-CAA1-4178-8A88-CA7AA268F869}" presName="Name17" presStyleLbl="parChTrans1D3" presStyleIdx="4" presStyleCnt="6"/>
      <dgm:spPr/>
      <dgm:t>
        <a:bodyPr/>
        <a:lstStyle/>
        <a:p>
          <a:endParaRPr lang="es-AR"/>
        </a:p>
      </dgm:t>
    </dgm:pt>
    <dgm:pt modelId="{5DC41B36-AC3B-4D5F-A5FB-574E37D3AE61}" type="pres">
      <dgm:prSet presAssocID="{37E1CDE5-402D-47D2-8B2B-A0DA1787A561}" presName="hierRoot3" presStyleCnt="0"/>
      <dgm:spPr/>
    </dgm:pt>
    <dgm:pt modelId="{9415825D-2BDE-4365-BBE1-3B8CD3854373}" type="pres">
      <dgm:prSet presAssocID="{37E1CDE5-402D-47D2-8B2B-A0DA1787A561}" presName="composite3" presStyleCnt="0"/>
      <dgm:spPr/>
    </dgm:pt>
    <dgm:pt modelId="{581C3DE3-B930-4A90-BCA2-F61635283D72}" type="pres">
      <dgm:prSet presAssocID="{37E1CDE5-402D-47D2-8B2B-A0DA1787A561}" presName="background3" presStyleLbl="node3" presStyleIdx="4" presStyleCnt="6"/>
      <dgm:spPr/>
    </dgm:pt>
    <dgm:pt modelId="{CCCCF30A-7B20-4223-B28E-BD26FC25CDE0}" type="pres">
      <dgm:prSet presAssocID="{37E1CDE5-402D-47D2-8B2B-A0DA1787A561}" presName="text3" presStyleLbl="fgAcc3" presStyleIdx="4" presStyleCnt="6">
        <dgm:presLayoutVars>
          <dgm:chPref val="3"/>
        </dgm:presLayoutVars>
      </dgm:prSet>
      <dgm:spPr/>
      <dgm:t>
        <a:bodyPr/>
        <a:lstStyle/>
        <a:p>
          <a:endParaRPr lang="es-AR"/>
        </a:p>
      </dgm:t>
    </dgm:pt>
    <dgm:pt modelId="{72B0159E-E65A-4F46-95EF-0E03BEAA4144}" type="pres">
      <dgm:prSet presAssocID="{37E1CDE5-402D-47D2-8B2B-A0DA1787A561}" presName="hierChild4" presStyleCnt="0"/>
      <dgm:spPr/>
    </dgm:pt>
    <dgm:pt modelId="{423CBD27-71D0-453D-A221-AC79335349FD}" type="pres">
      <dgm:prSet presAssocID="{609BDFF3-7417-406E-8E6A-875437CC01D5}" presName="Name17" presStyleLbl="parChTrans1D3" presStyleIdx="5" presStyleCnt="6"/>
      <dgm:spPr/>
      <dgm:t>
        <a:bodyPr/>
        <a:lstStyle/>
        <a:p>
          <a:endParaRPr lang="es-AR"/>
        </a:p>
      </dgm:t>
    </dgm:pt>
    <dgm:pt modelId="{E36C3E6A-6C3E-4DB9-AD9E-BDBCC6FC61E0}" type="pres">
      <dgm:prSet presAssocID="{D70D37E9-6C1A-44EF-9547-89887C0AA5B0}" presName="hierRoot3" presStyleCnt="0"/>
      <dgm:spPr/>
    </dgm:pt>
    <dgm:pt modelId="{0A23AF14-8A7F-4819-B88C-D89AE8D375F8}" type="pres">
      <dgm:prSet presAssocID="{D70D37E9-6C1A-44EF-9547-89887C0AA5B0}" presName="composite3" presStyleCnt="0"/>
      <dgm:spPr/>
    </dgm:pt>
    <dgm:pt modelId="{1FA44495-DEB2-44CF-BEA9-67999064808C}" type="pres">
      <dgm:prSet presAssocID="{D70D37E9-6C1A-44EF-9547-89887C0AA5B0}" presName="background3" presStyleLbl="node3" presStyleIdx="5" presStyleCnt="6"/>
      <dgm:spPr/>
    </dgm:pt>
    <dgm:pt modelId="{DF367238-031D-4A1E-A533-498D1BD10D8A}" type="pres">
      <dgm:prSet presAssocID="{D70D37E9-6C1A-44EF-9547-89887C0AA5B0}" presName="text3" presStyleLbl="fgAcc3" presStyleIdx="5" presStyleCnt="6">
        <dgm:presLayoutVars>
          <dgm:chPref val="3"/>
        </dgm:presLayoutVars>
      </dgm:prSet>
      <dgm:spPr/>
      <dgm:t>
        <a:bodyPr/>
        <a:lstStyle/>
        <a:p>
          <a:endParaRPr lang="es-AR"/>
        </a:p>
      </dgm:t>
    </dgm:pt>
    <dgm:pt modelId="{0C50DACD-F532-4D3E-A3BE-91D9BBB007AB}" type="pres">
      <dgm:prSet presAssocID="{D70D37E9-6C1A-44EF-9547-89887C0AA5B0}" presName="hierChild4" presStyleCnt="0"/>
      <dgm:spPr/>
    </dgm:pt>
  </dgm:ptLst>
  <dgm:cxnLst>
    <dgm:cxn modelId="{A113E0B0-3D32-F547-B55A-DA6415B76CA1}" type="presOf" srcId="{490ED4A9-07C1-4936-A493-E31DD06A3F18}" destId="{51085B94-9122-4B82-96FA-C69744D5FD0F}" srcOrd="0" destOrd="0" presId="urn:microsoft.com/office/officeart/2005/8/layout/hierarchy1"/>
    <dgm:cxn modelId="{9CD6890B-0F89-0042-BC43-3CBF12348328}" type="presOf" srcId="{37E1CDE5-402D-47D2-8B2B-A0DA1787A561}" destId="{CCCCF30A-7B20-4223-B28E-BD26FC25CDE0}" srcOrd="0" destOrd="0" presId="urn:microsoft.com/office/officeart/2005/8/layout/hierarchy1"/>
    <dgm:cxn modelId="{AFDB1382-F2AB-CA49-A193-CB329737ABFA}" type="presOf" srcId="{1194AB55-DA54-4450-BBF1-C9AD5FBCA662}" destId="{D70662AC-5AAD-45F6-934A-734D29383124}" srcOrd="0" destOrd="0" presId="urn:microsoft.com/office/officeart/2005/8/layout/hierarchy1"/>
    <dgm:cxn modelId="{674388CD-53D7-4DF4-BB9F-6691C5FC5544}" srcId="{6F376669-B404-473F-AD52-535339CE860D}" destId="{654197E2-A10C-4374-BC9B-75F9C38B73A9}" srcOrd="0" destOrd="0" parTransId="{04B79366-897F-4267-8EF3-7052642B7718}" sibTransId="{7E446780-85EE-4FBA-A016-2D33F8514B0D}"/>
    <dgm:cxn modelId="{B6C7C813-ED0E-F543-BA69-BB37D6ACB408}" type="presOf" srcId="{654197E2-A10C-4374-BC9B-75F9C38B73A9}" destId="{5606DC69-E842-428E-8E5D-6CB2A7CF703F}" srcOrd="0" destOrd="0" presId="urn:microsoft.com/office/officeart/2005/8/layout/hierarchy1"/>
    <dgm:cxn modelId="{C6B311E7-F8D8-9742-9F3D-889B3CF6B171}" type="presOf" srcId="{696D505C-3691-4C37-9BC2-AB9580D60A12}" destId="{4AA23C56-25A9-4912-8D6D-607E29E28DA1}" srcOrd="0" destOrd="0" presId="urn:microsoft.com/office/officeart/2005/8/layout/hierarchy1"/>
    <dgm:cxn modelId="{B36B355A-4FE9-5B42-B6C8-9289844F2F94}" type="presOf" srcId="{7B4685A5-1897-42FC-BAE1-DEDDF2BFCFF8}" destId="{2B71BACC-157A-48C6-8238-0CAFA9192ABE}" srcOrd="0" destOrd="0" presId="urn:microsoft.com/office/officeart/2005/8/layout/hierarchy1"/>
    <dgm:cxn modelId="{5A4AA88F-9038-0F45-B4B3-4C3C9EA43E44}" type="presOf" srcId="{59EBA0B0-0824-4215-9996-E9D8415E2D3B}" destId="{B64CBEB7-EF3B-4AC2-B9FA-8348BD3A0A78}" srcOrd="0" destOrd="0" presId="urn:microsoft.com/office/officeart/2005/8/layout/hierarchy1"/>
    <dgm:cxn modelId="{943819FF-A73D-4006-ADAE-000A016203E6}" srcId="{1194AB55-DA54-4450-BBF1-C9AD5FBCA662}" destId="{D70D37E9-6C1A-44EF-9547-89887C0AA5B0}" srcOrd="1" destOrd="0" parTransId="{609BDFF3-7417-406E-8E6A-875437CC01D5}" sibTransId="{AC5AC7FE-9339-48CB-B972-44A25DB13D3F}"/>
    <dgm:cxn modelId="{3A015B87-8292-A747-9F06-B2E85AF7E5F2}" type="presOf" srcId="{609BDFF3-7417-406E-8E6A-875437CC01D5}" destId="{423CBD27-71D0-453D-A221-AC79335349FD}" srcOrd="0" destOrd="0" presId="urn:microsoft.com/office/officeart/2005/8/layout/hierarchy1"/>
    <dgm:cxn modelId="{7667CA9E-C11F-BF4D-8B07-430CEA5375BB}" type="presOf" srcId="{D1CFA0F6-F712-44AB-9008-D49AE81AB271}" destId="{A6BF67CE-216D-4EF8-AEEC-DDA5956C913C}" srcOrd="0" destOrd="0" presId="urn:microsoft.com/office/officeart/2005/8/layout/hierarchy1"/>
    <dgm:cxn modelId="{00210A2A-F9A1-BC46-A992-D47C28C5C383}" type="presOf" srcId="{9C5BCC93-CAA1-4178-8A88-CA7AA268F869}" destId="{58CB881C-4099-46E9-BE52-B5A6D52C0924}" srcOrd="0" destOrd="0" presId="urn:microsoft.com/office/officeart/2005/8/layout/hierarchy1"/>
    <dgm:cxn modelId="{98C9022D-72A4-4D41-8EC1-B73C3585BEAC}" srcId="{D1CFA0F6-F712-44AB-9008-D49AE81AB271}" destId="{1194AB55-DA54-4450-BBF1-C9AD5FBCA662}" srcOrd="2" destOrd="0" parTransId="{59EBA0B0-0824-4215-9996-E9D8415E2D3B}" sibTransId="{10A66D0B-84E3-48C6-A6BC-5E4AB66D584F}"/>
    <dgm:cxn modelId="{D7A97856-A7CB-49EE-A72F-18354EA1A7B8}" srcId="{C9F856E9-ADDA-4E39-A5E1-C84200E1B9D3}" destId="{C43D9266-F373-40FC-A04E-B68F3F3F2A8C}" srcOrd="1" destOrd="0" parTransId="{490ED4A9-07C1-4936-A493-E31DD06A3F18}" sibTransId="{1388C541-77FE-46D0-8C75-C1DF73082DBE}"/>
    <dgm:cxn modelId="{E9F35EB2-5318-3B4F-8151-6E757E48D0A7}" type="presOf" srcId="{03B18808-9DCE-4988-B592-9B1DDB7CC6F9}" destId="{F39FD4B2-0D90-4842-AC33-EA9E2912AE26}" srcOrd="0" destOrd="0" presId="urn:microsoft.com/office/officeart/2005/8/layout/hierarchy1"/>
    <dgm:cxn modelId="{1A9A8C06-182D-4476-A9A7-4CD38F0BF8D6}" srcId="{C9F856E9-ADDA-4E39-A5E1-C84200E1B9D3}" destId="{F3419879-2967-4983-B35C-3477BD6FED66}" srcOrd="0" destOrd="0" parTransId="{B47DCEA1-C302-4ECC-A3F0-503BFC1E9D53}" sibTransId="{ECAB3DB2-6248-4538-8481-4AAADABA93C9}"/>
    <dgm:cxn modelId="{73E29C7F-396A-46FE-B978-C023D35AFD35}" srcId="{D1CFA0F6-F712-44AB-9008-D49AE81AB271}" destId="{C9F856E9-ADDA-4E39-A5E1-C84200E1B9D3}" srcOrd="1" destOrd="0" parTransId="{03B18808-9DCE-4988-B592-9B1DDB7CC6F9}" sibTransId="{673C1A9B-CAAB-4B6E-BADB-54F4E9A7F623}"/>
    <dgm:cxn modelId="{A1B9BA30-E258-D243-837B-279ED6767A51}" type="presOf" srcId="{F3419879-2967-4983-B35C-3477BD6FED66}" destId="{890ADF97-9057-4945-8278-4109F222AEBB}" srcOrd="0" destOrd="0" presId="urn:microsoft.com/office/officeart/2005/8/layout/hierarchy1"/>
    <dgm:cxn modelId="{91F08435-B557-4A30-A491-5F202BDC0170}" srcId="{D1CFA0F6-F712-44AB-9008-D49AE81AB271}" destId="{6F376669-B404-473F-AD52-535339CE860D}" srcOrd="0" destOrd="0" parTransId="{AA59622D-B250-4932-9DF9-FE628931A0F4}" sibTransId="{C91CC972-C8B9-4B6C-B2D1-37DB1A4DDEF8}"/>
    <dgm:cxn modelId="{B11B63C2-B2F3-AC46-ABEE-CBA0D45DE163}" type="presOf" srcId="{6F376669-B404-473F-AD52-535339CE860D}" destId="{F45B6E54-B014-49BD-9E02-0F65F199E26E}" srcOrd="0" destOrd="0" presId="urn:microsoft.com/office/officeart/2005/8/layout/hierarchy1"/>
    <dgm:cxn modelId="{B81241B2-E482-914D-8142-C761298E677A}" type="presOf" srcId="{C9F856E9-ADDA-4E39-A5E1-C84200E1B9D3}" destId="{B2A2C1A7-EB71-4592-B047-05868A351E58}" srcOrd="0" destOrd="0" presId="urn:microsoft.com/office/officeart/2005/8/layout/hierarchy1"/>
    <dgm:cxn modelId="{454CAE01-A88D-E542-8ABA-E9F09BAD4595}" type="presOf" srcId="{B47DCEA1-C302-4ECC-A3F0-503BFC1E9D53}" destId="{D9608799-FB18-4F51-A5C6-33799DC2795B}" srcOrd="0" destOrd="0" presId="urn:microsoft.com/office/officeart/2005/8/layout/hierarchy1"/>
    <dgm:cxn modelId="{3E1F10C9-786E-0F46-9AAF-D702AF850186}" type="presOf" srcId="{C43D9266-F373-40FC-A04E-B68F3F3F2A8C}" destId="{E0183641-BBC8-40A0-B8F3-7F2016B06E17}" srcOrd="0" destOrd="0" presId="urn:microsoft.com/office/officeart/2005/8/layout/hierarchy1"/>
    <dgm:cxn modelId="{19FBEAB5-7414-4CC4-AB47-6939899F4AEF}" srcId="{6F376669-B404-473F-AD52-535339CE860D}" destId="{696D505C-3691-4C37-9BC2-AB9580D60A12}" srcOrd="1" destOrd="0" parTransId="{1995B03A-6008-4F3B-ABFD-E2E902AA4116}" sibTransId="{3FD593BE-AD97-4E7F-A5F4-6F30C06ECEE5}"/>
    <dgm:cxn modelId="{E41FDF33-07B8-A947-9C82-DAD8AD8C7C33}" type="presOf" srcId="{D70D37E9-6C1A-44EF-9547-89887C0AA5B0}" destId="{DF367238-031D-4A1E-A533-498D1BD10D8A}" srcOrd="0" destOrd="0" presId="urn:microsoft.com/office/officeart/2005/8/layout/hierarchy1"/>
    <dgm:cxn modelId="{B6889F34-E32C-445F-A4C1-20D9346BA90B}" srcId="{7B4685A5-1897-42FC-BAE1-DEDDF2BFCFF8}" destId="{D1CFA0F6-F712-44AB-9008-D49AE81AB271}" srcOrd="0" destOrd="0" parTransId="{4F138C11-F20E-4F8A-96BE-41B09FDCA38D}" sibTransId="{018320B2-FBAD-4EFD-B820-73A9C0EB2CB5}"/>
    <dgm:cxn modelId="{199AB61E-F18F-4DBB-AC09-93687786A3C4}" srcId="{1194AB55-DA54-4450-BBF1-C9AD5FBCA662}" destId="{37E1CDE5-402D-47D2-8B2B-A0DA1787A561}" srcOrd="0" destOrd="0" parTransId="{9C5BCC93-CAA1-4178-8A88-CA7AA268F869}" sibTransId="{C2F276C0-C443-4085-87D0-C2EAA23364B4}"/>
    <dgm:cxn modelId="{9435A8F6-E430-2445-8230-836C1495E431}" type="presOf" srcId="{04B79366-897F-4267-8EF3-7052642B7718}" destId="{D402C8E7-63CE-496F-8B7B-B13B0BC0C6F9}" srcOrd="0" destOrd="0" presId="urn:microsoft.com/office/officeart/2005/8/layout/hierarchy1"/>
    <dgm:cxn modelId="{EB914F51-2119-454B-9351-4537988991EB}" type="presOf" srcId="{AA59622D-B250-4932-9DF9-FE628931A0F4}" destId="{132A13DB-0B83-42BA-A740-5909E62985D6}" srcOrd="0" destOrd="0" presId="urn:microsoft.com/office/officeart/2005/8/layout/hierarchy1"/>
    <dgm:cxn modelId="{162B629D-3A31-C444-978D-8349978F57BD}" type="presOf" srcId="{1995B03A-6008-4F3B-ABFD-E2E902AA4116}" destId="{A3DC0A11-1C3A-4466-9F00-1AB0C3DF2F8E}" srcOrd="0" destOrd="0" presId="urn:microsoft.com/office/officeart/2005/8/layout/hierarchy1"/>
    <dgm:cxn modelId="{F5F4EE15-B107-5E48-84F8-BFF30A541E0D}" type="presParOf" srcId="{2B71BACC-157A-48C6-8238-0CAFA9192ABE}" destId="{BFF81F1A-0CB2-4A2B-81AA-B44EC3786A0D}" srcOrd="0" destOrd="0" presId="urn:microsoft.com/office/officeart/2005/8/layout/hierarchy1"/>
    <dgm:cxn modelId="{886B7AEC-A1AD-FE45-8113-E842A469FBB6}" type="presParOf" srcId="{BFF81F1A-0CB2-4A2B-81AA-B44EC3786A0D}" destId="{6C9C2BDD-FD44-4401-B384-1FB3C4D43785}" srcOrd="0" destOrd="0" presId="urn:microsoft.com/office/officeart/2005/8/layout/hierarchy1"/>
    <dgm:cxn modelId="{F4F2468E-AEC9-1045-99FE-23089D1FE659}" type="presParOf" srcId="{6C9C2BDD-FD44-4401-B384-1FB3C4D43785}" destId="{E6FBED13-96FB-4C1B-9137-E4E31CB1D156}" srcOrd="0" destOrd="0" presId="urn:microsoft.com/office/officeart/2005/8/layout/hierarchy1"/>
    <dgm:cxn modelId="{AB4D284E-1659-9C4C-AABB-B34F2137DD84}" type="presParOf" srcId="{6C9C2BDD-FD44-4401-B384-1FB3C4D43785}" destId="{A6BF67CE-216D-4EF8-AEEC-DDA5956C913C}" srcOrd="1" destOrd="0" presId="urn:microsoft.com/office/officeart/2005/8/layout/hierarchy1"/>
    <dgm:cxn modelId="{D88AFFF3-352F-934C-B2BE-068CBB9E50BB}" type="presParOf" srcId="{BFF81F1A-0CB2-4A2B-81AA-B44EC3786A0D}" destId="{93460C45-0D64-483F-9342-BE1A1CEB76F9}" srcOrd="1" destOrd="0" presId="urn:microsoft.com/office/officeart/2005/8/layout/hierarchy1"/>
    <dgm:cxn modelId="{BBB4675F-F052-FC43-AC4C-8A6A5FFD8068}" type="presParOf" srcId="{93460C45-0D64-483F-9342-BE1A1CEB76F9}" destId="{132A13DB-0B83-42BA-A740-5909E62985D6}" srcOrd="0" destOrd="0" presId="urn:microsoft.com/office/officeart/2005/8/layout/hierarchy1"/>
    <dgm:cxn modelId="{C462168A-4760-FF46-83FD-60852A326C42}" type="presParOf" srcId="{93460C45-0D64-483F-9342-BE1A1CEB76F9}" destId="{57614ACA-A7AA-42F5-BF1F-FEC025FBA77B}" srcOrd="1" destOrd="0" presId="urn:microsoft.com/office/officeart/2005/8/layout/hierarchy1"/>
    <dgm:cxn modelId="{476EE6C0-253A-E142-9E01-D6E28CB6DE7D}" type="presParOf" srcId="{57614ACA-A7AA-42F5-BF1F-FEC025FBA77B}" destId="{DE4F6596-E73C-416B-A96E-C7899A4217A6}" srcOrd="0" destOrd="0" presId="urn:microsoft.com/office/officeart/2005/8/layout/hierarchy1"/>
    <dgm:cxn modelId="{B5BBB85D-C9D2-4D4C-BE9A-9391A80D6D09}" type="presParOf" srcId="{DE4F6596-E73C-416B-A96E-C7899A4217A6}" destId="{52E6B3A2-E6E1-4FA7-8DD3-EE723F8A2FEF}" srcOrd="0" destOrd="0" presId="urn:microsoft.com/office/officeart/2005/8/layout/hierarchy1"/>
    <dgm:cxn modelId="{3F89C7AA-D026-8549-B22B-9217A8B980AF}" type="presParOf" srcId="{DE4F6596-E73C-416B-A96E-C7899A4217A6}" destId="{F45B6E54-B014-49BD-9E02-0F65F199E26E}" srcOrd="1" destOrd="0" presId="urn:microsoft.com/office/officeart/2005/8/layout/hierarchy1"/>
    <dgm:cxn modelId="{1E598A51-17BF-E747-AE82-E0B217E43D9B}" type="presParOf" srcId="{57614ACA-A7AA-42F5-BF1F-FEC025FBA77B}" destId="{72BF7D1B-E091-4ECE-8DF6-52ED8E9214C3}" srcOrd="1" destOrd="0" presId="urn:microsoft.com/office/officeart/2005/8/layout/hierarchy1"/>
    <dgm:cxn modelId="{B0770727-6913-BD49-B6AE-CA2EA9489316}" type="presParOf" srcId="{72BF7D1B-E091-4ECE-8DF6-52ED8E9214C3}" destId="{D402C8E7-63CE-496F-8B7B-B13B0BC0C6F9}" srcOrd="0" destOrd="0" presId="urn:microsoft.com/office/officeart/2005/8/layout/hierarchy1"/>
    <dgm:cxn modelId="{604422EE-D254-554A-87DA-628002EACF08}" type="presParOf" srcId="{72BF7D1B-E091-4ECE-8DF6-52ED8E9214C3}" destId="{042CF786-36BE-461C-A91A-1CE161E53E09}" srcOrd="1" destOrd="0" presId="urn:microsoft.com/office/officeart/2005/8/layout/hierarchy1"/>
    <dgm:cxn modelId="{8F782156-522B-C546-A3FE-DBCB0EAEC445}" type="presParOf" srcId="{042CF786-36BE-461C-A91A-1CE161E53E09}" destId="{597F272D-D319-40DB-B025-11757C3D7EAE}" srcOrd="0" destOrd="0" presId="urn:microsoft.com/office/officeart/2005/8/layout/hierarchy1"/>
    <dgm:cxn modelId="{5805429B-E809-044C-AFFA-9CA03B31100B}" type="presParOf" srcId="{597F272D-D319-40DB-B025-11757C3D7EAE}" destId="{AEF34B57-922E-4D00-98B0-816A085F84FE}" srcOrd="0" destOrd="0" presId="urn:microsoft.com/office/officeart/2005/8/layout/hierarchy1"/>
    <dgm:cxn modelId="{FE1D3A84-E8BB-3642-923F-880139A49032}" type="presParOf" srcId="{597F272D-D319-40DB-B025-11757C3D7EAE}" destId="{5606DC69-E842-428E-8E5D-6CB2A7CF703F}" srcOrd="1" destOrd="0" presId="urn:microsoft.com/office/officeart/2005/8/layout/hierarchy1"/>
    <dgm:cxn modelId="{567508CE-0440-7B4A-98FA-0E7EE85E1634}" type="presParOf" srcId="{042CF786-36BE-461C-A91A-1CE161E53E09}" destId="{E9712329-1320-429D-B22E-1803F0891197}" srcOrd="1" destOrd="0" presId="urn:microsoft.com/office/officeart/2005/8/layout/hierarchy1"/>
    <dgm:cxn modelId="{49B109F8-BA49-F646-974A-0ED3B3619D61}" type="presParOf" srcId="{72BF7D1B-E091-4ECE-8DF6-52ED8E9214C3}" destId="{A3DC0A11-1C3A-4466-9F00-1AB0C3DF2F8E}" srcOrd="2" destOrd="0" presId="urn:microsoft.com/office/officeart/2005/8/layout/hierarchy1"/>
    <dgm:cxn modelId="{9D057807-3823-224D-B085-13CEAD091BF7}" type="presParOf" srcId="{72BF7D1B-E091-4ECE-8DF6-52ED8E9214C3}" destId="{A059ED06-013B-4027-AF47-1533AFC8BEB7}" srcOrd="3" destOrd="0" presId="urn:microsoft.com/office/officeart/2005/8/layout/hierarchy1"/>
    <dgm:cxn modelId="{0939A25D-5FF1-7440-BB0A-8C2DCF7B5586}" type="presParOf" srcId="{A059ED06-013B-4027-AF47-1533AFC8BEB7}" destId="{3200AA21-AB8A-4961-8AA2-E03D4FBFBE52}" srcOrd="0" destOrd="0" presId="urn:microsoft.com/office/officeart/2005/8/layout/hierarchy1"/>
    <dgm:cxn modelId="{D408F255-6B20-274C-875C-797998EE032D}" type="presParOf" srcId="{3200AA21-AB8A-4961-8AA2-E03D4FBFBE52}" destId="{7A189DFD-9DFC-471E-8956-2AA7F61CF6E2}" srcOrd="0" destOrd="0" presId="urn:microsoft.com/office/officeart/2005/8/layout/hierarchy1"/>
    <dgm:cxn modelId="{7E2AAE05-E1E5-4E4A-8C09-AD1E637F17C4}" type="presParOf" srcId="{3200AA21-AB8A-4961-8AA2-E03D4FBFBE52}" destId="{4AA23C56-25A9-4912-8D6D-607E29E28DA1}" srcOrd="1" destOrd="0" presId="urn:microsoft.com/office/officeart/2005/8/layout/hierarchy1"/>
    <dgm:cxn modelId="{1FFA940C-2F43-7041-B5C5-32998589D4A9}" type="presParOf" srcId="{A059ED06-013B-4027-AF47-1533AFC8BEB7}" destId="{3EE4B40A-4F73-4976-8FCF-AA1285F38203}" srcOrd="1" destOrd="0" presId="urn:microsoft.com/office/officeart/2005/8/layout/hierarchy1"/>
    <dgm:cxn modelId="{D4254319-44DB-9445-96D5-6EA5ECC778A5}" type="presParOf" srcId="{93460C45-0D64-483F-9342-BE1A1CEB76F9}" destId="{F39FD4B2-0D90-4842-AC33-EA9E2912AE26}" srcOrd="2" destOrd="0" presId="urn:microsoft.com/office/officeart/2005/8/layout/hierarchy1"/>
    <dgm:cxn modelId="{65FA57A7-2920-EB4F-BD2A-9A4A7BF08951}" type="presParOf" srcId="{93460C45-0D64-483F-9342-BE1A1CEB76F9}" destId="{9B049B8C-8E91-4164-BF56-BB732DA96706}" srcOrd="3" destOrd="0" presId="urn:microsoft.com/office/officeart/2005/8/layout/hierarchy1"/>
    <dgm:cxn modelId="{E5E35121-4A15-DB4D-8F24-1309C9F60197}" type="presParOf" srcId="{9B049B8C-8E91-4164-BF56-BB732DA96706}" destId="{14BAB7CD-D061-4534-9E9C-0F335D734674}" srcOrd="0" destOrd="0" presId="urn:microsoft.com/office/officeart/2005/8/layout/hierarchy1"/>
    <dgm:cxn modelId="{246D6015-5FE6-5747-8EF9-EB1A561DA5A3}" type="presParOf" srcId="{14BAB7CD-D061-4534-9E9C-0F335D734674}" destId="{9C333C0C-C816-4DD8-8236-4FC27232DD94}" srcOrd="0" destOrd="0" presId="urn:microsoft.com/office/officeart/2005/8/layout/hierarchy1"/>
    <dgm:cxn modelId="{8052F38C-A1DB-DA4E-9CB2-614EE1A5D5FE}" type="presParOf" srcId="{14BAB7CD-D061-4534-9E9C-0F335D734674}" destId="{B2A2C1A7-EB71-4592-B047-05868A351E58}" srcOrd="1" destOrd="0" presId="urn:microsoft.com/office/officeart/2005/8/layout/hierarchy1"/>
    <dgm:cxn modelId="{1914F297-D244-1F49-A26F-78BB3E778C29}" type="presParOf" srcId="{9B049B8C-8E91-4164-BF56-BB732DA96706}" destId="{2A30A546-5FE9-4173-B606-22D16B5399B3}" srcOrd="1" destOrd="0" presId="urn:microsoft.com/office/officeart/2005/8/layout/hierarchy1"/>
    <dgm:cxn modelId="{547ACCFC-471B-A14A-BBA0-EF0DDC82B7C4}" type="presParOf" srcId="{2A30A546-5FE9-4173-B606-22D16B5399B3}" destId="{D9608799-FB18-4F51-A5C6-33799DC2795B}" srcOrd="0" destOrd="0" presId="urn:microsoft.com/office/officeart/2005/8/layout/hierarchy1"/>
    <dgm:cxn modelId="{E222843A-4150-4443-8280-2C32299EF805}" type="presParOf" srcId="{2A30A546-5FE9-4173-B606-22D16B5399B3}" destId="{3C3BF778-433A-4433-B668-4B68D1701600}" srcOrd="1" destOrd="0" presId="urn:microsoft.com/office/officeart/2005/8/layout/hierarchy1"/>
    <dgm:cxn modelId="{682E141F-9F48-194B-B78C-66D28F15DF95}" type="presParOf" srcId="{3C3BF778-433A-4433-B668-4B68D1701600}" destId="{0C35CFC4-DC10-4113-84AE-5A7D550DCDAD}" srcOrd="0" destOrd="0" presId="urn:microsoft.com/office/officeart/2005/8/layout/hierarchy1"/>
    <dgm:cxn modelId="{3909AEA8-4DE5-F14E-9640-135F2FB3626B}" type="presParOf" srcId="{0C35CFC4-DC10-4113-84AE-5A7D550DCDAD}" destId="{709A91C6-6260-489C-BADD-49DD1CE90621}" srcOrd="0" destOrd="0" presId="urn:microsoft.com/office/officeart/2005/8/layout/hierarchy1"/>
    <dgm:cxn modelId="{70C59A3A-8ED5-E741-8CBA-B054E831A464}" type="presParOf" srcId="{0C35CFC4-DC10-4113-84AE-5A7D550DCDAD}" destId="{890ADF97-9057-4945-8278-4109F222AEBB}" srcOrd="1" destOrd="0" presId="urn:microsoft.com/office/officeart/2005/8/layout/hierarchy1"/>
    <dgm:cxn modelId="{E3621E7E-6B0F-4B4D-9C1D-361BA205E889}" type="presParOf" srcId="{3C3BF778-433A-4433-B668-4B68D1701600}" destId="{3A987398-9A59-4A82-B462-58F0A917B393}" srcOrd="1" destOrd="0" presId="urn:microsoft.com/office/officeart/2005/8/layout/hierarchy1"/>
    <dgm:cxn modelId="{6C7590BD-FAC4-D14E-9708-4509989764C2}" type="presParOf" srcId="{2A30A546-5FE9-4173-B606-22D16B5399B3}" destId="{51085B94-9122-4B82-96FA-C69744D5FD0F}" srcOrd="2" destOrd="0" presId="urn:microsoft.com/office/officeart/2005/8/layout/hierarchy1"/>
    <dgm:cxn modelId="{736E8F12-20F2-4745-855D-D494F8573733}" type="presParOf" srcId="{2A30A546-5FE9-4173-B606-22D16B5399B3}" destId="{88731C8E-2E07-4A5E-9D20-3DA747FA6284}" srcOrd="3" destOrd="0" presId="urn:microsoft.com/office/officeart/2005/8/layout/hierarchy1"/>
    <dgm:cxn modelId="{F6E6F217-2534-104E-AA97-905F49AFD21D}" type="presParOf" srcId="{88731C8E-2E07-4A5E-9D20-3DA747FA6284}" destId="{695E4DAF-3271-445A-BE0C-3796CD118DCA}" srcOrd="0" destOrd="0" presId="urn:microsoft.com/office/officeart/2005/8/layout/hierarchy1"/>
    <dgm:cxn modelId="{723A84D9-51AC-D545-BE29-DCD0FC9A0A6B}" type="presParOf" srcId="{695E4DAF-3271-445A-BE0C-3796CD118DCA}" destId="{8426CAF6-AFF1-4A22-8F8E-6D12F53EC714}" srcOrd="0" destOrd="0" presId="urn:microsoft.com/office/officeart/2005/8/layout/hierarchy1"/>
    <dgm:cxn modelId="{3B0B342C-58CE-5F49-BE3F-F46FC428F02B}" type="presParOf" srcId="{695E4DAF-3271-445A-BE0C-3796CD118DCA}" destId="{E0183641-BBC8-40A0-B8F3-7F2016B06E17}" srcOrd="1" destOrd="0" presId="urn:microsoft.com/office/officeart/2005/8/layout/hierarchy1"/>
    <dgm:cxn modelId="{0A2DCA19-A1A0-BC4C-A34B-8CC7F842E830}" type="presParOf" srcId="{88731C8E-2E07-4A5E-9D20-3DA747FA6284}" destId="{A702551E-5E62-4FF7-BA9E-9C15E0AA2FC3}" srcOrd="1" destOrd="0" presId="urn:microsoft.com/office/officeart/2005/8/layout/hierarchy1"/>
    <dgm:cxn modelId="{C943ADB8-353F-9440-8E7C-F72A3FDADB50}" type="presParOf" srcId="{93460C45-0D64-483F-9342-BE1A1CEB76F9}" destId="{B64CBEB7-EF3B-4AC2-B9FA-8348BD3A0A78}" srcOrd="4" destOrd="0" presId="urn:microsoft.com/office/officeart/2005/8/layout/hierarchy1"/>
    <dgm:cxn modelId="{1DAFBD8C-812F-D44B-9B75-F87CF44C00AF}" type="presParOf" srcId="{93460C45-0D64-483F-9342-BE1A1CEB76F9}" destId="{23A8FB0F-FDD1-4932-B921-2DB031D75030}" srcOrd="5" destOrd="0" presId="urn:microsoft.com/office/officeart/2005/8/layout/hierarchy1"/>
    <dgm:cxn modelId="{F3554FB8-8E36-FD47-9AD1-184E2FDFE577}" type="presParOf" srcId="{23A8FB0F-FDD1-4932-B921-2DB031D75030}" destId="{1A4FE615-07DD-42EF-A154-288163E55865}" srcOrd="0" destOrd="0" presId="urn:microsoft.com/office/officeart/2005/8/layout/hierarchy1"/>
    <dgm:cxn modelId="{6FFE513F-31A6-4846-8868-4A3ABBBAE119}" type="presParOf" srcId="{1A4FE615-07DD-42EF-A154-288163E55865}" destId="{018529FD-931F-4059-A3D7-A37948203582}" srcOrd="0" destOrd="0" presId="urn:microsoft.com/office/officeart/2005/8/layout/hierarchy1"/>
    <dgm:cxn modelId="{B01F5C64-51C1-CE4B-A52E-5660A8675432}" type="presParOf" srcId="{1A4FE615-07DD-42EF-A154-288163E55865}" destId="{D70662AC-5AAD-45F6-934A-734D29383124}" srcOrd="1" destOrd="0" presId="urn:microsoft.com/office/officeart/2005/8/layout/hierarchy1"/>
    <dgm:cxn modelId="{BAFF8377-11CC-2B4A-B568-7948AAFC23E6}" type="presParOf" srcId="{23A8FB0F-FDD1-4932-B921-2DB031D75030}" destId="{B151BD3E-0DA9-49FA-8EB8-782F61843A50}" srcOrd="1" destOrd="0" presId="urn:microsoft.com/office/officeart/2005/8/layout/hierarchy1"/>
    <dgm:cxn modelId="{F9E21E24-F88E-0C45-85E2-594B011683AF}" type="presParOf" srcId="{B151BD3E-0DA9-49FA-8EB8-782F61843A50}" destId="{58CB881C-4099-46E9-BE52-B5A6D52C0924}" srcOrd="0" destOrd="0" presId="urn:microsoft.com/office/officeart/2005/8/layout/hierarchy1"/>
    <dgm:cxn modelId="{FC24A9A2-591B-7341-8192-3C44DAB50F4D}" type="presParOf" srcId="{B151BD3E-0DA9-49FA-8EB8-782F61843A50}" destId="{5DC41B36-AC3B-4D5F-A5FB-574E37D3AE61}" srcOrd="1" destOrd="0" presId="urn:microsoft.com/office/officeart/2005/8/layout/hierarchy1"/>
    <dgm:cxn modelId="{B7B19775-1B38-D44C-B990-7E18D5B9F138}" type="presParOf" srcId="{5DC41B36-AC3B-4D5F-A5FB-574E37D3AE61}" destId="{9415825D-2BDE-4365-BBE1-3B8CD3854373}" srcOrd="0" destOrd="0" presId="urn:microsoft.com/office/officeart/2005/8/layout/hierarchy1"/>
    <dgm:cxn modelId="{D511B0C9-4E83-2746-A26E-C08B0FC122A5}" type="presParOf" srcId="{9415825D-2BDE-4365-BBE1-3B8CD3854373}" destId="{581C3DE3-B930-4A90-BCA2-F61635283D72}" srcOrd="0" destOrd="0" presId="urn:microsoft.com/office/officeart/2005/8/layout/hierarchy1"/>
    <dgm:cxn modelId="{47EE1CAD-2389-E64B-A0F7-EC2F1A006B78}" type="presParOf" srcId="{9415825D-2BDE-4365-BBE1-3B8CD3854373}" destId="{CCCCF30A-7B20-4223-B28E-BD26FC25CDE0}" srcOrd="1" destOrd="0" presId="urn:microsoft.com/office/officeart/2005/8/layout/hierarchy1"/>
    <dgm:cxn modelId="{854FF783-DA6D-D245-9674-E076B7DCD868}" type="presParOf" srcId="{5DC41B36-AC3B-4D5F-A5FB-574E37D3AE61}" destId="{72B0159E-E65A-4F46-95EF-0E03BEAA4144}" srcOrd="1" destOrd="0" presId="urn:microsoft.com/office/officeart/2005/8/layout/hierarchy1"/>
    <dgm:cxn modelId="{44E283FE-D1C3-1B4A-B1B2-10B20422BB22}" type="presParOf" srcId="{B151BD3E-0DA9-49FA-8EB8-782F61843A50}" destId="{423CBD27-71D0-453D-A221-AC79335349FD}" srcOrd="2" destOrd="0" presId="urn:microsoft.com/office/officeart/2005/8/layout/hierarchy1"/>
    <dgm:cxn modelId="{5204152D-A8CC-EA42-B99C-2EAA478FABA2}" type="presParOf" srcId="{B151BD3E-0DA9-49FA-8EB8-782F61843A50}" destId="{E36C3E6A-6C3E-4DB9-AD9E-BDBCC6FC61E0}" srcOrd="3" destOrd="0" presId="urn:microsoft.com/office/officeart/2005/8/layout/hierarchy1"/>
    <dgm:cxn modelId="{F0BAB452-C8DB-2E47-9BD7-C4337CCC97C3}" type="presParOf" srcId="{E36C3E6A-6C3E-4DB9-AD9E-BDBCC6FC61E0}" destId="{0A23AF14-8A7F-4819-B88C-D89AE8D375F8}" srcOrd="0" destOrd="0" presId="urn:microsoft.com/office/officeart/2005/8/layout/hierarchy1"/>
    <dgm:cxn modelId="{1FCE1101-22FE-684C-A45A-E8E8C79131D8}" type="presParOf" srcId="{0A23AF14-8A7F-4819-B88C-D89AE8D375F8}" destId="{1FA44495-DEB2-44CF-BEA9-67999064808C}" srcOrd="0" destOrd="0" presId="urn:microsoft.com/office/officeart/2005/8/layout/hierarchy1"/>
    <dgm:cxn modelId="{4EC040D5-F8C9-B045-A369-8F20B7AFAEA6}" type="presParOf" srcId="{0A23AF14-8A7F-4819-B88C-D89AE8D375F8}" destId="{DF367238-031D-4A1E-A533-498D1BD10D8A}" srcOrd="1" destOrd="0" presId="urn:microsoft.com/office/officeart/2005/8/layout/hierarchy1"/>
    <dgm:cxn modelId="{CC0F83EE-6018-B64E-96EE-4F2373CBD77F}" type="presParOf" srcId="{E36C3E6A-6C3E-4DB9-AD9E-BDBCC6FC61E0}" destId="{0C50DACD-F532-4D3E-A3BE-91D9BBB007A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019DC75-342A-4221-B084-765B1664C5AF}" type="datetimeFigureOut">
              <a:rPr lang="es-AR" smtClean="0"/>
              <a:t>13/07/2017</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BE85765-484C-4FA8-A887-4D8616DFF2B9}" type="slidenum">
              <a:rPr lang="es-AR" smtClean="0"/>
              <a:t>‹Nº›</a:t>
            </a:fld>
            <a:endParaRPr lang="es-AR"/>
          </a:p>
        </p:txBody>
      </p:sp>
    </p:spTree>
    <p:extLst>
      <p:ext uri="{BB962C8B-B14F-4D97-AF65-F5344CB8AC3E}">
        <p14:creationId xmlns:p14="http://schemas.microsoft.com/office/powerpoint/2010/main" val="125779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buFont typeface="Arial" pitchFamily="34" charset="0"/>
              <a:buChar char="•"/>
            </a:pPr>
            <a:r>
              <a:rPr lang="es-ES" dirty="0" smtClean="0"/>
              <a:t>1822. Sociedad de beneficencia, nuevos hospitales y asilos</a:t>
            </a:r>
          </a:p>
          <a:p>
            <a:pPr lvl="0">
              <a:buFont typeface="Arial" pitchFamily="34" charset="0"/>
              <a:buChar char="•"/>
            </a:pPr>
            <a:r>
              <a:rPr lang="es-ES" dirty="0" smtClean="0"/>
              <a:t>1857. Obra Social mas antigua Sociedad Tipográfica Bonaerense</a:t>
            </a:r>
          </a:p>
          <a:p>
            <a:pPr lvl="0">
              <a:buFont typeface="Arial" pitchFamily="34" charset="0"/>
              <a:buChar char="•"/>
            </a:pPr>
            <a:r>
              <a:rPr lang="es-ES" dirty="0" smtClean="0"/>
              <a:t>1919. Unión Ferroviaria acción de beneficencia</a:t>
            </a:r>
          </a:p>
          <a:p>
            <a:pPr lvl="0">
              <a:buFont typeface="Arial" pitchFamily="34" charset="0"/>
              <a:buChar char="•"/>
            </a:pPr>
            <a:r>
              <a:rPr lang="es-ES" dirty="0" smtClean="0"/>
              <a:t>1935. Comisión Mixta Ferroviaria (UF y La Fraternidad), instalación de un hospital destinado a sus afiliados, inaugurado en 1940.</a:t>
            </a:r>
          </a:p>
          <a:p>
            <a:pPr lvl="0">
              <a:buFont typeface="Arial" pitchFamily="34" charset="0"/>
              <a:buChar char="•"/>
            </a:pPr>
            <a:r>
              <a:rPr lang="es-ES" dirty="0" smtClean="0"/>
              <a:t>1944. Comisión de Servicio Social (Decreto 30655/44), encargada de "propulsar la implementación de servicios sociales en los establecimientos de cualquier  ramo de la actividad humana donde se presten tareas retribuidas“. Acción reconocida como el acto fundacional de las Obras Sociales de adhesión obligatoria y organizada por ramo de actividad. (Salud, Asistencia Social, Turismo)</a:t>
            </a:r>
          </a:p>
          <a:p>
            <a:pPr lvl="0">
              <a:buFont typeface="Arial" pitchFamily="34" charset="0"/>
              <a:buChar char="•"/>
            </a:pPr>
            <a:r>
              <a:rPr lang="es-ES" i="1" dirty="0" smtClean="0"/>
              <a:t>1950  - 1960 OS conjunto heterogéneo, con regímenes variados de prestaciones, brindadas solo en parte a través de servicios propios; </a:t>
            </a:r>
          </a:p>
          <a:p>
            <a:pPr lvl="0">
              <a:buFont typeface="Arial" pitchFamily="34" charset="0"/>
              <a:buChar char="•"/>
            </a:pPr>
            <a:r>
              <a:rPr lang="es-ES" dirty="0" smtClean="0"/>
              <a:t>1960 -1970 fueron las de expansión del sistema de Obras Sociales. Dicta la Ley 18.610/70</a:t>
            </a:r>
          </a:p>
          <a:p>
            <a:pPr lvl="0">
              <a:buFont typeface="Arial" pitchFamily="34" charset="0"/>
              <a:buChar char="•"/>
            </a:pPr>
            <a:r>
              <a:rPr lang="es-ES" dirty="0" smtClean="0"/>
              <a:t>1971. Creación del PAMI (INSSJP) Ley 19032/71</a:t>
            </a:r>
          </a:p>
          <a:p>
            <a:pPr lvl="0">
              <a:buFont typeface="Arial" pitchFamily="34" charset="0"/>
              <a:buChar char="•"/>
            </a:pPr>
            <a:r>
              <a:rPr lang="es-ES" dirty="0" smtClean="0"/>
              <a:t>1974 . Ley 20.748 crea el Sistema Nacional Integrado de Salud (SNIS) y su acompañante la Ley 20.749 de Carrera Sanitaria Nacional</a:t>
            </a:r>
          </a:p>
          <a:p>
            <a:pPr>
              <a:buFont typeface="Arial" pitchFamily="34" charset="0"/>
              <a:buChar char="•"/>
            </a:pPr>
            <a:r>
              <a:rPr lang="es-ES" dirty="0" smtClean="0"/>
              <a:t>1983, comenzó una revisión legislativa con el propósito de implementar un seguro nacional de cobertura universal. Ley 23.660, de Obras Sociales y ley 23.661, del Seguro Nacional de Salud, con fecha 29 de diciembre de 1989.</a:t>
            </a:r>
          </a:p>
          <a:p>
            <a:pPr>
              <a:buFont typeface="Arial" pitchFamily="34" charset="0"/>
              <a:buChar char="•"/>
            </a:pPr>
            <a:r>
              <a:rPr lang="es-ES" dirty="0" smtClean="0"/>
              <a:t>1994 Políticas de reforma del sector Salud</a:t>
            </a:r>
            <a:endParaRPr lang="es-ES" dirty="0"/>
          </a:p>
        </p:txBody>
      </p:sp>
    </p:spTree>
    <p:extLst>
      <p:ext uri="{BB962C8B-B14F-4D97-AF65-F5344CB8AC3E}">
        <p14:creationId xmlns:p14="http://schemas.microsoft.com/office/powerpoint/2010/main" val="426864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06359" y="4715155"/>
            <a:ext cx="4984961" cy="4466987"/>
          </a:xfrm>
        </p:spPr>
        <p:txBody>
          <a:bodyPr/>
          <a:lstStyle/>
          <a:p>
            <a:endParaRPr lang="es-ES_tradnl"/>
          </a:p>
        </p:txBody>
      </p:sp>
    </p:spTree>
    <p:extLst>
      <p:ext uri="{BB962C8B-B14F-4D97-AF65-F5344CB8AC3E}">
        <p14:creationId xmlns:p14="http://schemas.microsoft.com/office/powerpoint/2010/main" val="411930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anose="020B0604020202020204" pitchFamily="34" charset="0"/>
                <a:cs typeface="Arial" panose="020B0604020202020204" pitchFamily="34" charset="0"/>
              </a:defRPr>
            </a:lvl1pPr>
            <a:lvl2pPr marL="742950" indent="-285750" eaLnBrk="0" hangingPunct="0">
              <a:defRPr sz="2100">
                <a:solidFill>
                  <a:schemeClr val="tx1"/>
                </a:solidFill>
                <a:latin typeface="Arial" panose="020B0604020202020204" pitchFamily="34" charset="0"/>
                <a:cs typeface="Arial" panose="020B0604020202020204" pitchFamily="34" charset="0"/>
              </a:defRPr>
            </a:lvl2pPr>
            <a:lvl3pPr marL="1143000" indent="-228600" eaLnBrk="0" hangingPunct="0">
              <a:defRPr sz="2100">
                <a:solidFill>
                  <a:schemeClr val="tx1"/>
                </a:solidFill>
                <a:latin typeface="Arial" panose="020B0604020202020204" pitchFamily="34" charset="0"/>
                <a:cs typeface="Arial" panose="020B0604020202020204" pitchFamily="34" charset="0"/>
              </a:defRPr>
            </a:lvl3pPr>
            <a:lvl4pPr marL="1600200" indent="-228600" eaLnBrk="0" hangingPunct="0">
              <a:defRPr sz="2100">
                <a:solidFill>
                  <a:schemeClr val="tx1"/>
                </a:solidFill>
                <a:latin typeface="Arial" panose="020B0604020202020204" pitchFamily="34" charset="0"/>
                <a:cs typeface="Arial" panose="020B0604020202020204" pitchFamily="34" charset="0"/>
              </a:defRPr>
            </a:lvl4pPr>
            <a:lvl5pPr marL="2057400" indent="-228600" eaLnBrk="0" hangingPunct="0">
              <a:defRPr sz="2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eaLnBrk="1" hangingPunct="1"/>
            <a:fld id="{E8A4131E-2309-4926-A7F6-6A7E5E22FD0A}" type="slidenum">
              <a:rPr lang="es-ES" altLang="pt-BR" sz="1200"/>
              <a:pPr eaLnBrk="1" hangingPunct="1"/>
              <a:t>11</a:t>
            </a:fld>
            <a:endParaRPr lang="es-ES" altLang="pt-B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80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79768" y="4777196"/>
            <a:ext cx="5438140" cy="3908776"/>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txBox="1">
            <a:spLocks noGrp="1"/>
          </p:cNvSpPr>
          <p:nvPr>
            <p:ph type="sldNum" idx="12"/>
          </p:nvPr>
        </p:nvSpPr>
        <p:spPr>
          <a:xfrm>
            <a:off x="3850443" y="9428584"/>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MX"/>
              <a:t>17</a:t>
            </a:fld>
            <a:endParaRPr lang="es-MX"/>
          </a:p>
        </p:txBody>
      </p:sp>
    </p:spTree>
    <p:extLst>
      <p:ext uri="{BB962C8B-B14F-4D97-AF65-F5344CB8AC3E}">
        <p14:creationId xmlns:p14="http://schemas.microsoft.com/office/powerpoint/2010/main" val="105861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79768" y="4777196"/>
            <a:ext cx="5438140" cy="3908776"/>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txBox="1">
            <a:spLocks noGrp="1"/>
          </p:cNvSpPr>
          <p:nvPr>
            <p:ph type="sldNum" idx="12"/>
          </p:nvPr>
        </p:nvSpPr>
        <p:spPr>
          <a:xfrm>
            <a:off x="3850443" y="9428584"/>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MX"/>
              <a:t>18</a:t>
            </a:fld>
            <a:endParaRPr lang="es-MX"/>
          </a:p>
        </p:txBody>
      </p:sp>
    </p:spTree>
    <p:extLst>
      <p:ext uri="{BB962C8B-B14F-4D97-AF65-F5344CB8AC3E}">
        <p14:creationId xmlns:p14="http://schemas.microsoft.com/office/powerpoint/2010/main" val="8841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143126" y="695214"/>
            <a:ext cx="2571750" cy="3428452"/>
          </a:xfrm>
          <a:prstGeom prst="rect">
            <a:avLst/>
          </a:prstGeom>
          <a:solidFill>
            <a:srgbClr val="FFFFFF"/>
          </a:solidFill>
          <a:ln w="9360">
            <a:solidFill>
              <a:srgbClr val="000000"/>
            </a:solidFill>
            <a:miter lim="800000"/>
            <a:headEnd/>
            <a:tailEnd/>
          </a:ln>
        </p:spPr>
        <p:txBody>
          <a:bodyPr wrap="none" anchor="ctr"/>
          <a:lstStyle/>
          <a:p>
            <a:endParaRPr lang="es-AR"/>
          </a:p>
        </p:txBody>
      </p:sp>
      <p:sp>
        <p:nvSpPr>
          <p:cNvPr id="28675" name="Rectangle 2"/>
          <p:cNvSpPr>
            <a:spLocks noGrp="1" noChangeArrowheads="1"/>
          </p:cNvSpPr>
          <p:nvPr>
            <p:ph type="body"/>
          </p:nvPr>
        </p:nvSpPr>
        <p:spPr>
          <a:xfrm>
            <a:off x="685801" y="4342706"/>
            <a:ext cx="5456238" cy="4083985"/>
          </a:xfrm>
          <a:noFill/>
          <a:ln/>
        </p:spPr>
        <p:txBody>
          <a:bodyPr wrap="none" anchor="ctr"/>
          <a:lstStyle/>
          <a:p>
            <a:endParaRPr lang="es-AR" smtClean="0"/>
          </a:p>
        </p:txBody>
      </p:sp>
    </p:spTree>
    <p:extLst>
      <p:ext uri="{BB962C8B-B14F-4D97-AF65-F5344CB8AC3E}">
        <p14:creationId xmlns:p14="http://schemas.microsoft.com/office/powerpoint/2010/main" val="39571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76FA1-6E55-7E4F-ADF9-6B39D358D7FF}" type="slidenum">
              <a:rPr lang="es-ES"/>
              <a:pPr/>
              <a:t>38</a:t>
            </a:fld>
            <a:endParaRPr lang="es-ES"/>
          </a:p>
        </p:txBody>
      </p:sp>
      <p:sp>
        <p:nvSpPr>
          <p:cNvPr id="819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val="215283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89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spTree>
    <p:extLst>
      <p:ext uri="{BB962C8B-B14F-4D97-AF65-F5344CB8AC3E}">
        <p14:creationId xmlns:p14="http://schemas.microsoft.com/office/powerpoint/2010/main" val="344236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spTree>
    <p:extLst>
      <p:ext uri="{BB962C8B-B14F-4D97-AF65-F5344CB8AC3E}">
        <p14:creationId xmlns:p14="http://schemas.microsoft.com/office/powerpoint/2010/main" val="47506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s-E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5B4E0DE9-1FE5-B74B-9317-1CA0CF9BD9FC}" type="slidenum">
              <a:rPr lang="es-ES"/>
              <a:pPr/>
              <a:t>‹Nº›</a:t>
            </a:fld>
            <a:endParaRPr lang="es-ES"/>
          </a:p>
        </p:txBody>
      </p:sp>
    </p:spTree>
    <p:extLst>
      <p:ext uri="{BB962C8B-B14F-4D97-AF65-F5344CB8AC3E}">
        <p14:creationId xmlns:p14="http://schemas.microsoft.com/office/powerpoint/2010/main" val="157945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93700" y="274650"/>
            <a:ext cx="6462675"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893700" y="1831450"/>
            <a:ext cx="6462675" cy="473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54363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62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23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21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85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23E88DA6-3DE7-4617-B3BC-79698A46B1F6}" type="slidenum">
              <a:rPr lang="es-AR" smtClean="0"/>
              <a:t>‹Nº›</a:t>
            </a:fld>
            <a:endParaRPr lang="es-AR"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95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61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61937F-86BB-4DCC-A70C-E9969EFCCA3D}" type="datetimeFigureOut">
              <a:rPr lang="es-AR" smtClean="0"/>
              <a:t>13/07/2017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3E88DA6-3DE7-4617-B3BC-79698A46B1F6}" type="slidenum">
              <a:rPr lang="es-AR" smtClean="0"/>
              <a:t>‹Nº›</a:t>
            </a:fld>
            <a:endParaRPr lang="es-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14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1937F-86BB-4DCC-A70C-E9969EFCCA3D}" type="datetimeFigureOut">
              <a:rPr lang="es-AR" smtClean="0"/>
              <a:t>13/07/2017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88DA6-3DE7-4617-B3BC-79698A46B1F6}" type="slidenum">
              <a:rPr lang="es-AR" smtClean="0"/>
              <a:t>‹Nº›</a:t>
            </a:fld>
            <a:endParaRPr lang="es-AR"/>
          </a:p>
        </p:txBody>
      </p:sp>
      <p:pic>
        <p:nvPicPr>
          <p:cNvPr id="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00192" y="6100589"/>
            <a:ext cx="1944687" cy="712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07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7.png"/><Relationship Id="rId5" Type="http://schemas.openxmlformats.org/officeDocument/2006/relationships/diagramQuickStyle" Target="../diagrams/quickStyle2.xml"/><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a:p>
        </p:txBody>
      </p:sp>
      <p:sp>
        <p:nvSpPr>
          <p:cNvPr id="3" name="Subtitle 2"/>
          <p:cNvSpPr>
            <a:spLocks noGrp="1"/>
          </p:cNvSpPr>
          <p:nvPr>
            <p:ph type="subTitle" idx="1"/>
          </p:nvPr>
        </p:nvSpPr>
        <p:spPr/>
        <p:txBody>
          <a:bodyPr/>
          <a:lstStyle/>
          <a:p>
            <a:endParaRPr lang="es-ES_tradnl"/>
          </a:p>
        </p:txBody>
      </p:sp>
      <p:pic>
        <p:nvPicPr>
          <p:cNvPr id="7" name="Picture 6" descr="Frente Academ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7"/>
          <p:cNvSpPr txBox="1">
            <a:spLocks noChangeArrowheads="1"/>
          </p:cNvSpPr>
          <p:nvPr/>
        </p:nvSpPr>
        <p:spPr bwMode="auto">
          <a:xfrm>
            <a:off x="877528" y="5699809"/>
            <a:ext cx="7346694" cy="868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1042988" eaLnBrk="0" hangingPunct="0">
              <a:defRPr sz="2100">
                <a:solidFill>
                  <a:schemeClr val="tx1"/>
                </a:solidFill>
                <a:latin typeface="Arial" panose="020B0604020202020204" pitchFamily="34" charset="0"/>
                <a:cs typeface="Arial" panose="020B0604020202020204" pitchFamily="34" charset="0"/>
              </a:defRPr>
            </a:lvl1pPr>
            <a:lvl2pPr marL="742950" indent="-285750" defTabSz="1042988" eaLnBrk="0" hangingPunct="0">
              <a:defRPr sz="2100">
                <a:solidFill>
                  <a:schemeClr val="tx1"/>
                </a:solidFill>
                <a:latin typeface="Arial" panose="020B0604020202020204" pitchFamily="34" charset="0"/>
                <a:cs typeface="Arial" panose="020B0604020202020204" pitchFamily="34" charset="0"/>
              </a:defRPr>
            </a:lvl2pPr>
            <a:lvl3pPr marL="1143000" indent="-228600" defTabSz="1042988" eaLnBrk="0" hangingPunct="0">
              <a:defRPr sz="2100">
                <a:solidFill>
                  <a:schemeClr val="tx1"/>
                </a:solidFill>
                <a:latin typeface="Arial" panose="020B0604020202020204" pitchFamily="34" charset="0"/>
                <a:cs typeface="Arial" panose="020B0604020202020204" pitchFamily="34" charset="0"/>
              </a:defRPr>
            </a:lvl3pPr>
            <a:lvl4pPr marL="1600200" indent="-228600" defTabSz="1042988" eaLnBrk="0" hangingPunct="0">
              <a:defRPr sz="2100">
                <a:solidFill>
                  <a:schemeClr val="tx1"/>
                </a:solidFill>
                <a:latin typeface="Arial" panose="020B0604020202020204" pitchFamily="34" charset="0"/>
                <a:cs typeface="Arial" panose="020B0604020202020204" pitchFamily="34" charset="0"/>
              </a:defRPr>
            </a:lvl4pPr>
            <a:lvl5pPr marL="2057400" indent="-228600" defTabSz="1042988" eaLnBrk="0" hangingPunct="0">
              <a:defRPr sz="21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AR" altLang="en-US" sz="2736" b="1" dirty="0">
                <a:ln w="1905"/>
                <a:solidFill>
                  <a:srgbClr val="000000"/>
                </a:solidFill>
                <a:effectLst>
                  <a:innerShdw blurRad="69850" dist="43180" dir="5400000">
                    <a:srgbClr val="000000">
                      <a:alpha val="65000"/>
                    </a:srgbClr>
                  </a:innerShdw>
                </a:effectLst>
              </a:rPr>
              <a:t>Dr. Roberto Chuit</a:t>
            </a:r>
          </a:p>
          <a:p>
            <a:pPr algn="ctr" eaLnBrk="1" hangingPunct="1">
              <a:spcBef>
                <a:spcPct val="50000"/>
              </a:spcBef>
            </a:pPr>
            <a:r>
              <a:rPr lang="es-AR" altLang="en-US" sz="1539" b="1" dirty="0">
                <a:ln w="1905"/>
                <a:solidFill>
                  <a:srgbClr val="000000"/>
                </a:solidFill>
                <a:effectLst>
                  <a:innerShdw blurRad="69850" dist="43180" dir="5400000">
                    <a:srgbClr val="000000">
                      <a:alpha val="65000"/>
                    </a:srgbClr>
                  </a:innerShdw>
                </a:effectLst>
              </a:rPr>
              <a:t>Instituto de Investigaciones Epidemiologicas </a:t>
            </a:r>
            <a:endParaRPr lang="es-ES" altLang="pt-BR" sz="1539" b="1" dirty="0">
              <a:ln w="1905"/>
              <a:solidFill>
                <a:srgbClr val="000000"/>
              </a:solidFill>
              <a:effectLst>
                <a:innerShdw blurRad="69850" dist="43180" dir="5400000">
                  <a:srgbClr val="000000">
                    <a:alpha val="65000"/>
                  </a:srgbClr>
                </a:innerShdw>
              </a:effectLst>
              <a:latin typeface="Calibri" panose="020F0502020204030204" pitchFamily="34" charset="0"/>
            </a:endParaRPr>
          </a:p>
        </p:txBody>
      </p:sp>
    </p:spTree>
    <p:extLst>
      <p:ext uri="{BB962C8B-B14F-4D97-AF65-F5344CB8AC3E}">
        <p14:creationId xmlns:p14="http://schemas.microsoft.com/office/powerpoint/2010/main" val="207847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sz="half" idx="1"/>
          </p:nvPr>
        </p:nvSpPr>
        <p:spPr>
          <a:xfrm>
            <a:off x="457200" y="1600200"/>
            <a:ext cx="2746648" cy="4525963"/>
          </a:xfrm>
        </p:spPr>
        <p:txBody>
          <a:bodyPr>
            <a:normAutofit/>
          </a:bodyPr>
          <a:lstStyle/>
          <a:p>
            <a:pPr algn="ctr"/>
            <a:r>
              <a:rPr lang="es-AR" sz="1800" b="1" dirty="0" smtClean="0"/>
              <a:t>MODELO ASISTENCIAL ACTUAL</a:t>
            </a:r>
          </a:p>
          <a:p>
            <a:r>
              <a:rPr lang="es-AR" sz="1600" b="1" dirty="0" smtClean="0"/>
              <a:t>El paciente aparece</a:t>
            </a:r>
          </a:p>
          <a:p>
            <a:r>
              <a:rPr lang="es-AR" sz="1600" b="1" dirty="0" smtClean="0"/>
              <a:t>El paciente es tratado</a:t>
            </a:r>
          </a:p>
          <a:p>
            <a:r>
              <a:rPr lang="es-AR" sz="1600" b="1" dirty="0" smtClean="0"/>
              <a:t>El paciente es dado de alta</a:t>
            </a:r>
          </a:p>
          <a:p>
            <a:r>
              <a:rPr lang="es-AR" sz="1600" b="1" dirty="0" smtClean="0"/>
              <a:t>El paciente desaparece de la pantalla del radar</a:t>
            </a:r>
            <a:endParaRPr lang="es-AR" sz="1600" b="1" dirty="0"/>
          </a:p>
        </p:txBody>
      </p:sp>
      <p:sp>
        <p:nvSpPr>
          <p:cNvPr id="4" name="Marcador de contenido 3"/>
          <p:cNvSpPr>
            <a:spLocks noGrp="1"/>
          </p:cNvSpPr>
          <p:nvPr>
            <p:ph sz="half" idx="2"/>
          </p:nvPr>
        </p:nvSpPr>
        <p:spPr>
          <a:xfrm>
            <a:off x="5929808" y="1600200"/>
            <a:ext cx="2746648" cy="4525963"/>
          </a:xfrm>
        </p:spPr>
        <p:txBody>
          <a:bodyPr>
            <a:noAutofit/>
          </a:bodyPr>
          <a:lstStyle/>
          <a:p>
            <a:r>
              <a:rPr lang="es-AR" sz="1800" b="1" dirty="0" smtClean="0"/>
              <a:t>MODELO A FUTURO</a:t>
            </a:r>
          </a:p>
          <a:p>
            <a:r>
              <a:rPr lang="es-AR" sz="1600" b="1" dirty="0" smtClean="0"/>
              <a:t>El paciente es identificado</a:t>
            </a:r>
          </a:p>
          <a:p>
            <a:r>
              <a:rPr lang="es-AR" sz="1600" b="1" dirty="0" smtClean="0"/>
              <a:t>El paciente es informado (prevención)</a:t>
            </a:r>
          </a:p>
          <a:p>
            <a:r>
              <a:rPr lang="es-AR" sz="1600" b="1" dirty="0" smtClean="0"/>
              <a:t>El paciente es tratado</a:t>
            </a:r>
          </a:p>
          <a:p>
            <a:r>
              <a:rPr lang="es-AR" sz="1600" b="1" dirty="0" smtClean="0"/>
              <a:t>El paciente es dado de alta con un plan preventivo</a:t>
            </a:r>
          </a:p>
          <a:p>
            <a:r>
              <a:rPr lang="es-AR" sz="1600" b="1" dirty="0" smtClean="0"/>
              <a:t>El paciente recibe apoyo </a:t>
            </a:r>
            <a:r>
              <a:rPr lang="es-AR" sz="1600" b="1" dirty="0" err="1" smtClean="0"/>
              <a:t>contínuo</a:t>
            </a:r>
            <a:r>
              <a:rPr lang="es-AR" sz="1600" b="1" dirty="0" smtClean="0"/>
              <a:t> del sistema</a:t>
            </a:r>
          </a:p>
          <a:p>
            <a:r>
              <a:rPr lang="es-AR" sz="1600" b="1" dirty="0" smtClean="0"/>
              <a:t>El paciente es socio sanitario</a:t>
            </a:r>
          </a:p>
          <a:p>
            <a:r>
              <a:rPr lang="es-AR" sz="1600" b="1" dirty="0" smtClean="0"/>
              <a:t>El paciente continúa en la pantalla del radar</a:t>
            </a:r>
          </a:p>
          <a:p>
            <a:r>
              <a:rPr lang="es-AR" sz="1600" b="1" dirty="0" smtClean="0"/>
              <a:t>El paciente es </a:t>
            </a:r>
            <a:r>
              <a:rPr lang="es-AR" sz="1600" b="1" dirty="0" err="1" smtClean="0"/>
              <a:t>telemonitorizado</a:t>
            </a:r>
            <a:endParaRPr lang="es-AR" sz="1600" b="1" dirty="0"/>
          </a:p>
        </p:txBody>
      </p:sp>
      <p:sp>
        <p:nvSpPr>
          <p:cNvPr id="5" name="Flecha derecha 4"/>
          <p:cNvSpPr/>
          <p:nvPr/>
        </p:nvSpPr>
        <p:spPr>
          <a:xfrm>
            <a:off x="3419872" y="3284984"/>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Cobertura universal efectiva</a:t>
            </a:r>
            <a:endParaRPr lang="es-AR" dirty="0"/>
          </a:p>
        </p:txBody>
      </p:sp>
    </p:spTree>
    <p:extLst>
      <p:ext uri="{BB962C8B-B14F-4D97-AF65-F5344CB8AC3E}">
        <p14:creationId xmlns:p14="http://schemas.microsoft.com/office/powerpoint/2010/main" val="2670211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898653" y="188640"/>
            <a:ext cx="734669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1042988" eaLnBrk="0" hangingPunct="0">
              <a:defRPr sz="2100">
                <a:solidFill>
                  <a:schemeClr val="tx1"/>
                </a:solidFill>
                <a:latin typeface="Arial" panose="020B0604020202020204" pitchFamily="34" charset="0"/>
                <a:cs typeface="Arial" panose="020B0604020202020204" pitchFamily="34" charset="0"/>
              </a:defRPr>
            </a:lvl1pPr>
            <a:lvl2pPr marL="742950" indent="-285750" defTabSz="1042988" eaLnBrk="0" hangingPunct="0">
              <a:defRPr sz="2100">
                <a:solidFill>
                  <a:schemeClr val="tx1"/>
                </a:solidFill>
                <a:latin typeface="Arial" panose="020B0604020202020204" pitchFamily="34" charset="0"/>
                <a:cs typeface="Arial" panose="020B0604020202020204" pitchFamily="34" charset="0"/>
              </a:defRPr>
            </a:lvl2pPr>
            <a:lvl3pPr marL="1143000" indent="-228600" defTabSz="1042988" eaLnBrk="0" hangingPunct="0">
              <a:defRPr sz="2100">
                <a:solidFill>
                  <a:schemeClr val="tx1"/>
                </a:solidFill>
                <a:latin typeface="Arial" panose="020B0604020202020204" pitchFamily="34" charset="0"/>
                <a:cs typeface="Arial" panose="020B0604020202020204" pitchFamily="34" charset="0"/>
              </a:defRPr>
            </a:lvl3pPr>
            <a:lvl4pPr marL="1600200" indent="-228600" defTabSz="1042988" eaLnBrk="0" hangingPunct="0">
              <a:defRPr sz="2100">
                <a:solidFill>
                  <a:schemeClr val="tx1"/>
                </a:solidFill>
                <a:latin typeface="Arial" panose="020B0604020202020204" pitchFamily="34" charset="0"/>
                <a:cs typeface="Arial" panose="020B0604020202020204" pitchFamily="34" charset="0"/>
              </a:defRPr>
            </a:lvl4pPr>
            <a:lvl5pPr marL="2057400" indent="-228600" defTabSz="1042988" eaLnBrk="0" hangingPunct="0">
              <a:defRPr sz="21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21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AR" altLang="en-US" sz="3200" b="1" dirty="0">
                <a:ln w="18415" cmpd="sng">
                  <a:solidFill>
                    <a:srgbClr val="FFFFFF"/>
                  </a:solidFill>
                  <a:prstDash val="solid"/>
                </a:ln>
                <a:solidFill>
                  <a:srgbClr val="002060"/>
                </a:solidFill>
                <a:effectLst>
                  <a:outerShdw blurRad="63500" dir="3600000" algn="tl" rotWithShape="0">
                    <a:srgbClr val="000000">
                      <a:alpha val="70000"/>
                    </a:srgbClr>
                  </a:outerShdw>
                </a:effectLst>
              </a:rPr>
              <a:t>COBERTURA UNIVERSAL DE SALUD </a:t>
            </a:r>
            <a:endParaRPr lang="es-ES" altLang="pt-BR" sz="32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Calibri" panose="020F0502020204030204" pitchFamily="34" charset="0"/>
            </a:endParaRPr>
          </a:p>
        </p:txBody>
      </p:sp>
      <p:sp>
        <p:nvSpPr>
          <p:cNvPr id="2" name="Rectángulo 1"/>
          <p:cNvSpPr/>
          <p:nvPr/>
        </p:nvSpPr>
        <p:spPr>
          <a:xfrm>
            <a:off x="467544" y="1412776"/>
            <a:ext cx="8208912" cy="1384995"/>
          </a:xfrm>
          <a:prstGeom prst="rect">
            <a:avLst/>
          </a:prstGeom>
        </p:spPr>
        <p:txBody>
          <a:bodyPr wrap="square">
            <a:spAutoFit/>
          </a:bodyPr>
          <a:lstStyle/>
          <a:p>
            <a:pPr algn="just"/>
            <a:r>
              <a:rPr lang="es-AR" sz="2800" b="1" dirty="0"/>
              <a:t>La cobertura universal no es un concepto que sirva para todo, ni la cobertura para todo el mundo significa, necesariamente, cobertura para todo</a:t>
            </a:r>
          </a:p>
        </p:txBody>
      </p:sp>
      <p:sp>
        <p:nvSpPr>
          <p:cNvPr id="4" name="Marcador de contenido 2"/>
          <p:cNvSpPr txBox="1">
            <a:spLocks/>
          </p:cNvSpPr>
          <p:nvPr/>
        </p:nvSpPr>
        <p:spPr>
          <a:xfrm>
            <a:off x="457472" y="3049508"/>
            <a:ext cx="8229057" cy="30437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ES" sz="2800" dirty="0" smtClean="0">
                <a:solidFill>
                  <a:schemeClr val="tx1"/>
                </a:solidFill>
              </a:rPr>
              <a:t>Cobertura Universal de Salud tiene como objetivo que todas las personas sin cobertura formal (obra social o prepaga) tengan acceso a los servicios de salud integrales, adecuados, oportunos y de calidad en el momento en que se necesiten y próximos a su domicilio sin la necesidad de pasar dificultades financieras para pagarlos.</a:t>
            </a:r>
            <a:endParaRPr 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p:cNvSpPr>
            <a:spLocks noGrp="1"/>
          </p:cNvSpPr>
          <p:nvPr>
            <p:ph type="title"/>
          </p:nvPr>
        </p:nvSpPr>
        <p:spPr>
          <a:xfrm>
            <a:off x="395536" y="116632"/>
            <a:ext cx="8280920" cy="658030"/>
          </a:xfrm>
        </p:spPr>
        <p:txBody>
          <a:bodyPr>
            <a:normAutofit fontScale="90000"/>
          </a:bodyPr>
          <a:lstStyle/>
          <a:p>
            <a:r>
              <a:rPr lang="en-US" sz="3200" b="1" dirty="0" smtClean="0">
                <a:solidFill>
                  <a:srgbClr val="1994DC"/>
                </a:solidFill>
                <a:latin typeface="Calibri" pitchFamily="34" charset="0"/>
                <a:ea typeface="+mn-ea"/>
                <a:cs typeface="Arial" pitchFamily="34" charset="0"/>
              </a:rPr>
              <a:t>CUÁL ES LA ESTRATEGIA PARA AVANZAR CON LA CUS</a:t>
            </a:r>
            <a:endParaRPr lang="en-US" sz="3200" b="1" dirty="0">
              <a:solidFill>
                <a:srgbClr val="1994DC"/>
              </a:solidFill>
              <a:latin typeface="Calibri" pitchFamily="34" charset="0"/>
              <a:ea typeface="+mn-ea"/>
              <a:cs typeface="Arial" pitchFamily="34" charset="0"/>
            </a:endParaRPr>
          </a:p>
        </p:txBody>
      </p:sp>
      <p:sp>
        <p:nvSpPr>
          <p:cNvPr id="4" name="Marcador de contenido 3"/>
          <p:cNvSpPr>
            <a:spLocks noGrp="1"/>
          </p:cNvSpPr>
          <p:nvPr>
            <p:ph idx="1"/>
          </p:nvPr>
        </p:nvSpPr>
        <p:spPr>
          <a:xfrm>
            <a:off x="323528" y="908721"/>
            <a:ext cx="8587142" cy="5185562"/>
          </a:xfrm>
        </p:spPr>
        <p:txBody>
          <a:bodyPr>
            <a:noAutofit/>
          </a:bodyPr>
          <a:lstStyle/>
          <a:p>
            <a:pPr algn="just"/>
            <a:r>
              <a:rPr lang="en-US" sz="1800" b="1" dirty="0" err="1"/>
              <a:t>Fortalecimiento</a:t>
            </a:r>
            <a:r>
              <a:rPr lang="en-US" sz="1800" b="1" dirty="0"/>
              <a:t> de los </a:t>
            </a:r>
            <a:r>
              <a:rPr lang="en-US" sz="1800" b="1" dirty="0" smtClean="0"/>
              <a:t>“</a:t>
            </a:r>
            <a:r>
              <a:rPr lang="en-US" sz="1800" b="1" dirty="0" err="1" smtClean="0"/>
              <a:t>seguros</a:t>
            </a:r>
            <a:r>
              <a:rPr lang="en-US" sz="1800" b="1" dirty="0" smtClean="0"/>
              <a:t> </a:t>
            </a:r>
            <a:r>
              <a:rPr lang="en-US" sz="1800" b="1" dirty="0" err="1"/>
              <a:t>públicos</a:t>
            </a:r>
            <a:r>
              <a:rPr lang="en-US" sz="1800" b="1" dirty="0"/>
              <a:t>  </a:t>
            </a:r>
            <a:r>
              <a:rPr lang="en-US" sz="1800" b="1" dirty="0" err="1" smtClean="0"/>
              <a:t>provinciales</a:t>
            </a:r>
            <a:r>
              <a:rPr lang="en-US" sz="1800" b="1" dirty="0" smtClean="0"/>
              <a:t>” </a:t>
            </a:r>
            <a:r>
              <a:rPr lang="en-US" sz="1800" dirty="0" err="1" smtClean="0"/>
              <a:t>por</a:t>
            </a:r>
            <a:r>
              <a:rPr lang="en-US" sz="1800" dirty="0" smtClean="0"/>
              <a:t> </a:t>
            </a:r>
            <a:r>
              <a:rPr lang="en-US" sz="1800" dirty="0" err="1" smtClean="0"/>
              <a:t>medio</a:t>
            </a:r>
            <a:r>
              <a:rPr lang="en-US" sz="1800" dirty="0" smtClean="0"/>
              <a:t> </a:t>
            </a:r>
            <a:r>
              <a:rPr lang="en-US" sz="1800" dirty="0"/>
              <a:t>del </a:t>
            </a:r>
            <a:r>
              <a:rPr lang="en-US" sz="1800" dirty="0" err="1"/>
              <a:t>financiamiento</a:t>
            </a:r>
            <a:r>
              <a:rPr lang="en-US" sz="1800" dirty="0"/>
              <a:t> </a:t>
            </a:r>
            <a:r>
              <a:rPr lang="en-US" sz="1800" dirty="0" err="1"/>
              <a:t>complementario</a:t>
            </a:r>
            <a:r>
              <a:rPr lang="en-US" sz="1800" dirty="0"/>
              <a:t> </a:t>
            </a:r>
            <a:r>
              <a:rPr lang="en-US" sz="1800" dirty="0" err="1"/>
              <a:t>por</a:t>
            </a:r>
            <a:r>
              <a:rPr lang="en-US" sz="1800" dirty="0"/>
              <a:t> </a:t>
            </a:r>
            <a:r>
              <a:rPr lang="en-US" sz="1800" dirty="0" err="1"/>
              <a:t>resultados</a:t>
            </a:r>
            <a:r>
              <a:rPr lang="en-US" sz="1800" dirty="0"/>
              <a:t>, </a:t>
            </a:r>
            <a:r>
              <a:rPr lang="en-US" sz="1800" dirty="0" err="1" smtClean="0"/>
              <a:t>basado</a:t>
            </a:r>
            <a:r>
              <a:rPr lang="en-US" sz="1800" dirty="0" smtClean="0"/>
              <a:t> en la </a:t>
            </a:r>
            <a:r>
              <a:rPr lang="en-US" sz="1800" dirty="0" err="1"/>
              <a:t>operación</a:t>
            </a:r>
            <a:r>
              <a:rPr lang="en-US" sz="1800" dirty="0"/>
              <a:t> actual del </a:t>
            </a:r>
            <a:r>
              <a:rPr lang="en-US" sz="1800" dirty="0" err="1"/>
              <a:t>Programa</a:t>
            </a:r>
            <a:r>
              <a:rPr lang="en-US" sz="1800" dirty="0"/>
              <a:t> SUMAR </a:t>
            </a:r>
            <a:r>
              <a:rPr lang="en-US" sz="1800" dirty="0" err="1" smtClean="0"/>
              <a:t>conducente</a:t>
            </a:r>
            <a:r>
              <a:rPr lang="en-US" sz="1800" dirty="0" smtClean="0"/>
              <a:t> a la </a:t>
            </a:r>
            <a:r>
              <a:rPr lang="en-US" sz="1800" dirty="0" err="1"/>
              <a:t>nueva</a:t>
            </a:r>
            <a:r>
              <a:rPr lang="en-US" sz="1800" dirty="0"/>
              <a:t> </a:t>
            </a:r>
            <a:r>
              <a:rPr lang="en-US" sz="1800" dirty="0" err="1"/>
              <a:t>operación</a:t>
            </a:r>
            <a:r>
              <a:rPr lang="en-US" sz="1800" dirty="0"/>
              <a:t> CUS-SUMAR</a:t>
            </a:r>
          </a:p>
          <a:p>
            <a:pPr algn="just"/>
            <a:r>
              <a:rPr lang="en-US" sz="1800" dirty="0" err="1"/>
              <a:t>Definición</a:t>
            </a:r>
            <a:r>
              <a:rPr lang="en-US" sz="1800" dirty="0"/>
              <a:t>, </a:t>
            </a:r>
            <a:r>
              <a:rPr lang="en-US" sz="1800" dirty="0" err="1"/>
              <a:t>costeo</a:t>
            </a:r>
            <a:r>
              <a:rPr lang="en-US" sz="1800" dirty="0"/>
              <a:t> e </a:t>
            </a:r>
            <a:r>
              <a:rPr lang="en-US" sz="1800" dirty="0" err="1"/>
              <a:t>impacto</a:t>
            </a:r>
            <a:r>
              <a:rPr lang="en-US" sz="1800" dirty="0"/>
              <a:t> </a:t>
            </a:r>
            <a:r>
              <a:rPr lang="en-US" sz="1800" dirty="0" err="1"/>
              <a:t>presupuestario</a:t>
            </a:r>
            <a:r>
              <a:rPr lang="en-US" sz="1800" dirty="0"/>
              <a:t> de la </a:t>
            </a:r>
            <a:r>
              <a:rPr lang="en-US" sz="1800" b="1" dirty="0"/>
              <a:t>canasta de </a:t>
            </a:r>
            <a:r>
              <a:rPr lang="en-US" sz="1800" b="1" dirty="0" err="1"/>
              <a:t>prestaciones</a:t>
            </a:r>
            <a:r>
              <a:rPr lang="en-US" sz="1800" b="1" dirty="0"/>
              <a:t> actual del sector </a:t>
            </a:r>
            <a:r>
              <a:rPr lang="en-US" sz="1800" b="1" dirty="0" err="1"/>
              <a:t>público</a:t>
            </a:r>
            <a:r>
              <a:rPr lang="en-US" sz="1800" dirty="0"/>
              <a:t> </a:t>
            </a:r>
            <a:r>
              <a:rPr lang="en-US" sz="1800" dirty="0" err="1"/>
              <a:t>en</a:t>
            </a:r>
            <a:r>
              <a:rPr lang="en-US" sz="1800" dirty="0"/>
              <a:t> las </a:t>
            </a:r>
            <a:r>
              <a:rPr lang="en-US" sz="1800" dirty="0" err="1"/>
              <a:t>provincias</a:t>
            </a:r>
            <a:r>
              <a:rPr lang="en-US" sz="1800" dirty="0"/>
              <a:t> y la </a:t>
            </a:r>
            <a:r>
              <a:rPr lang="en-US" sz="1800" dirty="0" err="1"/>
              <a:t>contribución</a:t>
            </a:r>
            <a:r>
              <a:rPr lang="en-US" sz="1800" dirty="0"/>
              <a:t> del </a:t>
            </a:r>
            <a:r>
              <a:rPr lang="en-US" sz="1800" dirty="0" err="1"/>
              <a:t>Programa</a:t>
            </a:r>
            <a:r>
              <a:rPr lang="en-US" sz="1800" dirty="0"/>
              <a:t> SUMAR</a:t>
            </a:r>
          </a:p>
          <a:p>
            <a:pPr algn="just"/>
            <a:r>
              <a:rPr lang="en-US" sz="1800" b="1" dirty="0" err="1"/>
              <a:t>Ampliación</a:t>
            </a:r>
            <a:r>
              <a:rPr lang="en-US" sz="1800" b="1" dirty="0"/>
              <a:t> </a:t>
            </a:r>
            <a:r>
              <a:rPr lang="en-US" sz="1800" b="1" dirty="0" err="1" smtClean="0"/>
              <a:t>delas</a:t>
            </a:r>
            <a:r>
              <a:rPr lang="en-US" sz="1800" b="1" dirty="0" smtClean="0"/>
              <a:t> </a:t>
            </a:r>
            <a:r>
              <a:rPr lang="en-US" sz="1800" b="1" dirty="0" err="1" smtClean="0"/>
              <a:t>acciones</a:t>
            </a:r>
            <a:r>
              <a:rPr lang="en-US" sz="1800" b="1" dirty="0" smtClean="0"/>
              <a:t> </a:t>
            </a:r>
            <a:r>
              <a:rPr lang="en-US" sz="1800" b="1" dirty="0" err="1" smtClean="0"/>
              <a:t>hacia</a:t>
            </a:r>
            <a:r>
              <a:rPr lang="en-US" sz="1800" b="1" dirty="0" smtClean="0"/>
              <a:t> </a:t>
            </a:r>
            <a:r>
              <a:rPr lang="en-US" sz="1800" b="1" dirty="0" err="1" smtClean="0"/>
              <a:t>íneas</a:t>
            </a:r>
            <a:r>
              <a:rPr lang="en-US" sz="1800" b="1" dirty="0" smtClean="0"/>
              <a:t> </a:t>
            </a:r>
            <a:r>
              <a:rPr lang="en-US" sz="1800" b="1" dirty="0"/>
              <a:t>de </a:t>
            </a:r>
            <a:r>
              <a:rPr lang="en-US" sz="1800" b="1" dirty="0" err="1"/>
              <a:t>cuidados</a:t>
            </a:r>
            <a:r>
              <a:rPr lang="en-US" sz="1800" b="1" dirty="0"/>
              <a:t> </a:t>
            </a:r>
            <a:r>
              <a:rPr lang="en-US" sz="1800" b="1" dirty="0" smtClean="0"/>
              <a:t>en </a:t>
            </a:r>
            <a:r>
              <a:rPr lang="en-US" sz="1800" b="1" dirty="0" err="1"/>
              <a:t>prestaciones</a:t>
            </a:r>
            <a:r>
              <a:rPr lang="en-US" sz="1800" b="1" dirty="0"/>
              <a:t> </a:t>
            </a:r>
            <a:r>
              <a:rPr lang="en-US" sz="1800" dirty="0"/>
              <a:t>del </a:t>
            </a:r>
            <a:r>
              <a:rPr lang="en-US" sz="1800" dirty="0" smtClean="0"/>
              <a:t>SUMAR</a:t>
            </a:r>
            <a:endParaRPr lang="en-US" sz="1800" dirty="0"/>
          </a:p>
          <a:p>
            <a:pPr algn="just"/>
            <a:r>
              <a:rPr lang="en-US" sz="1800" dirty="0" err="1"/>
              <a:t>Desarrollo</a:t>
            </a:r>
            <a:r>
              <a:rPr lang="en-US" sz="1800" dirty="0"/>
              <a:t> de </a:t>
            </a:r>
            <a:r>
              <a:rPr lang="en-US" sz="1800" b="1" dirty="0" err="1"/>
              <a:t>procesos</a:t>
            </a:r>
            <a:r>
              <a:rPr lang="en-US" sz="1800" b="1" dirty="0"/>
              <a:t> de </a:t>
            </a:r>
            <a:r>
              <a:rPr lang="en-US" sz="1800" b="1" dirty="0" err="1"/>
              <a:t>priorización</a:t>
            </a:r>
            <a:r>
              <a:rPr lang="en-US" sz="1800" b="1" dirty="0"/>
              <a:t> </a:t>
            </a:r>
            <a:r>
              <a:rPr lang="en-US" sz="1800" b="1" dirty="0" err="1"/>
              <a:t>explícita</a:t>
            </a:r>
            <a:r>
              <a:rPr lang="en-US" sz="1800" b="1" dirty="0"/>
              <a:t> de las </a:t>
            </a:r>
            <a:r>
              <a:rPr lang="en-US" sz="1800" b="1" dirty="0" err="1"/>
              <a:t>líneas</a:t>
            </a:r>
            <a:r>
              <a:rPr lang="en-US" sz="1800" b="1" dirty="0"/>
              <a:t> de </a:t>
            </a:r>
            <a:r>
              <a:rPr lang="en-US" sz="1800" b="1" dirty="0" err="1"/>
              <a:t>cuidado</a:t>
            </a:r>
            <a:r>
              <a:rPr lang="en-US" sz="1800" b="1" dirty="0"/>
              <a:t> y </a:t>
            </a:r>
            <a:r>
              <a:rPr lang="en-US" sz="1800" b="1" dirty="0" err="1"/>
              <a:t>los</a:t>
            </a:r>
            <a:r>
              <a:rPr lang="en-US" sz="1800" b="1" dirty="0"/>
              <a:t> </a:t>
            </a:r>
            <a:r>
              <a:rPr lang="en-US" sz="1800" b="1" dirty="0" err="1"/>
              <a:t>servicios</a:t>
            </a:r>
            <a:r>
              <a:rPr lang="en-US" sz="1800" b="1" dirty="0"/>
              <a:t> </a:t>
            </a:r>
            <a:r>
              <a:rPr lang="en-US" sz="1800" dirty="0" err="1"/>
              <a:t>en</a:t>
            </a:r>
            <a:r>
              <a:rPr lang="en-US" sz="1800" dirty="0"/>
              <a:t> </a:t>
            </a:r>
            <a:r>
              <a:rPr lang="en-US" sz="1800" dirty="0" err="1"/>
              <a:t>cada</a:t>
            </a:r>
            <a:r>
              <a:rPr lang="en-US" sz="1800" dirty="0"/>
              <a:t> </a:t>
            </a:r>
            <a:r>
              <a:rPr lang="en-US" sz="1800" dirty="0" err="1"/>
              <a:t>una</a:t>
            </a:r>
            <a:r>
              <a:rPr lang="en-US" sz="1800" dirty="0"/>
              <a:t> de </a:t>
            </a:r>
            <a:r>
              <a:rPr lang="en-US" sz="1800" dirty="0" err="1"/>
              <a:t>ellas</a:t>
            </a:r>
            <a:r>
              <a:rPr lang="en-US" sz="1800" dirty="0"/>
              <a:t>, a </a:t>
            </a:r>
            <a:r>
              <a:rPr lang="en-US" sz="1800" dirty="0" err="1"/>
              <a:t>través</a:t>
            </a:r>
            <a:r>
              <a:rPr lang="en-US" sz="1800" dirty="0"/>
              <a:t> de </a:t>
            </a:r>
            <a:r>
              <a:rPr lang="en-US" sz="1800" dirty="0" err="1"/>
              <a:t>procesos</a:t>
            </a:r>
            <a:r>
              <a:rPr lang="en-US" sz="1800" dirty="0"/>
              <a:t> </a:t>
            </a:r>
            <a:r>
              <a:rPr lang="en-US" sz="1800" dirty="0" err="1"/>
              <a:t>deliberativos</a:t>
            </a:r>
            <a:r>
              <a:rPr lang="en-US" sz="1800" dirty="0"/>
              <a:t>, con </a:t>
            </a:r>
            <a:r>
              <a:rPr lang="en-US" sz="1800" dirty="0" err="1"/>
              <a:t>participación</a:t>
            </a:r>
            <a:r>
              <a:rPr lang="en-US" sz="1800" dirty="0"/>
              <a:t> de </a:t>
            </a:r>
            <a:r>
              <a:rPr lang="en-US" sz="1800" dirty="0" err="1"/>
              <a:t>todos</a:t>
            </a:r>
            <a:r>
              <a:rPr lang="en-US" sz="1800" dirty="0"/>
              <a:t> </a:t>
            </a:r>
            <a:r>
              <a:rPr lang="en-US" sz="1800" dirty="0" err="1"/>
              <a:t>los</a:t>
            </a:r>
            <a:r>
              <a:rPr lang="en-US" sz="1800" dirty="0"/>
              <a:t> </a:t>
            </a:r>
            <a:r>
              <a:rPr lang="en-US" sz="1800" dirty="0" err="1"/>
              <a:t>actores</a:t>
            </a:r>
            <a:r>
              <a:rPr lang="en-US" sz="1800" dirty="0"/>
              <a:t> </a:t>
            </a:r>
            <a:r>
              <a:rPr lang="en-US" sz="1800" dirty="0" err="1"/>
              <a:t>relevantes</a:t>
            </a:r>
            <a:r>
              <a:rPr lang="en-US" sz="1800" dirty="0"/>
              <a:t>, </a:t>
            </a:r>
            <a:r>
              <a:rPr lang="en-US" sz="1800" dirty="0" err="1"/>
              <a:t>respetando</a:t>
            </a:r>
            <a:r>
              <a:rPr lang="en-US" sz="1800" dirty="0"/>
              <a:t> el </a:t>
            </a:r>
            <a:r>
              <a:rPr lang="en-US" sz="1800" dirty="0" err="1"/>
              <a:t>contexto</a:t>
            </a:r>
            <a:r>
              <a:rPr lang="en-US" sz="1800" dirty="0"/>
              <a:t> local o regional.</a:t>
            </a:r>
          </a:p>
          <a:p>
            <a:pPr algn="just"/>
            <a:r>
              <a:rPr lang="en-US" sz="1800" dirty="0" err="1"/>
              <a:t>Definición</a:t>
            </a:r>
            <a:r>
              <a:rPr lang="en-US" sz="1800" dirty="0"/>
              <a:t> de </a:t>
            </a:r>
            <a:r>
              <a:rPr lang="en-US" sz="1800" b="1" dirty="0"/>
              <a:t>areas </a:t>
            </a:r>
            <a:r>
              <a:rPr lang="en-US" sz="1800" b="1" dirty="0" err="1"/>
              <a:t>programáticas</a:t>
            </a:r>
            <a:r>
              <a:rPr lang="en-US" sz="1800" b="1" dirty="0"/>
              <a:t> </a:t>
            </a:r>
            <a:r>
              <a:rPr lang="en-US" sz="1800" b="1" dirty="0" err="1"/>
              <a:t>georeferenciadas</a:t>
            </a:r>
            <a:r>
              <a:rPr lang="en-US" sz="1800" b="1" dirty="0"/>
              <a:t> para los CAPS, </a:t>
            </a:r>
            <a:r>
              <a:rPr lang="en-US" sz="1800" b="1" dirty="0" err="1"/>
              <a:t>panelización</a:t>
            </a:r>
            <a:r>
              <a:rPr lang="en-US" sz="1800" b="1" dirty="0"/>
              <a:t> de </a:t>
            </a:r>
            <a:r>
              <a:rPr lang="en-US" sz="1800" b="1" dirty="0" err="1"/>
              <a:t>pacientes</a:t>
            </a:r>
            <a:r>
              <a:rPr lang="en-US" sz="1800" b="1" dirty="0"/>
              <a:t> </a:t>
            </a:r>
            <a:r>
              <a:rPr lang="en-US" sz="1800" dirty="0"/>
              <a:t>a </a:t>
            </a:r>
            <a:r>
              <a:rPr lang="en-US" sz="1800" dirty="0" err="1" smtClean="0"/>
              <a:t>equipos</a:t>
            </a:r>
            <a:r>
              <a:rPr lang="en-US" sz="1800" dirty="0" smtClean="0"/>
              <a:t> de </a:t>
            </a:r>
            <a:r>
              <a:rPr lang="en-US" sz="1800" dirty="0" err="1" smtClean="0"/>
              <a:t>salud</a:t>
            </a:r>
            <a:r>
              <a:rPr lang="en-US" sz="1800" dirty="0" smtClean="0"/>
              <a:t>, </a:t>
            </a:r>
            <a:r>
              <a:rPr lang="en-US" sz="1800" dirty="0"/>
              <a:t>y </a:t>
            </a:r>
            <a:r>
              <a:rPr lang="en-US" sz="1800" dirty="0" err="1"/>
              <a:t>cambios</a:t>
            </a:r>
            <a:r>
              <a:rPr lang="en-US" sz="1800" dirty="0"/>
              <a:t> en los </a:t>
            </a:r>
            <a:r>
              <a:rPr lang="en-US" sz="1800" dirty="0" err="1"/>
              <a:t>sistemas</a:t>
            </a:r>
            <a:r>
              <a:rPr lang="en-US" sz="1800" dirty="0"/>
              <a:t> de </a:t>
            </a:r>
            <a:r>
              <a:rPr lang="en-US" sz="1800" dirty="0" err="1"/>
              <a:t>incentivos</a:t>
            </a:r>
            <a:r>
              <a:rPr lang="en-US" sz="1800" dirty="0"/>
              <a:t> a los </a:t>
            </a:r>
            <a:r>
              <a:rPr lang="en-US" sz="1800" dirty="0" err="1"/>
              <a:t>efectores</a:t>
            </a:r>
            <a:endParaRPr lang="en-US" sz="1800" dirty="0"/>
          </a:p>
          <a:p>
            <a:pPr algn="just"/>
            <a:r>
              <a:rPr lang="en-US" sz="1800" dirty="0" err="1"/>
              <a:t>Desarrollo</a:t>
            </a:r>
            <a:r>
              <a:rPr lang="en-US" sz="1800" dirty="0"/>
              <a:t> e </a:t>
            </a:r>
            <a:r>
              <a:rPr lang="en-US" sz="1800" dirty="0" err="1"/>
              <a:t>implementación</a:t>
            </a:r>
            <a:r>
              <a:rPr lang="en-US" sz="1800" dirty="0"/>
              <a:t> de </a:t>
            </a:r>
            <a:r>
              <a:rPr lang="en-US" sz="1800" b="1" dirty="0" err="1"/>
              <a:t>redes</a:t>
            </a:r>
            <a:r>
              <a:rPr lang="en-US" sz="1800" b="1" dirty="0"/>
              <a:t> y </a:t>
            </a:r>
            <a:r>
              <a:rPr lang="en-US" sz="1800" b="1" dirty="0" err="1"/>
              <a:t>circuitos</a:t>
            </a:r>
            <a:r>
              <a:rPr lang="en-US" sz="1800" b="1" dirty="0"/>
              <a:t> </a:t>
            </a:r>
            <a:r>
              <a:rPr lang="en-US" sz="1800" b="1" dirty="0" err="1"/>
              <a:t>formales</a:t>
            </a:r>
            <a:r>
              <a:rPr lang="en-US" sz="1800" b="1" dirty="0"/>
              <a:t> de </a:t>
            </a:r>
            <a:r>
              <a:rPr lang="en-US" sz="1800" b="1" dirty="0" err="1"/>
              <a:t>referencia</a:t>
            </a:r>
            <a:r>
              <a:rPr lang="en-US" sz="1800" b="1" dirty="0"/>
              <a:t> y </a:t>
            </a:r>
            <a:r>
              <a:rPr lang="en-US" sz="1800" b="1" dirty="0" err="1"/>
              <a:t>contrareferencia</a:t>
            </a:r>
            <a:r>
              <a:rPr lang="en-US" sz="1800" b="1" dirty="0"/>
              <a:t> </a:t>
            </a:r>
            <a:r>
              <a:rPr lang="en-US" sz="1800" dirty="0"/>
              <a:t>entre CAPS y </a:t>
            </a:r>
            <a:r>
              <a:rPr lang="en-US" sz="1800" dirty="0" err="1"/>
              <a:t>hospitales</a:t>
            </a:r>
            <a:endParaRPr lang="en-US" sz="1800" dirty="0"/>
          </a:p>
          <a:p>
            <a:pPr algn="just"/>
            <a:r>
              <a:rPr lang="en-US" sz="1800" dirty="0" err="1"/>
              <a:t>Implementación</a:t>
            </a:r>
            <a:r>
              <a:rPr lang="en-US" sz="1800" dirty="0"/>
              <a:t> de </a:t>
            </a:r>
            <a:r>
              <a:rPr lang="en-US" sz="1800" b="1" dirty="0" err="1"/>
              <a:t>sistemas</a:t>
            </a:r>
            <a:r>
              <a:rPr lang="en-US" sz="1800" b="1" dirty="0"/>
              <a:t> de </a:t>
            </a:r>
            <a:r>
              <a:rPr lang="en-US" sz="1800" b="1" dirty="0" err="1"/>
              <a:t>información</a:t>
            </a:r>
            <a:r>
              <a:rPr lang="en-US" sz="1800" b="1" dirty="0"/>
              <a:t> y </a:t>
            </a:r>
            <a:r>
              <a:rPr lang="en-US" sz="1800" b="1" dirty="0" err="1"/>
              <a:t>comunicación</a:t>
            </a:r>
            <a:r>
              <a:rPr lang="en-US" sz="1800" b="1" dirty="0"/>
              <a:t> </a:t>
            </a:r>
            <a:r>
              <a:rPr lang="en-US" sz="1800" b="1" dirty="0" err="1"/>
              <a:t>integrados</a:t>
            </a:r>
            <a:r>
              <a:rPr lang="en-US" sz="1800" b="1" dirty="0"/>
              <a:t> e </a:t>
            </a:r>
            <a:r>
              <a:rPr lang="en-US" sz="1800" b="1" dirty="0" err="1"/>
              <a:t>interoperables</a:t>
            </a:r>
            <a:r>
              <a:rPr lang="en-US" sz="1800" b="1" dirty="0"/>
              <a:t> </a:t>
            </a:r>
            <a:r>
              <a:rPr lang="en-US" sz="1800" dirty="0"/>
              <a:t>entre </a:t>
            </a:r>
            <a:r>
              <a:rPr lang="en-US" sz="1800" dirty="0" err="1"/>
              <a:t>efectores</a:t>
            </a:r>
            <a:r>
              <a:rPr lang="en-US" sz="1800" dirty="0"/>
              <a:t> </a:t>
            </a:r>
            <a:r>
              <a:rPr lang="en-US" sz="1800" dirty="0" err="1"/>
              <a:t>sanitarios</a:t>
            </a:r>
            <a:r>
              <a:rPr lang="en-US" sz="1800" dirty="0"/>
              <a:t> (CAPS y </a:t>
            </a:r>
            <a:r>
              <a:rPr lang="en-US" sz="1800" dirty="0" err="1"/>
              <a:t>hospitales</a:t>
            </a:r>
            <a:r>
              <a:rPr lang="en-US" sz="1800" dirty="0"/>
              <a:t>), </a:t>
            </a:r>
            <a:r>
              <a:rPr lang="en-US" sz="1800" dirty="0" err="1"/>
              <a:t>municipios</a:t>
            </a:r>
            <a:r>
              <a:rPr lang="en-US" sz="1800" dirty="0"/>
              <a:t>, </a:t>
            </a:r>
            <a:r>
              <a:rPr lang="en-US" sz="1800" dirty="0" err="1"/>
              <a:t>provincias</a:t>
            </a:r>
            <a:r>
              <a:rPr lang="en-US" sz="1800" dirty="0"/>
              <a:t> y </a:t>
            </a:r>
            <a:r>
              <a:rPr lang="en-US" sz="1800" dirty="0" err="1"/>
              <a:t>nación</a:t>
            </a:r>
            <a:r>
              <a:rPr lang="en-US" sz="1800" dirty="0"/>
              <a:t>. </a:t>
            </a:r>
            <a:r>
              <a:rPr lang="en-US" sz="1800" dirty="0" err="1"/>
              <a:t>Integración</a:t>
            </a:r>
            <a:r>
              <a:rPr lang="en-US" sz="1800" dirty="0"/>
              <a:t> con </a:t>
            </a:r>
            <a:r>
              <a:rPr lang="en-US" sz="1800" dirty="0" err="1"/>
              <a:t>todos</a:t>
            </a:r>
            <a:r>
              <a:rPr lang="en-US" sz="1800" dirty="0"/>
              <a:t> </a:t>
            </a:r>
            <a:r>
              <a:rPr lang="en-US" sz="1800" dirty="0" err="1"/>
              <a:t>los</a:t>
            </a:r>
            <a:r>
              <a:rPr lang="en-US" sz="1800" dirty="0"/>
              <a:t> </a:t>
            </a:r>
            <a:r>
              <a:rPr lang="en-US" sz="1800" dirty="0" err="1"/>
              <a:t>programas</a:t>
            </a:r>
            <a:r>
              <a:rPr lang="en-US" sz="1800" dirty="0"/>
              <a:t> del MSAL y </a:t>
            </a:r>
            <a:r>
              <a:rPr lang="en-US" sz="1800" dirty="0" err="1"/>
              <a:t>provincias</a:t>
            </a:r>
            <a:endParaRPr lang="en-US" sz="1800" dirty="0"/>
          </a:p>
          <a:p>
            <a:pPr algn="just"/>
            <a:r>
              <a:rPr lang="en-US" sz="1800" b="1" dirty="0" err="1"/>
              <a:t>Articulación</a:t>
            </a:r>
            <a:r>
              <a:rPr lang="en-US" sz="1800" b="1" dirty="0"/>
              <a:t> y </a:t>
            </a:r>
            <a:r>
              <a:rPr lang="en-US" sz="1800" b="1" dirty="0" err="1"/>
              <a:t>empalme</a:t>
            </a:r>
            <a:r>
              <a:rPr lang="en-US" sz="1800" b="1" dirty="0"/>
              <a:t> de </a:t>
            </a:r>
            <a:r>
              <a:rPr lang="en-US" sz="1800" b="1" dirty="0" err="1"/>
              <a:t>los</a:t>
            </a:r>
            <a:r>
              <a:rPr lang="en-US" sz="1800" b="1" dirty="0"/>
              <a:t> </a:t>
            </a:r>
            <a:r>
              <a:rPr lang="en-US" sz="1800" b="1" dirty="0" err="1"/>
              <a:t>seguros</a:t>
            </a:r>
            <a:r>
              <a:rPr lang="en-US" sz="1800" b="1" dirty="0"/>
              <a:t> </a:t>
            </a:r>
            <a:r>
              <a:rPr lang="en-US" sz="1800" b="1" dirty="0" err="1"/>
              <a:t>públicos</a:t>
            </a:r>
            <a:r>
              <a:rPr lang="en-US" sz="1800" b="1" dirty="0"/>
              <a:t> con </a:t>
            </a:r>
            <a:r>
              <a:rPr lang="en-US" sz="1800" b="1" dirty="0" err="1"/>
              <a:t>los</a:t>
            </a:r>
            <a:r>
              <a:rPr lang="en-US" sz="1800" b="1" dirty="0"/>
              <a:t> </a:t>
            </a:r>
            <a:r>
              <a:rPr lang="en-US" sz="1800" b="1" dirty="0" err="1"/>
              <a:t>seguros</a:t>
            </a:r>
            <a:r>
              <a:rPr lang="en-US" sz="1800" b="1" dirty="0"/>
              <a:t> </a:t>
            </a:r>
            <a:r>
              <a:rPr lang="en-US" sz="1800" b="1" dirty="0" err="1"/>
              <a:t>sociales</a:t>
            </a:r>
            <a:r>
              <a:rPr lang="en-US" sz="1800" b="1" dirty="0"/>
              <a:t> y </a:t>
            </a:r>
            <a:r>
              <a:rPr lang="en-US" sz="1800" b="1" dirty="0" err="1"/>
              <a:t>privados</a:t>
            </a:r>
            <a:r>
              <a:rPr lang="en-US" sz="1800" b="1" dirty="0"/>
              <a:t> (PMO)</a:t>
            </a:r>
          </a:p>
          <a:p>
            <a:pPr algn="just"/>
            <a:endParaRPr lang="en-US" sz="1650" dirty="0"/>
          </a:p>
        </p:txBody>
      </p:sp>
    </p:spTree>
    <p:extLst>
      <p:ext uri="{BB962C8B-B14F-4D97-AF65-F5344CB8AC3E}">
        <p14:creationId xmlns:p14="http://schemas.microsoft.com/office/powerpoint/2010/main" val="32680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b="1" kern="0" dirty="0">
                <a:solidFill>
                  <a:srgbClr val="004096"/>
                </a:solidFill>
              </a:rPr>
              <a:t>De donde partimos en el camino hacia la CUS</a:t>
            </a:r>
            <a:r>
              <a:rPr lang="es-ES_tradnl" b="1" kern="0" dirty="0" smtClean="0">
                <a:solidFill>
                  <a:srgbClr val="004096"/>
                </a:solidFill>
              </a:rPr>
              <a:t>?</a:t>
            </a:r>
            <a:endParaRPr lang="es-ES_tradnl" dirty="0"/>
          </a:p>
        </p:txBody>
      </p:sp>
      <p:grpSp>
        <p:nvGrpSpPr>
          <p:cNvPr id="9" name="Group 8"/>
          <p:cNvGrpSpPr/>
          <p:nvPr/>
        </p:nvGrpSpPr>
        <p:grpSpPr>
          <a:xfrm>
            <a:off x="395536" y="1625398"/>
            <a:ext cx="2232248" cy="4107858"/>
            <a:chOff x="1475656" y="1619487"/>
            <a:chExt cx="1495153" cy="3739270"/>
          </a:xfrm>
        </p:grpSpPr>
        <p:pic>
          <p:nvPicPr>
            <p:cNvPr id="8"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910" y="2979936"/>
              <a:ext cx="1459899" cy="2378821"/>
            </a:xfrm>
            <a:prstGeom prst="rect">
              <a:avLst/>
            </a:prstGeom>
          </p:spPr>
        </p:pic>
        <p:sp>
          <p:nvSpPr>
            <p:cNvPr id="4" name="24 Rectángulo"/>
            <p:cNvSpPr/>
            <p:nvPr/>
          </p:nvSpPr>
          <p:spPr>
            <a:xfrm>
              <a:off x="1475656" y="1619487"/>
              <a:ext cx="1459899" cy="1360451"/>
            </a:xfrm>
            <a:prstGeom prst="rect">
              <a:avLst/>
            </a:prstGeom>
            <a:solidFill>
              <a:srgbClr val="FFFFFF">
                <a:lumMod val="95000"/>
              </a:srgbClr>
            </a:solidFill>
            <a:ln w="9525" cap="flat" cmpd="sng" algn="ctr">
              <a:noFill/>
              <a:prstDash val="solid"/>
            </a:ln>
            <a:effectLst/>
          </p:spPr>
          <p:txBody>
            <a:bodyPr rtlCol="0" anchor="ctr"/>
            <a:lstStyle/>
            <a:p>
              <a:pPr algn="ctr" fontAlgn="base">
                <a:spcBef>
                  <a:spcPct val="0"/>
                </a:spcBef>
                <a:spcAft>
                  <a:spcPct val="0"/>
                </a:spcAft>
                <a:defRPr/>
              </a:pPr>
              <a:endParaRPr lang="es-AR" sz="1350" kern="0">
                <a:solidFill>
                  <a:prstClr val="white"/>
                </a:solidFill>
                <a:latin typeface="Calibri"/>
              </a:endParaRPr>
            </a:p>
          </p:txBody>
        </p:sp>
        <p:grpSp>
          <p:nvGrpSpPr>
            <p:cNvPr id="5" name="Group 4"/>
            <p:cNvGrpSpPr/>
            <p:nvPr/>
          </p:nvGrpSpPr>
          <p:grpSpPr>
            <a:xfrm>
              <a:off x="1513929" y="1910132"/>
              <a:ext cx="1434093" cy="3336670"/>
              <a:chOff x="1549183" y="1910132"/>
              <a:chExt cx="1434093" cy="3336670"/>
            </a:xfrm>
          </p:grpSpPr>
          <p:pic>
            <p:nvPicPr>
              <p:cNvPr id="6"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885" y="1910132"/>
                <a:ext cx="729950" cy="779159"/>
              </a:xfrm>
              <a:prstGeom prst="rect">
                <a:avLst/>
              </a:prstGeom>
            </p:spPr>
          </p:pic>
          <p:sp>
            <p:nvSpPr>
              <p:cNvPr id="7" name="25 CuadroTexto"/>
              <p:cNvSpPr txBox="1"/>
              <p:nvPr/>
            </p:nvSpPr>
            <p:spPr>
              <a:xfrm>
                <a:off x="1549183" y="3033534"/>
                <a:ext cx="1434093" cy="2213268"/>
              </a:xfrm>
              <a:prstGeom prst="rect">
                <a:avLst/>
              </a:prstGeom>
              <a:noFill/>
            </p:spPr>
            <p:txBody>
              <a:bodyPr wrap="square" rtlCol="0">
                <a:spAutoFit/>
              </a:bodyPr>
              <a:lstStyle/>
              <a:p>
                <a:pPr algn="ctr" fontAlgn="base">
                  <a:spcBef>
                    <a:spcPct val="0"/>
                  </a:spcBef>
                  <a:spcAft>
                    <a:spcPct val="0"/>
                  </a:spcAft>
                  <a:defRPr/>
                </a:pPr>
                <a:r>
                  <a:rPr lang="es-ES_tradnl" sz="1600" b="1" kern="0" dirty="0">
                    <a:solidFill>
                      <a:srgbClr val="FFFFFF"/>
                    </a:solidFill>
                    <a:cs typeface="Arial" charset="0"/>
                  </a:rPr>
                  <a:t>COBERTURA POBLACIONAL</a:t>
                </a:r>
              </a:p>
              <a:p>
                <a:pPr>
                  <a:defRPr/>
                </a:pPr>
                <a:r>
                  <a:rPr lang="es-ES" sz="1400" b="1" kern="0" dirty="0">
                    <a:solidFill>
                      <a:srgbClr val="FFFFFF"/>
                    </a:solidFill>
                    <a:cs typeface="Arial" charset="0"/>
                  </a:rPr>
                  <a:t/>
                </a:r>
                <a:br>
                  <a:rPr lang="es-ES" sz="1400" b="1" kern="0" dirty="0">
                    <a:solidFill>
                      <a:srgbClr val="FFFFFF"/>
                    </a:solidFill>
                    <a:cs typeface="Arial" charset="0"/>
                  </a:rPr>
                </a:br>
                <a:endParaRPr lang="es-ES" sz="1400" b="1" kern="0" dirty="0">
                  <a:solidFill>
                    <a:srgbClr val="FFFFFF"/>
                  </a:solidFill>
                  <a:cs typeface="Arial" charset="0"/>
                </a:endParaRPr>
              </a:p>
              <a:p>
                <a:pPr>
                  <a:defRPr/>
                </a:pPr>
                <a:r>
                  <a:rPr lang="es-ES_tradnl" sz="1400" kern="0" dirty="0">
                    <a:solidFill>
                      <a:srgbClr val="FFFFFF"/>
                    </a:solidFill>
                    <a:cs typeface="Arial" charset="0"/>
                  </a:rPr>
                  <a:t>Cobertura nominada actual:  </a:t>
                </a:r>
                <a:r>
                  <a:rPr lang="es-AR" sz="2400" b="1" kern="0" dirty="0">
                    <a:solidFill>
                      <a:srgbClr val="FFFFFF"/>
                    </a:solidFill>
                  </a:rPr>
                  <a:t>15.654.174</a:t>
                </a:r>
                <a:r>
                  <a:rPr lang="es-ES_tradnl" sz="2400" kern="0" dirty="0">
                    <a:solidFill>
                      <a:srgbClr val="FFFFFF"/>
                    </a:solidFill>
                  </a:rPr>
                  <a:t> </a:t>
                </a:r>
                <a:endParaRPr lang="es-ES_tradnl" sz="2400" b="1" kern="0" dirty="0">
                  <a:solidFill>
                    <a:srgbClr val="FFFFFF"/>
                  </a:solidFill>
                  <a:cs typeface="Arial" charset="0"/>
                </a:endParaRPr>
              </a:p>
              <a:p>
                <a:pPr>
                  <a:defRPr/>
                </a:pPr>
                <a:endParaRPr lang="es-AR" sz="1000" kern="0" dirty="0">
                  <a:solidFill>
                    <a:srgbClr val="FFFFFF"/>
                  </a:solidFill>
                  <a:cs typeface="Arial" charset="0"/>
                </a:endParaRPr>
              </a:p>
              <a:p>
                <a:pPr>
                  <a:defRPr/>
                </a:pPr>
                <a:r>
                  <a:rPr lang="es-AR" sz="1000" kern="0" dirty="0">
                    <a:solidFill>
                      <a:srgbClr val="FFFFFF"/>
                    </a:solidFill>
                    <a:cs typeface="Arial" charset="0"/>
                  </a:rPr>
                  <a:t>Niños </a:t>
                </a:r>
                <a:r>
                  <a:rPr lang="es-AR" sz="1000" kern="0" dirty="0">
                    <a:solidFill>
                      <a:srgbClr val="FFFFFF"/>
                    </a:solidFill>
                  </a:rPr>
                  <a:t>3.855.372</a:t>
                </a:r>
                <a:r>
                  <a:rPr lang="es-ES_tradnl" sz="1000" kern="0" dirty="0">
                    <a:solidFill>
                      <a:srgbClr val="FFFFFF"/>
                    </a:solidFill>
                  </a:rPr>
                  <a:t> </a:t>
                </a:r>
                <a:r>
                  <a:rPr lang="es-AR" sz="1000" kern="0" dirty="0">
                    <a:solidFill>
                      <a:srgbClr val="FFFFFF"/>
                    </a:solidFill>
                    <a:cs typeface="Arial" charset="0"/>
                  </a:rPr>
                  <a:t>Adolescentes </a:t>
                </a:r>
                <a:r>
                  <a:rPr lang="es-AR" sz="1000" kern="0" dirty="0">
                    <a:solidFill>
                      <a:srgbClr val="FFFFFF"/>
                    </a:solidFill>
                  </a:rPr>
                  <a:t>3.232.493</a:t>
                </a:r>
                <a:r>
                  <a:rPr lang="es-ES_tradnl" sz="1000" kern="0" dirty="0">
                    <a:solidFill>
                      <a:srgbClr val="FFFFFF"/>
                    </a:solidFill>
                  </a:rPr>
                  <a:t> </a:t>
                </a:r>
                <a:r>
                  <a:rPr lang="es-AR" sz="1000" kern="0" dirty="0">
                    <a:solidFill>
                      <a:srgbClr val="FFFFFF"/>
                    </a:solidFill>
                    <a:cs typeface="Arial" charset="0"/>
                  </a:rPr>
                  <a:t>Adultos </a:t>
                </a:r>
                <a:r>
                  <a:rPr lang="es-AR" sz="1000" kern="0" dirty="0">
                    <a:solidFill>
                      <a:srgbClr val="FFFFFF"/>
                    </a:solidFill>
                  </a:rPr>
                  <a:t>8.566.309</a:t>
                </a:r>
                <a:r>
                  <a:rPr lang="es-ES_tradnl" sz="1000" kern="0" dirty="0">
                    <a:solidFill>
                      <a:srgbClr val="FFFFFF"/>
                    </a:solidFill>
                  </a:rPr>
                  <a:t> </a:t>
                </a:r>
              </a:p>
              <a:p>
                <a:pPr>
                  <a:defRPr/>
                </a:pPr>
                <a:r>
                  <a:rPr lang="es-ES_tradnl" sz="1000" kern="0" dirty="0">
                    <a:solidFill>
                      <a:srgbClr val="FFFFFF"/>
                    </a:solidFill>
                    <a:cs typeface="Arial" charset="0"/>
                  </a:rPr>
                  <a:t>(2017</a:t>
                </a:r>
                <a:r>
                  <a:rPr lang="es-ES_tradnl" sz="1000" kern="0" dirty="0" smtClean="0">
                    <a:solidFill>
                      <a:srgbClr val="FFFFFF"/>
                    </a:solidFill>
                    <a:cs typeface="Arial" charset="0"/>
                  </a:rPr>
                  <a:t>)</a:t>
                </a:r>
                <a:endParaRPr lang="es-ES_tradnl" sz="1000" kern="0" dirty="0">
                  <a:solidFill>
                    <a:srgbClr val="FFFFFF"/>
                  </a:solidFill>
                  <a:cs typeface="Arial" charset="0"/>
                </a:endParaRPr>
              </a:p>
            </p:txBody>
          </p:sp>
        </p:grpSp>
      </p:grpSp>
      <p:grpSp>
        <p:nvGrpSpPr>
          <p:cNvPr id="10" name="Group 9"/>
          <p:cNvGrpSpPr/>
          <p:nvPr/>
        </p:nvGrpSpPr>
        <p:grpSpPr>
          <a:xfrm>
            <a:off x="2843808" y="1630342"/>
            <a:ext cx="1944216" cy="4102914"/>
            <a:chOff x="3091288" y="1630342"/>
            <a:chExt cx="1459899" cy="3731502"/>
          </a:xfrm>
        </p:grpSpPr>
        <p:pic>
          <p:nvPicPr>
            <p:cNvPr id="11"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288" y="2990793"/>
              <a:ext cx="1459899" cy="2371051"/>
            </a:xfrm>
            <a:prstGeom prst="rect">
              <a:avLst/>
            </a:prstGeom>
          </p:spPr>
        </p:pic>
        <p:grpSp>
          <p:nvGrpSpPr>
            <p:cNvPr id="12" name="Group 11"/>
            <p:cNvGrpSpPr/>
            <p:nvPr/>
          </p:nvGrpSpPr>
          <p:grpSpPr>
            <a:xfrm>
              <a:off x="3091288" y="1630342"/>
              <a:ext cx="1459899" cy="3651784"/>
              <a:chOff x="3091288" y="1630342"/>
              <a:chExt cx="1459899" cy="3651784"/>
            </a:xfrm>
          </p:grpSpPr>
          <p:sp>
            <p:nvSpPr>
              <p:cNvPr id="13" name="26 Rectángulo"/>
              <p:cNvSpPr/>
              <p:nvPr/>
            </p:nvSpPr>
            <p:spPr>
              <a:xfrm>
                <a:off x="3091288" y="1630342"/>
                <a:ext cx="1459899" cy="1360451"/>
              </a:xfrm>
              <a:prstGeom prst="rect">
                <a:avLst/>
              </a:prstGeom>
              <a:solidFill>
                <a:srgbClr val="FFFFFF">
                  <a:lumMod val="95000"/>
                </a:srgbClr>
              </a:solidFill>
              <a:ln w="9525" cap="flat" cmpd="sng" algn="ctr">
                <a:noFill/>
                <a:prstDash val="solid"/>
              </a:ln>
              <a:effectLst/>
            </p:spPr>
            <p:txBody>
              <a:bodyPr rtlCol="0" anchor="ctr"/>
              <a:lstStyle/>
              <a:p>
                <a:pPr algn="ctr" fontAlgn="base">
                  <a:spcBef>
                    <a:spcPct val="0"/>
                  </a:spcBef>
                  <a:spcAft>
                    <a:spcPct val="0"/>
                  </a:spcAft>
                  <a:defRPr/>
                </a:pPr>
                <a:endParaRPr lang="es-AR" sz="1350" kern="0">
                  <a:solidFill>
                    <a:prstClr val="white"/>
                  </a:solidFill>
                  <a:latin typeface="Calibri"/>
                </a:endParaRPr>
              </a:p>
            </p:txBody>
          </p:sp>
          <p:pic>
            <p:nvPicPr>
              <p:cNvPr id="14" name="1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262" y="1910132"/>
                <a:ext cx="729950" cy="746353"/>
              </a:xfrm>
              <a:prstGeom prst="rect">
                <a:avLst/>
              </a:prstGeom>
            </p:spPr>
          </p:pic>
          <p:sp>
            <p:nvSpPr>
              <p:cNvPr id="15" name="30 CuadroTexto"/>
              <p:cNvSpPr txBox="1"/>
              <p:nvPr/>
            </p:nvSpPr>
            <p:spPr>
              <a:xfrm>
                <a:off x="3148096" y="3042802"/>
                <a:ext cx="1367222" cy="2239324"/>
              </a:xfrm>
              <a:prstGeom prst="rect">
                <a:avLst/>
              </a:prstGeom>
              <a:noFill/>
            </p:spPr>
            <p:txBody>
              <a:bodyPr wrap="square" rtlCol="0">
                <a:spAutoFit/>
              </a:bodyPr>
              <a:lstStyle/>
              <a:p>
                <a:pPr algn="ctr" fontAlgn="base">
                  <a:spcBef>
                    <a:spcPct val="0"/>
                  </a:spcBef>
                  <a:spcAft>
                    <a:spcPct val="0"/>
                  </a:spcAft>
                  <a:defRPr/>
                </a:pPr>
                <a:r>
                  <a:rPr lang="es-ES_tradnl" sz="1600" b="1" dirty="0">
                    <a:solidFill>
                      <a:prstClr val="white"/>
                    </a:solidFill>
                    <a:cs typeface="Arial" charset="0"/>
                  </a:rPr>
                  <a:t>COBERTURA TERRITORIAL</a:t>
                </a:r>
              </a:p>
              <a:p>
                <a:pPr fontAlgn="base">
                  <a:spcBef>
                    <a:spcPct val="0"/>
                  </a:spcBef>
                  <a:spcAft>
                    <a:spcPct val="0"/>
                  </a:spcAft>
                  <a:defRPr/>
                </a:pPr>
                <a:endParaRPr lang="es-ES" sz="1600" b="1" dirty="0">
                  <a:solidFill>
                    <a:prstClr val="white"/>
                  </a:solidFill>
                  <a:cs typeface="Arial" charset="0"/>
                </a:endParaRPr>
              </a:p>
              <a:p>
                <a:pPr>
                  <a:defRPr/>
                </a:pPr>
                <a:endParaRPr lang="es-ES_tradnl" sz="1400" b="1" dirty="0">
                  <a:solidFill>
                    <a:prstClr val="white"/>
                  </a:solidFill>
                  <a:cs typeface="Arial" charset="0"/>
                </a:endParaRPr>
              </a:p>
              <a:p>
                <a:pPr>
                  <a:defRPr/>
                </a:pPr>
                <a:r>
                  <a:rPr lang="es-ES_tradnl" sz="2400" b="1" dirty="0">
                    <a:solidFill>
                      <a:prstClr val="white"/>
                    </a:solidFill>
                    <a:cs typeface="Arial" charset="0"/>
                  </a:rPr>
                  <a:t>7.666 </a:t>
                </a:r>
                <a:r>
                  <a:rPr lang="es-ES_tradnl" sz="1400" dirty="0">
                    <a:solidFill>
                      <a:prstClr val="white"/>
                    </a:solidFill>
                    <a:cs typeface="Arial" charset="0"/>
                  </a:rPr>
                  <a:t>establecimientos públicos.</a:t>
                </a:r>
              </a:p>
              <a:p>
                <a:pPr>
                  <a:defRPr/>
                </a:pPr>
                <a:r>
                  <a:rPr lang="es-ES_tradnl" sz="1000" kern="0" dirty="0">
                    <a:solidFill>
                      <a:srgbClr val="FFFFFF"/>
                    </a:solidFill>
                    <a:cs typeface="Arial" charset="0"/>
                  </a:rPr>
                  <a:t>(2017)</a:t>
                </a:r>
              </a:p>
              <a:p>
                <a:pPr>
                  <a:defRPr/>
                </a:pPr>
                <a:endParaRPr lang="es-ES_tradnl" sz="1400" dirty="0">
                  <a:solidFill>
                    <a:prstClr val="white"/>
                  </a:solidFill>
                  <a:cs typeface="Arial" charset="0"/>
                </a:endParaRPr>
              </a:p>
              <a:p>
                <a:pPr>
                  <a:defRPr/>
                </a:pPr>
                <a:endParaRPr lang="es-ES_tradnl" sz="1600" b="1" dirty="0">
                  <a:solidFill>
                    <a:prstClr val="white"/>
                  </a:solidFill>
                  <a:cs typeface="Arial" charset="0"/>
                </a:endParaRPr>
              </a:p>
            </p:txBody>
          </p:sp>
        </p:grpSp>
      </p:grpSp>
      <p:grpSp>
        <p:nvGrpSpPr>
          <p:cNvPr id="16" name="Group 15"/>
          <p:cNvGrpSpPr/>
          <p:nvPr/>
        </p:nvGrpSpPr>
        <p:grpSpPr>
          <a:xfrm>
            <a:off x="4860032" y="1630342"/>
            <a:ext cx="1872208" cy="4030906"/>
            <a:chOff x="4671428" y="1630342"/>
            <a:chExt cx="1500081" cy="3731502"/>
          </a:xfrm>
        </p:grpSpPr>
        <p:sp>
          <p:nvSpPr>
            <p:cNvPr id="17" name="27 Rectángulo"/>
            <p:cNvSpPr/>
            <p:nvPr/>
          </p:nvSpPr>
          <p:spPr>
            <a:xfrm>
              <a:off x="4671428" y="1630342"/>
              <a:ext cx="1459899" cy="1360451"/>
            </a:xfrm>
            <a:prstGeom prst="rect">
              <a:avLst/>
            </a:prstGeom>
            <a:solidFill>
              <a:srgbClr val="FFFFFF">
                <a:lumMod val="95000"/>
              </a:srgbClr>
            </a:solidFill>
            <a:ln w="9525" cap="flat" cmpd="sng" algn="ctr">
              <a:noFill/>
              <a:prstDash val="solid"/>
            </a:ln>
            <a:effectLst/>
          </p:spPr>
          <p:txBody>
            <a:bodyPr rtlCol="0" anchor="ctr"/>
            <a:lstStyle/>
            <a:p>
              <a:pPr algn="ctr" fontAlgn="base">
                <a:spcBef>
                  <a:spcPct val="0"/>
                </a:spcBef>
                <a:spcAft>
                  <a:spcPct val="0"/>
                </a:spcAft>
                <a:defRPr/>
              </a:pPr>
              <a:endParaRPr lang="es-AR" sz="1350" kern="0">
                <a:solidFill>
                  <a:prstClr val="white"/>
                </a:solidFill>
                <a:latin typeface="Calibri"/>
              </a:endParaRPr>
            </a:p>
          </p:txBody>
        </p:sp>
        <p:pic>
          <p:nvPicPr>
            <p:cNvPr id="18"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529" y="2990793"/>
              <a:ext cx="1459899" cy="2371051"/>
            </a:xfrm>
            <a:prstGeom prst="rect">
              <a:avLst/>
            </a:prstGeom>
          </p:spPr>
        </p:pic>
        <p:pic>
          <p:nvPicPr>
            <p:cNvPr id="19" name="1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1912" y="1904224"/>
              <a:ext cx="734051" cy="807866"/>
            </a:xfrm>
            <a:prstGeom prst="rect">
              <a:avLst/>
            </a:prstGeom>
          </p:spPr>
        </p:pic>
        <p:sp>
          <p:nvSpPr>
            <p:cNvPr id="20" name="32 CuadroTexto"/>
            <p:cNvSpPr txBox="1"/>
            <p:nvPr/>
          </p:nvSpPr>
          <p:spPr>
            <a:xfrm>
              <a:off x="4698749" y="3033534"/>
              <a:ext cx="1472760" cy="1930304"/>
            </a:xfrm>
            <a:prstGeom prst="rect">
              <a:avLst/>
            </a:prstGeom>
            <a:noFill/>
          </p:spPr>
          <p:txBody>
            <a:bodyPr wrap="square" rtlCol="0">
              <a:spAutoFit/>
            </a:bodyPr>
            <a:lstStyle/>
            <a:p>
              <a:pPr algn="ctr" fontAlgn="base">
                <a:spcBef>
                  <a:spcPct val="0"/>
                </a:spcBef>
                <a:spcAft>
                  <a:spcPct val="0"/>
                </a:spcAft>
                <a:defRPr/>
              </a:pPr>
              <a:r>
                <a:rPr lang="es-AR" sz="1600" b="1" dirty="0">
                  <a:solidFill>
                    <a:prstClr val="white"/>
                  </a:solidFill>
                  <a:cs typeface="Arial" charset="0"/>
                </a:rPr>
                <a:t>COBERTURA</a:t>
              </a:r>
            </a:p>
            <a:p>
              <a:pPr algn="ctr" fontAlgn="base">
                <a:spcBef>
                  <a:spcPct val="0"/>
                </a:spcBef>
                <a:spcAft>
                  <a:spcPct val="0"/>
                </a:spcAft>
                <a:defRPr/>
              </a:pPr>
              <a:r>
                <a:rPr lang="es-AR" sz="1600" b="1" dirty="0">
                  <a:solidFill>
                    <a:prstClr val="white"/>
                  </a:solidFill>
                  <a:cs typeface="Arial" charset="0"/>
                </a:rPr>
                <a:t>PRESTACIONAL</a:t>
              </a:r>
            </a:p>
            <a:p>
              <a:pPr>
                <a:defRPr/>
              </a:pPr>
              <a:endParaRPr lang="es-AR" sz="2700" b="1" dirty="0">
                <a:solidFill>
                  <a:prstClr val="white"/>
                </a:solidFill>
                <a:cs typeface="Arial" charset="0"/>
              </a:endParaRPr>
            </a:p>
            <a:p>
              <a:pPr>
                <a:defRPr/>
              </a:pPr>
              <a:r>
                <a:rPr lang="es-AR" sz="2100" b="1" dirty="0">
                  <a:solidFill>
                    <a:prstClr val="white"/>
                  </a:solidFill>
                  <a:cs typeface="Arial" charset="0"/>
                </a:rPr>
                <a:t>125 millones</a:t>
              </a:r>
              <a:r>
                <a:rPr lang="es-AR" sz="1350" dirty="0">
                  <a:solidFill>
                    <a:prstClr val="white"/>
                  </a:solidFill>
                  <a:cs typeface="Arial" charset="0"/>
                </a:rPr>
                <a:t> </a:t>
              </a:r>
            </a:p>
            <a:p>
              <a:pPr>
                <a:defRPr/>
              </a:pPr>
              <a:r>
                <a:rPr lang="es-AR" sz="1350" dirty="0">
                  <a:solidFill>
                    <a:prstClr val="white"/>
                  </a:solidFill>
                  <a:cs typeface="Arial" charset="0"/>
                </a:rPr>
                <a:t>de prestaciones financiadas </a:t>
              </a:r>
            </a:p>
            <a:p>
              <a:pPr>
                <a:defRPr/>
              </a:pPr>
              <a:r>
                <a:rPr lang="es-AR" sz="1050" dirty="0">
                  <a:solidFill>
                    <a:prstClr val="white"/>
                  </a:solidFill>
                  <a:cs typeface="Arial" charset="0"/>
                </a:rPr>
                <a:t>(</a:t>
              </a:r>
              <a:r>
                <a:rPr lang="es-ES_tradnl" sz="900" dirty="0">
                  <a:solidFill>
                    <a:prstClr val="white"/>
                  </a:solidFill>
                  <a:cs typeface="Arial" charset="0"/>
                </a:rPr>
                <a:t>2005-2016).</a:t>
              </a:r>
            </a:p>
            <a:p>
              <a:pPr fontAlgn="base">
                <a:spcBef>
                  <a:spcPct val="0"/>
                </a:spcBef>
                <a:spcAft>
                  <a:spcPct val="0"/>
                </a:spcAft>
                <a:defRPr/>
              </a:pPr>
              <a:endParaRPr lang="es-ES_tradnl" sz="1200" dirty="0">
                <a:solidFill>
                  <a:prstClr val="white"/>
                </a:solidFill>
                <a:cs typeface="Arial" charset="0"/>
              </a:endParaRPr>
            </a:p>
          </p:txBody>
        </p:sp>
      </p:grpSp>
      <p:grpSp>
        <p:nvGrpSpPr>
          <p:cNvPr id="21" name="Group 20"/>
          <p:cNvGrpSpPr/>
          <p:nvPr/>
        </p:nvGrpSpPr>
        <p:grpSpPr>
          <a:xfrm>
            <a:off x="6804248" y="1620750"/>
            <a:ext cx="1944216" cy="4040499"/>
            <a:chOff x="6211023" y="1620750"/>
            <a:chExt cx="1548315" cy="3738005"/>
          </a:xfrm>
        </p:grpSpPr>
        <p:pic>
          <p:nvPicPr>
            <p:cNvPr id="22" name="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028" y="2990792"/>
              <a:ext cx="1512310" cy="2367963"/>
            </a:xfrm>
            <a:prstGeom prst="rect">
              <a:avLst/>
            </a:prstGeom>
          </p:spPr>
        </p:pic>
        <p:sp>
          <p:nvSpPr>
            <p:cNvPr id="23" name="28 Rectángulo"/>
            <p:cNvSpPr/>
            <p:nvPr/>
          </p:nvSpPr>
          <p:spPr>
            <a:xfrm>
              <a:off x="6241103" y="1620750"/>
              <a:ext cx="1514986" cy="1371267"/>
            </a:xfrm>
            <a:prstGeom prst="rect">
              <a:avLst/>
            </a:prstGeom>
            <a:solidFill>
              <a:srgbClr val="FFFFFF">
                <a:lumMod val="95000"/>
              </a:srgbClr>
            </a:solidFill>
            <a:ln w="9525" cap="flat" cmpd="sng" algn="ctr">
              <a:noFill/>
              <a:prstDash val="solid"/>
            </a:ln>
            <a:effectLst/>
          </p:spPr>
          <p:txBody>
            <a:bodyPr rtlCol="0" anchor="ctr"/>
            <a:lstStyle/>
            <a:p>
              <a:pPr algn="ctr" fontAlgn="base">
                <a:spcBef>
                  <a:spcPct val="0"/>
                </a:spcBef>
                <a:spcAft>
                  <a:spcPct val="0"/>
                </a:spcAft>
                <a:defRPr/>
              </a:pPr>
              <a:endParaRPr lang="es-AR" sz="1350" kern="0">
                <a:solidFill>
                  <a:prstClr val="white"/>
                </a:solidFill>
                <a:latin typeface="Calibri"/>
              </a:endParaRPr>
            </a:p>
          </p:txBody>
        </p:sp>
        <p:pic>
          <p:nvPicPr>
            <p:cNvPr id="24" name="2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4072" y="1964079"/>
              <a:ext cx="656135" cy="673751"/>
            </a:xfrm>
            <a:prstGeom prst="rect">
              <a:avLst/>
            </a:prstGeom>
          </p:spPr>
        </p:pic>
        <p:sp>
          <p:nvSpPr>
            <p:cNvPr id="25" name="31 CuadroTexto"/>
            <p:cNvSpPr txBox="1"/>
            <p:nvPr/>
          </p:nvSpPr>
          <p:spPr>
            <a:xfrm>
              <a:off x="6211023" y="2975494"/>
              <a:ext cx="1529329" cy="2334825"/>
            </a:xfrm>
            <a:prstGeom prst="rect">
              <a:avLst/>
            </a:prstGeom>
            <a:noFill/>
          </p:spPr>
          <p:txBody>
            <a:bodyPr wrap="square" rtlCol="0">
              <a:spAutoFit/>
            </a:bodyPr>
            <a:lstStyle/>
            <a:p>
              <a:pPr algn="ctr" fontAlgn="base">
                <a:spcBef>
                  <a:spcPct val="0"/>
                </a:spcBef>
                <a:spcAft>
                  <a:spcPct val="0"/>
                </a:spcAft>
                <a:defRPr/>
              </a:pPr>
              <a:r>
                <a:rPr lang="es-ES_tradnl" sz="1600" b="1" dirty="0" smtClean="0">
                  <a:solidFill>
                    <a:prstClr val="white"/>
                  </a:solidFill>
                  <a:cs typeface="Arial" charset="0"/>
                </a:rPr>
                <a:t>TRANSFERENCIAS</a:t>
              </a:r>
              <a:endParaRPr lang="es-ES_tradnl" sz="1600" b="1" dirty="0">
                <a:solidFill>
                  <a:prstClr val="white"/>
                </a:solidFill>
                <a:cs typeface="Arial" charset="0"/>
              </a:endParaRPr>
            </a:p>
            <a:p>
              <a:pPr fontAlgn="base">
                <a:spcBef>
                  <a:spcPct val="0"/>
                </a:spcBef>
                <a:spcAft>
                  <a:spcPct val="0"/>
                </a:spcAft>
                <a:defRPr/>
              </a:pPr>
              <a:endParaRPr lang="es-ES_tradnl" sz="1000" b="1" dirty="0">
                <a:solidFill>
                  <a:prstClr val="white"/>
                </a:solidFill>
                <a:cs typeface="Arial" charset="0"/>
              </a:endParaRPr>
            </a:p>
            <a:p>
              <a:pPr fontAlgn="base">
                <a:spcBef>
                  <a:spcPct val="0"/>
                </a:spcBef>
                <a:spcAft>
                  <a:spcPct val="0"/>
                </a:spcAft>
                <a:defRPr/>
              </a:pPr>
              <a:r>
                <a:rPr lang="es-ES_tradnl" sz="1000" b="1" dirty="0">
                  <a:solidFill>
                    <a:prstClr val="white"/>
                  </a:solidFill>
                  <a:cs typeface="Arial" charset="0"/>
                </a:rPr>
                <a:t>TRANSFERENCIAS CAPITADAS A LAS PROVINCIAS</a:t>
              </a:r>
            </a:p>
            <a:p>
              <a:pPr fontAlgn="base">
                <a:spcBef>
                  <a:spcPct val="0"/>
                </a:spcBef>
                <a:spcAft>
                  <a:spcPct val="0"/>
                </a:spcAft>
                <a:defRPr/>
              </a:pPr>
              <a:r>
                <a:rPr lang="es-ES_tradnl" sz="1050" b="1" dirty="0">
                  <a:solidFill>
                    <a:prstClr val="white"/>
                  </a:solidFill>
                  <a:cs typeface="Arial" charset="0"/>
                </a:rPr>
                <a:t>USD 547,9 millones </a:t>
              </a:r>
              <a:r>
                <a:rPr lang="es-ES_tradnl" sz="900" dirty="0">
                  <a:solidFill>
                    <a:prstClr val="white"/>
                  </a:solidFill>
                  <a:cs typeface="Arial" charset="0"/>
                </a:rPr>
                <a:t>(2005-2016)</a:t>
              </a:r>
              <a:endParaRPr lang="es-ES_tradnl" sz="1050" dirty="0">
                <a:solidFill>
                  <a:prstClr val="white"/>
                </a:solidFill>
                <a:cs typeface="Arial" charset="0"/>
              </a:endParaRPr>
            </a:p>
            <a:p>
              <a:pPr fontAlgn="base">
                <a:spcBef>
                  <a:spcPct val="0"/>
                </a:spcBef>
                <a:spcAft>
                  <a:spcPct val="0"/>
                </a:spcAft>
                <a:defRPr/>
              </a:pPr>
              <a:r>
                <a:rPr lang="es-ES_tradnl" sz="900" kern="0" dirty="0">
                  <a:solidFill>
                    <a:srgbClr val="FFFFFF"/>
                  </a:solidFill>
                  <a:cs typeface="Arial" charset="0"/>
                </a:rPr>
                <a:t>Previsto transferir a Dic-2018: </a:t>
              </a:r>
            </a:p>
            <a:p>
              <a:pPr fontAlgn="base">
                <a:spcBef>
                  <a:spcPct val="0"/>
                </a:spcBef>
                <a:spcAft>
                  <a:spcPct val="0"/>
                </a:spcAft>
                <a:defRPr/>
              </a:pPr>
              <a:r>
                <a:rPr lang="es-ES_tradnl" sz="1000" kern="0" dirty="0">
                  <a:solidFill>
                    <a:srgbClr val="FFFFFF"/>
                  </a:solidFill>
                  <a:cs typeface="Arial" charset="0"/>
                </a:rPr>
                <a:t>USD 153 millones</a:t>
              </a:r>
            </a:p>
            <a:p>
              <a:pPr fontAlgn="base">
                <a:spcBef>
                  <a:spcPct val="0"/>
                </a:spcBef>
                <a:spcAft>
                  <a:spcPct val="0"/>
                </a:spcAft>
                <a:defRPr/>
              </a:pPr>
              <a:r>
                <a:rPr lang="es-ES_tradnl" sz="1050" b="1" dirty="0">
                  <a:solidFill>
                    <a:prstClr val="white"/>
                  </a:solidFill>
                  <a:cs typeface="Arial" charset="0"/>
                </a:rPr>
                <a:t> </a:t>
              </a:r>
            </a:p>
            <a:p>
              <a:pPr fontAlgn="base">
                <a:spcBef>
                  <a:spcPct val="0"/>
                </a:spcBef>
                <a:spcAft>
                  <a:spcPct val="0"/>
                </a:spcAft>
                <a:defRPr/>
              </a:pPr>
              <a:r>
                <a:rPr lang="es-ES_tradnl" sz="1050" b="1" dirty="0">
                  <a:solidFill>
                    <a:prstClr val="white"/>
                  </a:solidFill>
                  <a:cs typeface="Arial" charset="0"/>
                </a:rPr>
                <a:t>COFINANCIAMIENTO </a:t>
              </a:r>
            </a:p>
            <a:p>
              <a:pPr fontAlgn="base">
                <a:spcBef>
                  <a:spcPct val="0"/>
                </a:spcBef>
                <a:spcAft>
                  <a:spcPct val="0"/>
                </a:spcAft>
                <a:defRPr/>
              </a:pPr>
              <a:r>
                <a:rPr lang="es-ES_tradnl" sz="1050" b="1" dirty="0">
                  <a:solidFill>
                    <a:prstClr val="white"/>
                  </a:solidFill>
                  <a:cs typeface="Arial" charset="0"/>
                </a:rPr>
                <a:t>PROVINCIAL</a:t>
              </a:r>
            </a:p>
            <a:p>
              <a:pPr lvl="0" fontAlgn="base">
                <a:spcBef>
                  <a:spcPct val="0"/>
                </a:spcBef>
                <a:spcAft>
                  <a:spcPct val="0"/>
                </a:spcAft>
                <a:defRPr/>
              </a:pPr>
              <a:r>
                <a:rPr lang="es-ES_tradnl" sz="1050" b="1" kern="0" dirty="0">
                  <a:solidFill>
                    <a:srgbClr val="FFFFFF"/>
                  </a:solidFill>
                  <a:cs typeface="Arial" charset="0"/>
                </a:rPr>
                <a:t>USD 106,3 millones </a:t>
              </a:r>
              <a:r>
                <a:rPr lang="es-ES_tradnl" sz="900" dirty="0">
                  <a:solidFill>
                    <a:prstClr val="white"/>
                  </a:solidFill>
                  <a:cs typeface="Arial" charset="0"/>
                </a:rPr>
                <a:t>(2005-2016)</a:t>
              </a:r>
              <a:endParaRPr lang="es-ES_tradnl" sz="1050" dirty="0">
                <a:solidFill>
                  <a:prstClr val="white"/>
                </a:solidFill>
                <a:cs typeface="Arial" charset="0"/>
              </a:endParaRPr>
            </a:p>
            <a:p>
              <a:pPr fontAlgn="base">
                <a:spcBef>
                  <a:spcPct val="0"/>
                </a:spcBef>
                <a:spcAft>
                  <a:spcPct val="0"/>
                </a:spcAft>
                <a:defRPr/>
              </a:pPr>
              <a:endParaRPr lang="es-ES_tradnl" sz="1050" kern="0" dirty="0">
                <a:solidFill>
                  <a:srgbClr val="FFFFFF"/>
                </a:solidFill>
                <a:cs typeface="Arial" charset="0"/>
              </a:endParaRPr>
            </a:p>
            <a:p>
              <a:pPr fontAlgn="base">
                <a:spcBef>
                  <a:spcPct val="0"/>
                </a:spcBef>
                <a:spcAft>
                  <a:spcPct val="0"/>
                </a:spcAft>
                <a:defRPr/>
              </a:pPr>
              <a:r>
                <a:rPr lang="es-ES_tradnl" sz="1050" b="1" dirty="0">
                  <a:solidFill>
                    <a:prstClr val="white"/>
                  </a:solidFill>
                  <a:cs typeface="Arial" charset="0"/>
                </a:rPr>
                <a:t>TRANSFERENCIA EN BIENES</a:t>
              </a:r>
            </a:p>
            <a:p>
              <a:pPr fontAlgn="base">
                <a:spcBef>
                  <a:spcPct val="0"/>
                </a:spcBef>
                <a:spcAft>
                  <a:spcPct val="0"/>
                </a:spcAft>
                <a:defRPr/>
              </a:pPr>
              <a:r>
                <a:rPr lang="es-ES_tradnl" sz="1050" b="1" kern="0" dirty="0">
                  <a:solidFill>
                    <a:srgbClr val="FFFFFF"/>
                  </a:solidFill>
                  <a:cs typeface="Arial" charset="0"/>
                </a:rPr>
                <a:t>USD 104,1 MILLONES </a:t>
              </a:r>
              <a:r>
                <a:rPr lang="es-ES_tradnl" sz="900" kern="0" dirty="0">
                  <a:solidFill>
                    <a:srgbClr val="FFFFFF"/>
                  </a:solidFill>
                  <a:cs typeface="Arial" charset="0"/>
                </a:rPr>
                <a:t>(2005-2016</a:t>
              </a:r>
              <a:r>
                <a:rPr lang="es-ES_tradnl" sz="900" kern="0" dirty="0" smtClean="0">
                  <a:solidFill>
                    <a:srgbClr val="FFFFFF"/>
                  </a:solidFill>
                  <a:cs typeface="Arial" charset="0"/>
                </a:rPr>
                <a:t>)</a:t>
              </a:r>
              <a:endParaRPr lang="es-ES_tradnl" sz="1050" kern="0" dirty="0">
                <a:solidFill>
                  <a:srgbClr val="FFFFFF"/>
                </a:solidFill>
                <a:cs typeface="Arial" charset="0"/>
              </a:endParaRPr>
            </a:p>
          </p:txBody>
        </p:sp>
      </p:grpSp>
    </p:spTree>
    <p:extLst>
      <p:ext uri="{BB962C8B-B14F-4D97-AF65-F5344CB8AC3E}">
        <p14:creationId xmlns:p14="http://schemas.microsoft.com/office/powerpoint/2010/main" val="33992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3782803735"/>
              </p:ext>
            </p:extLst>
          </p:nvPr>
        </p:nvGraphicFramePr>
        <p:xfrm>
          <a:off x="611560" y="1411441"/>
          <a:ext cx="7498538" cy="439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372066" y="135717"/>
            <a:ext cx="8657633" cy="1077218"/>
          </a:xfrm>
          <a:prstGeom prst="rect">
            <a:avLst/>
          </a:prstGeom>
          <a:noFill/>
        </p:spPr>
        <p:txBody>
          <a:bodyPr wrap="square" rtlCol="0">
            <a:spAutoFit/>
          </a:bodyPr>
          <a:lstStyle/>
          <a:p>
            <a:r>
              <a:rPr lang="en-US" sz="3200" b="1" dirty="0">
                <a:solidFill>
                  <a:srgbClr val="1994DC"/>
                </a:solidFill>
                <a:latin typeface="Calibri" pitchFamily="34" charset="0"/>
                <a:cs typeface="Arial" pitchFamily="34" charset="0"/>
              </a:rPr>
              <a:t>Del SUMAR a la CUS: </a:t>
            </a:r>
            <a:r>
              <a:rPr lang="en-US" sz="3200" b="1" dirty="0" err="1">
                <a:solidFill>
                  <a:srgbClr val="1994DC"/>
                </a:solidFill>
                <a:latin typeface="Calibri" pitchFamily="34" charset="0"/>
                <a:cs typeface="Arial" pitchFamily="34" charset="0"/>
              </a:rPr>
              <a:t>Componentes</a:t>
            </a:r>
            <a:r>
              <a:rPr lang="en-US" sz="3200" b="1" dirty="0">
                <a:solidFill>
                  <a:srgbClr val="1994DC"/>
                </a:solidFill>
                <a:latin typeface="Calibri" pitchFamily="34" charset="0"/>
                <a:cs typeface="Arial" pitchFamily="34" charset="0"/>
              </a:rPr>
              <a:t> y </a:t>
            </a:r>
            <a:r>
              <a:rPr lang="en-US" sz="3200" b="1" dirty="0" err="1">
                <a:solidFill>
                  <a:srgbClr val="1994DC"/>
                </a:solidFill>
                <a:latin typeface="Calibri" pitchFamily="34" charset="0"/>
                <a:cs typeface="Arial" pitchFamily="34" charset="0"/>
              </a:rPr>
              <a:t>sistemas</a:t>
            </a:r>
            <a:r>
              <a:rPr lang="en-US" sz="3200" b="1" dirty="0">
                <a:solidFill>
                  <a:srgbClr val="1994DC"/>
                </a:solidFill>
                <a:latin typeface="Calibri" pitchFamily="34" charset="0"/>
                <a:cs typeface="Arial" pitchFamily="34" charset="0"/>
              </a:rPr>
              <a:t> de </a:t>
            </a:r>
            <a:r>
              <a:rPr lang="en-US" sz="3200" b="1" dirty="0" err="1">
                <a:solidFill>
                  <a:srgbClr val="1994DC"/>
                </a:solidFill>
                <a:latin typeface="Calibri" pitchFamily="34" charset="0"/>
                <a:cs typeface="Arial" pitchFamily="34" charset="0"/>
              </a:rPr>
              <a:t>información</a:t>
            </a:r>
            <a:endParaRPr lang="es-AR" sz="3200" b="1" dirty="0">
              <a:solidFill>
                <a:srgbClr val="1994DC"/>
              </a:solidFill>
              <a:latin typeface="Calibri" pitchFamily="34" charset="0"/>
              <a:cs typeface="Arial" pitchFamily="34" charset="0"/>
            </a:endParaRPr>
          </a:p>
        </p:txBody>
      </p:sp>
    </p:spTree>
    <p:extLst>
      <p:ext uri="{BB962C8B-B14F-4D97-AF65-F5344CB8AC3E}">
        <p14:creationId xmlns:p14="http://schemas.microsoft.com/office/powerpoint/2010/main" val="22745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5A4D824-553A-4594-93D5-AC9A1776D0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5066699-A1C9-4819-B864-FF8E48D3AF1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E68F093-0410-46DF-93A7-D9BCEA858A0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F6ADB99-3C11-40E2-9A2D-BE40856F75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6CE1542-625D-4C3F-9F66-90F74A31D6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02">
            <a:extLst>
              <a:ext uri="{FF2B5EF4-FFF2-40B4-BE49-F238E27FC236}">
                <a16:creationId xmlns:a16="http://schemas.microsoft.com/office/drawing/2014/main" xmlns="" id="{1A2E183B-6178-43E2-9D81-0A750D0CB0A4}"/>
              </a:ext>
            </a:extLst>
          </p:cNvPr>
          <p:cNvSpPr txBox="1">
            <a:spLocks noGrp="1"/>
          </p:cNvSpPr>
          <p:nvPr>
            <p:ph type="title"/>
          </p:nvPr>
        </p:nvSpPr>
        <p:spPr>
          <a:xfrm>
            <a:off x="149939" y="287822"/>
            <a:ext cx="6462675" cy="857250"/>
          </a:xfrm>
          <a:prstGeom prst="rect">
            <a:avLst/>
          </a:prstGeom>
        </p:spPr>
        <p:txBody>
          <a:bodyPr vert="horz" lIns="68569" tIns="68569" rIns="68569" bIns="68569" rtlCol="0" anchor="b" anchorCtr="0">
            <a:noAutofit/>
          </a:bodyPr>
          <a:lstStyle/>
          <a:p>
            <a:r>
              <a:rPr lang="es-MX" sz="4000" dirty="0">
                <a:solidFill>
                  <a:schemeClr val="accent1"/>
                </a:solidFill>
              </a:rPr>
              <a:t>Sistema de información CUS</a:t>
            </a:r>
          </a:p>
        </p:txBody>
      </p:sp>
      <p:sp>
        <p:nvSpPr>
          <p:cNvPr id="15" name="Shape 103">
            <a:extLst>
              <a:ext uri="{FF2B5EF4-FFF2-40B4-BE49-F238E27FC236}">
                <a16:creationId xmlns:a16="http://schemas.microsoft.com/office/drawing/2014/main" xmlns="" id="{73AF72CB-6DC7-4A4E-ABDA-0A7047759308}"/>
              </a:ext>
            </a:extLst>
          </p:cNvPr>
          <p:cNvSpPr txBox="1">
            <a:spLocks/>
          </p:cNvSpPr>
          <p:nvPr/>
        </p:nvSpPr>
        <p:spPr>
          <a:xfrm>
            <a:off x="533400" y="1521590"/>
            <a:ext cx="8104094" cy="3552300"/>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0">
              <a:buNone/>
            </a:pPr>
            <a:r>
              <a:rPr lang="es-ES" dirty="0"/>
              <a:t>En un sistema federal, cada provincia desarrolla sus propios sistemas de información en salud</a:t>
            </a:r>
          </a:p>
          <a:p>
            <a:pPr marL="0" indent="0">
              <a:buNone/>
            </a:pPr>
            <a:endParaRPr lang="es-ES" dirty="0"/>
          </a:p>
          <a:p>
            <a:pPr marL="171450" indent="0">
              <a:buNone/>
            </a:pPr>
            <a:r>
              <a:rPr lang="es-ES" dirty="0"/>
              <a:t>CUS integra los sistemas provinciales mediante estándares de interoperabilidad en salud</a:t>
            </a:r>
          </a:p>
          <a:p>
            <a:pPr marL="0" indent="0">
              <a:buNone/>
            </a:pPr>
            <a:endParaRPr lang="es-ES" dirty="0"/>
          </a:p>
          <a:p>
            <a:pPr marL="171450" indent="0">
              <a:buNone/>
            </a:pPr>
            <a:r>
              <a:rPr lang="es-ES" dirty="0"/>
              <a:t>CUS impulsa el desarrollo provincial mediante la especificación de estándares y apoyo a proyectos informáticos de las jurisdicciones</a:t>
            </a:r>
          </a:p>
        </p:txBody>
      </p:sp>
    </p:spTree>
    <p:extLst>
      <p:ext uri="{BB962C8B-B14F-4D97-AF65-F5344CB8AC3E}">
        <p14:creationId xmlns:p14="http://schemas.microsoft.com/office/powerpoint/2010/main" val="4208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02">
            <a:extLst>
              <a:ext uri="{FF2B5EF4-FFF2-40B4-BE49-F238E27FC236}">
                <a16:creationId xmlns:a16="http://schemas.microsoft.com/office/drawing/2014/main" xmlns="" id="{1A2E183B-6178-43E2-9D81-0A750D0CB0A4}"/>
              </a:ext>
            </a:extLst>
          </p:cNvPr>
          <p:cNvSpPr txBox="1">
            <a:spLocks noGrp="1"/>
          </p:cNvSpPr>
          <p:nvPr>
            <p:ph type="title"/>
          </p:nvPr>
        </p:nvSpPr>
        <p:spPr>
          <a:xfrm>
            <a:off x="956762" y="520904"/>
            <a:ext cx="6462675" cy="857250"/>
          </a:xfrm>
          <a:prstGeom prst="rect">
            <a:avLst/>
          </a:prstGeom>
        </p:spPr>
        <p:txBody>
          <a:bodyPr vert="horz" lIns="68569" tIns="68569" rIns="68569" bIns="68569" rtlCol="0" anchor="b" anchorCtr="0">
            <a:noAutofit/>
          </a:bodyPr>
          <a:lstStyle/>
          <a:p>
            <a:r>
              <a:rPr lang="es-MX" dirty="0">
                <a:solidFill>
                  <a:schemeClr val="accent1"/>
                </a:solidFill>
              </a:rPr>
              <a:t>Bases de la Interoperabilidad en Salud</a:t>
            </a:r>
          </a:p>
        </p:txBody>
      </p:sp>
      <p:sp>
        <p:nvSpPr>
          <p:cNvPr id="15" name="Shape 103">
            <a:extLst>
              <a:ext uri="{FF2B5EF4-FFF2-40B4-BE49-F238E27FC236}">
                <a16:creationId xmlns:a16="http://schemas.microsoft.com/office/drawing/2014/main" xmlns="" id="{73AF72CB-6DC7-4A4E-ABDA-0A7047759308}"/>
              </a:ext>
            </a:extLst>
          </p:cNvPr>
          <p:cNvSpPr txBox="1">
            <a:spLocks/>
          </p:cNvSpPr>
          <p:nvPr/>
        </p:nvSpPr>
        <p:spPr>
          <a:xfrm>
            <a:off x="484095" y="1741225"/>
            <a:ext cx="8104094" cy="3552300"/>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r>
              <a:rPr lang="es-ES" sz="2400" dirty="0"/>
              <a:t>Identificación de las personas/pacientes</a:t>
            </a:r>
          </a:p>
          <a:p>
            <a:pPr marL="514350" indent="-342900"/>
            <a:r>
              <a:rPr lang="es-ES" sz="2400" dirty="0"/>
              <a:t>Proceso de empadronamiento federado</a:t>
            </a:r>
          </a:p>
          <a:p>
            <a:pPr marL="514350" indent="-342900"/>
            <a:r>
              <a:rPr lang="es-ES" sz="2400" dirty="0"/>
              <a:t>Estandarización de diagnósticos y diccionarios comunes</a:t>
            </a:r>
          </a:p>
          <a:p>
            <a:pPr marL="514350" indent="-342900"/>
            <a:r>
              <a:rPr lang="es-ES" sz="2400" dirty="0"/>
              <a:t>Terminologías clínicas, clasificaciones, diccionarios</a:t>
            </a:r>
          </a:p>
          <a:p>
            <a:pPr marL="514350" indent="-342900"/>
            <a:r>
              <a:rPr lang="es-ES" sz="2400" dirty="0"/>
              <a:t>Formato estándar de documentos digitales</a:t>
            </a:r>
          </a:p>
          <a:p>
            <a:pPr marL="514350" indent="-342900"/>
            <a:r>
              <a:rPr lang="es-ES" sz="2400" dirty="0"/>
              <a:t>Conjunto de datos mínimos para tipos de eventos</a:t>
            </a:r>
          </a:p>
          <a:p>
            <a:pPr marL="514350" indent="-342900"/>
            <a:r>
              <a:rPr lang="es-ES" sz="2400" dirty="0"/>
              <a:t>Tecnologías estándar de transmisión de información</a:t>
            </a:r>
          </a:p>
          <a:p>
            <a:pPr marL="514350" indent="-342900"/>
            <a:r>
              <a:rPr lang="es-ES" sz="2400" dirty="0"/>
              <a:t>HL7 y estándares de comunicación</a:t>
            </a:r>
          </a:p>
        </p:txBody>
      </p:sp>
    </p:spTree>
    <p:extLst>
      <p:ext uri="{BB962C8B-B14F-4D97-AF65-F5344CB8AC3E}">
        <p14:creationId xmlns:p14="http://schemas.microsoft.com/office/powerpoint/2010/main" val="13215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0" y="188640"/>
            <a:ext cx="9144000" cy="857250"/>
          </a:xfrm>
          <a:prstGeom prst="rect">
            <a:avLst/>
          </a:prstGeom>
        </p:spPr>
        <p:txBody>
          <a:bodyPr vert="horz" lIns="68569" tIns="68569" rIns="68569" bIns="68569" rtlCol="0" anchor="b" anchorCtr="0">
            <a:noAutofit/>
          </a:bodyPr>
          <a:lstStyle/>
          <a:p>
            <a:r>
              <a:rPr lang="es-MX" sz="4400" dirty="0">
                <a:solidFill>
                  <a:schemeClr val="accent1"/>
                </a:solidFill>
              </a:rPr>
              <a:t>Objetivos</a:t>
            </a:r>
          </a:p>
        </p:txBody>
      </p:sp>
      <p:sp>
        <p:nvSpPr>
          <p:cNvPr id="184" name="Shape 184"/>
          <p:cNvSpPr txBox="1">
            <a:spLocks noGrp="1"/>
          </p:cNvSpPr>
          <p:nvPr>
            <p:ph type="body" idx="1"/>
          </p:nvPr>
        </p:nvSpPr>
        <p:spPr>
          <a:xfrm>
            <a:off x="585941" y="1107205"/>
            <a:ext cx="7212600" cy="1216021"/>
          </a:xfrm>
          <a:prstGeom prst="rect">
            <a:avLst/>
          </a:prstGeom>
        </p:spPr>
        <p:txBody>
          <a:bodyPr vert="horz" lIns="68569" tIns="68569" rIns="68569" bIns="68569" rtlCol="0" anchor="t" anchorCtr="0">
            <a:noAutofit/>
          </a:bodyPr>
          <a:lstStyle/>
          <a:p>
            <a:pPr algn="just">
              <a:lnSpc>
                <a:spcPct val="115000"/>
              </a:lnSpc>
              <a:buNone/>
            </a:pPr>
            <a:r>
              <a:rPr lang="es-MX" sz="2400" dirty="0">
                <a:latin typeface="Raleway"/>
                <a:ea typeface="Raleway"/>
                <a:cs typeface="Raleway"/>
                <a:sym typeface="Raleway"/>
              </a:rPr>
              <a:t>Modernizar el Sistema de Salud con </a:t>
            </a:r>
            <a:r>
              <a:rPr lang="es-MX" sz="2400" dirty="0" smtClean="0">
                <a:latin typeface="Raleway"/>
                <a:ea typeface="Raleway"/>
                <a:cs typeface="Raleway"/>
                <a:sym typeface="Raleway"/>
              </a:rPr>
              <a:t>iniciativas que tenga impacto </a:t>
            </a:r>
            <a:r>
              <a:rPr lang="es-MX" sz="2400" dirty="0">
                <a:latin typeface="Raleway"/>
                <a:ea typeface="Raleway"/>
                <a:cs typeface="Raleway"/>
                <a:sym typeface="Raleway"/>
              </a:rPr>
              <a:t>en el ciudadano, su </a:t>
            </a:r>
            <a:r>
              <a:rPr lang="es-MX" sz="2400" dirty="0" smtClean="0">
                <a:latin typeface="Raleway"/>
                <a:ea typeface="Raleway"/>
                <a:cs typeface="Raleway"/>
                <a:sym typeface="Raleway"/>
              </a:rPr>
              <a:t>atención y </a:t>
            </a:r>
            <a:r>
              <a:rPr lang="es-MX" sz="2400" dirty="0">
                <a:latin typeface="Raleway"/>
                <a:ea typeface="Raleway"/>
                <a:cs typeface="Raleway"/>
                <a:sym typeface="Raleway"/>
              </a:rPr>
              <a:t>en la gestión de los recursos de salud.</a:t>
            </a:r>
          </a:p>
          <a:p>
            <a:pPr algn="just">
              <a:lnSpc>
                <a:spcPct val="115000"/>
              </a:lnSpc>
              <a:buClr>
                <a:schemeClr val="dk1"/>
              </a:buClr>
              <a:buSzPct val="45833"/>
              <a:buNone/>
            </a:pPr>
            <a:endParaRPr sz="2400" dirty="0">
              <a:latin typeface="Raleway"/>
              <a:ea typeface="Raleway"/>
              <a:cs typeface="Raleway"/>
              <a:sym typeface="Raleway"/>
            </a:endParaRPr>
          </a:p>
        </p:txBody>
      </p:sp>
      <p:sp>
        <p:nvSpPr>
          <p:cNvPr id="6" name="Shape 184"/>
          <p:cNvSpPr txBox="1">
            <a:spLocks/>
          </p:cNvSpPr>
          <p:nvPr/>
        </p:nvSpPr>
        <p:spPr>
          <a:xfrm>
            <a:off x="432018" y="2415960"/>
            <a:ext cx="7608166" cy="3693375"/>
          </a:xfrm>
          <a:prstGeom prst="rect">
            <a:avLst/>
          </a:prstGeom>
        </p:spPr>
        <p:txBody>
          <a:bodyPr vert="horz" lIns="68569" tIns="68569" rIns="68569" bIns="68569" rtlCol="0" anchor="t" anchorCtr="0">
            <a:noAutofit/>
          </a:bodyPr>
          <a:lstStyle>
            <a:lvl1pPr marL="342900" lvl="0" indent="-342900" algn="l" defTabSz="914400" rtl="0" eaLnBrk="1" latinLnBrk="0" hangingPunct="1">
              <a:spcBef>
                <a:spcPts val="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latinLnBrk="0" hangingPunct="1">
              <a:spcBef>
                <a:spcPts val="0"/>
              </a:spcBef>
              <a:buFont typeface="Arial" panose="020B0604020202020204" pitchFamily="34" charset="0"/>
              <a:buChar char="–"/>
              <a:defRPr sz="2800" kern="1200">
                <a:solidFill>
                  <a:schemeClr val="tx1"/>
                </a:solidFill>
                <a:latin typeface="+mn-lt"/>
                <a:ea typeface="+mn-ea"/>
                <a:cs typeface="+mn-cs"/>
              </a:defRPr>
            </a:lvl2pPr>
            <a:lvl3pPr marL="1143000" lvl="2" indent="-2286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3pPr>
            <a:lvl4pPr marL="1600200" lvl="3"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4pPr>
            <a:lvl5pPr marL="2057400" lvl="4"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algn="just">
              <a:lnSpc>
                <a:spcPct val="115000"/>
              </a:lnSpc>
              <a:buClr>
                <a:schemeClr val="dk1"/>
              </a:buClr>
              <a:buSzPct val="45833"/>
              <a:buFont typeface="Arial" panose="020B0604020202020204" pitchFamily="34" charset="0"/>
              <a:buNone/>
            </a:pPr>
            <a:r>
              <a:rPr lang="es-AR" sz="1800" dirty="0" smtClean="0">
                <a:latin typeface="Raleway"/>
                <a:ea typeface="Raleway"/>
                <a:cs typeface="Raleway"/>
                <a:sym typeface="Raleway"/>
              </a:rPr>
              <a:t>Estas son:</a:t>
            </a:r>
          </a:p>
          <a:p>
            <a:pPr marL="685800" indent="-257175" algn="just">
              <a:lnSpc>
                <a:spcPct val="115000"/>
              </a:lnSpc>
              <a:buSzPct val="100000"/>
              <a:buFont typeface="Raleway"/>
              <a:buChar char="•"/>
            </a:pPr>
            <a:r>
              <a:rPr lang="es-AR" sz="1800" dirty="0" smtClean="0">
                <a:latin typeface="Raleway"/>
                <a:ea typeface="Raleway"/>
                <a:cs typeface="Raleway"/>
                <a:sym typeface="Raleway"/>
              </a:rPr>
              <a:t>Nominalización</a:t>
            </a:r>
          </a:p>
          <a:p>
            <a:pPr marL="685800" indent="-257175" algn="just">
              <a:lnSpc>
                <a:spcPct val="115000"/>
              </a:lnSpc>
              <a:buSzPct val="100000"/>
              <a:buFont typeface="Raleway"/>
              <a:buChar char="•"/>
            </a:pPr>
            <a:r>
              <a:rPr lang="es-AR" sz="1800" dirty="0" smtClean="0">
                <a:latin typeface="Raleway"/>
                <a:ea typeface="Raleway"/>
                <a:cs typeface="Raleway"/>
                <a:sym typeface="Raleway"/>
              </a:rPr>
              <a:t>Turnos por </a:t>
            </a:r>
            <a:r>
              <a:rPr lang="es-AR" sz="1800" dirty="0" err="1" smtClean="0">
                <a:latin typeface="Raleway"/>
                <a:ea typeface="Raleway"/>
                <a:cs typeface="Raleway"/>
                <a:sym typeface="Raleway"/>
              </a:rPr>
              <a:t>Call</a:t>
            </a:r>
            <a:r>
              <a:rPr lang="es-AR" sz="1800" dirty="0" smtClean="0">
                <a:latin typeface="Raleway"/>
                <a:ea typeface="Raleway"/>
                <a:cs typeface="Raleway"/>
                <a:sym typeface="Raleway"/>
              </a:rPr>
              <a:t> Center</a:t>
            </a:r>
          </a:p>
          <a:p>
            <a:pPr marL="685800" indent="-257175" algn="just">
              <a:lnSpc>
                <a:spcPct val="115000"/>
              </a:lnSpc>
              <a:buSzPct val="100000"/>
              <a:buFont typeface="Raleway"/>
              <a:buChar char="•"/>
            </a:pPr>
            <a:r>
              <a:rPr lang="es-AR" sz="1800" dirty="0" smtClean="0">
                <a:latin typeface="Raleway"/>
                <a:ea typeface="Raleway"/>
                <a:cs typeface="Raleway"/>
                <a:sym typeface="Raleway"/>
              </a:rPr>
              <a:t>Geo-</a:t>
            </a:r>
            <a:r>
              <a:rPr lang="es-AR" sz="1800" dirty="0" err="1" smtClean="0">
                <a:latin typeface="Raleway"/>
                <a:ea typeface="Raleway"/>
                <a:cs typeface="Raleway"/>
                <a:sym typeface="Raleway"/>
              </a:rPr>
              <a:t>referenciamiento</a:t>
            </a:r>
            <a:r>
              <a:rPr lang="es-AR" sz="1800" dirty="0" smtClean="0">
                <a:latin typeface="Raleway"/>
                <a:ea typeface="Raleway"/>
                <a:cs typeface="Raleway"/>
                <a:sym typeface="Raleway"/>
              </a:rPr>
              <a:t> de los CAPS</a:t>
            </a:r>
          </a:p>
          <a:p>
            <a:pPr marL="685800" indent="-257175" algn="just">
              <a:lnSpc>
                <a:spcPct val="115000"/>
              </a:lnSpc>
              <a:buSzPct val="100000"/>
              <a:buFont typeface="Raleway"/>
              <a:buChar char="•"/>
            </a:pPr>
            <a:r>
              <a:rPr lang="es-AR" sz="1800" dirty="0" err="1" smtClean="0">
                <a:latin typeface="Raleway"/>
                <a:ea typeface="Raleway"/>
                <a:cs typeface="Raleway"/>
                <a:sym typeface="Raleway"/>
              </a:rPr>
              <a:t>Panelización</a:t>
            </a:r>
            <a:r>
              <a:rPr lang="es-AR" sz="1800" dirty="0" smtClean="0">
                <a:latin typeface="Raleway"/>
                <a:ea typeface="Raleway"/>
                <a:cs typeface="Raleway"/>
                <a:sym typeface="Raleway"/>
              </a:rPr>
              <a:t> de pacientes a cargo de equipos de APS</a:t>
            </a:r>
          </a:p>
          <a:p>
            <a:pPr marL="685800" indent="-257175" algn="just">
              <a:lnSpc>
                <a:spcPct val="115000"/>
              </a:lnSpc>
              <a:buSzPct val="100000"/>
              <a:buFont typeface="Raleway"/>
              <a:buChar char="•"/>
            </a:pPr>
            <a:r>
              <a:rPr lang="es-AR" sz="1800" dirty="0" smtClean="0">
                <a:latin typeface="Raleway"/>
                <a:ea typeface="Raleway"/>
                <a:cs typeface="Raleway"/>
                <a:sym typeface="Raleway"/>
              </a:rPr>
              <a:t>Historia clínica electrónica con integración nacional</a:t>
            </a:r>
          </a:p>
          <a:p>
            <a:pPr marL="685800" indent="-257175" algn="just">
              <a:lnSpc>
                <a:spcPct val="115000"/>
              </a:lnSpc>
              <a:buSzPct val="100000"/>
              <a:buFont typeface="Raleway"/>
              <a:buChar char="•"/>
            </a:pPr>
            <a:r>
              <a:rPr lang="es-AR" sz="1800" dirty="0" smtClean="0">
                <a:latin typeface="Raleway"/>
                <a:ea typeface="Raleway"/>
                <a:cs typeface="Raleway"/>
                <a:sym typeface="Raleway"/>
              </a:rPr>
              <a:t>Conectividad e Infraestructura</a:t>
            </a:r>
          </a:p>
          <a:p>
            <a:pPr marL="685800" indent="-257175" algn="just">
              <a:lnSpc>
                <a:spcPct val="115000"/>
              </a:lnSpc>
              <a:buSzPct val="100000"/>
              <a:buFont typeface="Raleway"/>
              <a:buChar char="•"/>
            </a:pPr>
            <a:r>
              <a:rPr lang="es-AR" sz="1800" dirty="0" smtClean="0">
                <a:latin typeface="Raleway"/>
                <a:ea typeface="Raleway"/>
                <a:cs typeface="Raleway"/>
                <a:sym typeface="Raleway"/>
              </a:rPr>
              <a:t>Redes y circuitos de referencia y </a:t>
            </a:r>
            <a:r>
              <a:rPr lang="es-AR" sz="1800" dirty="0" err="1" smtClean="0">
                <a:latin typeface="Raleway"/>
                <a:ea typeface="Raleway"/>
                <a:cs typeface="Raleway"/>
                <a:sym typeface="Raleway"/>
              </a:rPr>
              <a:t>contrareferencia</a:t>
            </a:r>
            <a:r>
              <a:rPr lang="es-AR" sz="1800" dirty="0" smtClean="0">
                <a:latin typeface="Raleway"/>
                <a:ea typeface="Raleway"/>
                <a:cs typeface="Raleway"/>
                <a:sym typeface="Raleway"/>
              </a:rPr>
              <a:t> con hospitales</a:t>
            </a:r>
          </a:p>
          <a:p>
            <a:pPr marL="685800" indent="-257175" algn="just">
              <a:lnSpc>
                <a:spcPct val="115000"/>
              </a:lnSpc>
              <a:buSzPct val="100000"/>
              <a:buFont typeface="Raleway"/>
              <a:buChar char="•"/>
            </a:pPr>
            <a:r>
              <a:rPr lang="es-AR" sz="1800" dirty="0" err="1" smtClean="0">
                <a:latin typeface="Raleway"/>
                <a:ea typeface="Raleway"/>
                <a:cs typeface="Raleway"/>
                <a:sym typeface="Raleway"/>
              </a:rPr>
              <a:t>Telesalud</a:t>
            </a:r>
            <a:endParaRPr lang="es-AR" sz="1800" dirty="0" smtClean="0">
              <a:latin typeface="Raleway"/>
              <a:ea typeface="Raleway"/>
              <a:cs typeface="Raleway"/>
              <a:sym typeface="Raleway"/>
            </a:endParaRPr>
          </a:p>
          <a:p>
            <a:pPr marL="685800" indent="-257175" algn="just">
              <a:lnSpc>
                <a:spcPct val="115000"/>
              </a:lnSpc>
              <a:buSzPct val="100000"/>
              <a:buFont typeface="Raleway"/>
              <a:buChar char="•"/>
            </a:pPr>
            <a:r>
              <a:rPr lang="es-AR" sz="1800" dirty="0" smtClean="0">
                <a:latin typeface="Raleway"/>
                <a:ea typeface="Raleway"/>
                <a:cs typeface="Raleway"/>
                <a:sym typeface="Raleway"/>
              </a:rPr>
              <a:t>App móvil Buscar Salud</a:t>
            </a:r>
          </a:p>
          <a:p>
            <a:pPr marL="685800" indent="-257175" algn="just">
              <a:lnSpc>
                <a:spcPct val="115000"/>
              </a:lnSpc>
              <a:buSzPct val="100000"/>
              <a:buFont typeface="Raleway"/>
              <a:buChar char="•"/>
            </a:pPr>
            <a:r>
              <a:rPr lang="es-AR" sz="1800" dirty="0" smtClean="0">
                <a:latin typeface="Raleway"/>
                <a:ea typeface="Raleway"/>
                <a:cs typeface="Raleway"/>
                <a:sym typeface="Raleway"/>
              </a:rPr>
              <a:t>Estandarización terminológica para integración Historias Clínicas e interoperabilidad informática</a:t>
            </a:r>
            <a:endParaRPr lang="es-AR" sz="1800" dirty="0">
              <a:latin typeface="Raleway"/>
              <a:ea typeface="Raleway"/>
              <a:cs typeface="Raleway"/>
              <a:sym typeface="Raleway"/>
            </a:endParaRPr>
          </a:p>
        </p:txBody>
      </p:sp>
    </p:spTree>
    <p:extLst>
      <p:ext uri="{BB962C8B-B14F-4D97-AF65-F5344CB8AC3E}">
        <p14:creationId xmlns:p14="http://schemas.microsoft.com/office/powerpoint/2010/main" val="3191541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64216" y="532074"/>
            <a:ext cx="6462675" cy="392850"/>
          </a:xfrm>
          <a:prstGeom prst="rect">
            <a:avLst/>
          </a:prstGeom>
        </p:spPr>
        <p:txBody>
          <a:bodyPr vert="horz" lIns="68569" tIns="68569" rIns="68569" bIns="68569" rtlCol="0" anchor="b" anchorCtr="0">
            <a:noAutofit/>
          </a:bodyPr>
          <a:lstStyle/>
          <a:p>
            <a:pPr>
              <a:buClr>
                <a:schemeClr val="dk1"/>
              </a:buClr>
              <a:buSzPct val="30555"/>
            </a:pPr>
            <a:r>
              <a:rPr lang="es-MX" sz="4000" dirty="0">
                <a:solidFill>
                  <a:schemeClr val="accent1"/>
                </a:solidFill>
              </a:rPr>
              <a:t>Arquitectura</a:t>
            </a:r>
          </a:p>
        </p:txBody>
      </p:sp>
      <p:pic>
        <p:nvPicPr>
          <p:cNvPr id="124" name="Shape 124"/>
          <p:cNvPicPr preferRelativeResize="0"/>
          <p:nvPr/>
        </p:nvPicPr>
        <p:blipFill>
          <a:blip r:embed="rId3">
            <a:alphaModFix/>
          </a:blip>
          <a:stretch>
            <a:fillRect/>
          </a:stretch>
        </p:blipFill>
        <p:spPr>
          <a:xfrm>
            <a:off x="4024035" y="1617300"/>
            <a:ext cx="809831" cy="809831"/>
          </a:xfrm>
          <a:prstGeom prst="rect">
            <a:avLst/>
          </a:prstGeom>
          <a:noFill/>
          <a:ln>
            <a:noFill/>
          </a:ln>
        </p:spPr>
      </p:pic>
      <p:pic>
        <p:nvPicPr>
          <p:cNvPr id="125" name="Shape 125"/>
          <p:cNvPicPr preferRelativeResize="0"/>
          <p:nvPr/>
        </p:nvPicPr>
        <p:blipFill>
          <a:blip r:embed="rId3">
            <a:alphaModFix/>
          </a:blip>
          <a:stretch>
            <a:fillRect/>
          </a:stretch>
        </p:blipFill>
        <p:spPr>
          <a:xfrm>
            <a:off x="1619284" y="3623269"/>
            <a:ext cx="809831" cy="809831"/>
          </a:xfrm>
          <a:prstGeom prst="rect">
            <a:avLst/>
          </a:prstGeom>
          <a:noFill/>
          <a:ln>
            <a:noFill/>
          </a:ln>
        </p:spPr>
      </p:pic>
      <p:pic>
        <p:nvPicPr>
          <p:cNvPr id="126" name="Shape 126"/>
          <p:cNvPicPr preferRelativeResize="0"/>
          <p:nvPr/>
        </p:nvPicPr>
        <p:blipFill>
          <a:blip r:embed="rId3">
            <a:alphaModFix/>
          </a:blip>
          <a:stretch>
            <a:fillRect/>
          </a:stretch>
        </p:blipFill>
        <p:spPr>
          <a:xfrm>
            <a:off x="5085464" y="3566119"/>
            <a:ext cx="809831" cy="809831"/>
          </a:xfrm>
          <a:prstGeom prst="rect">
            <a:avLst/>
          </a:prstGeom>
          <a:noFill/>
          <a:ln>
            <a:noFill/>
          </a:ln>
        </p:spPr>
      </p:pic>
      <p:pic>
        <p:nvPicPr>
          <p:cNvPr id="127" name="Shape 127"/>
          <p:cNvPicPr preferRelativeResize="0"/>
          <p:nvPr/>
        </p:nvPicPr>
        <p:blipFill>
          <a:blip r:embed="rId3">
            <a:alphaModFix/>
          </a:blip>
          <a:stretch>
            <a:fillRect/>
          </a:stretch>
        </p:blipFill>
        <p:spPr>
          <a:xfrm>
            <a:off x="2476533" y="3851869"/>
            <a:ext cx="809831" cy="809831"/>
          </a:xfrm>
          <a:prstGeom prst="rect">
            <a:avLst/>
          </a:prstGeom>
          <a:noFill/>
          <a:ln>
            <a:noFill/>
          </a:ln>
        </p:spPr>
      </p:pic>
      <p:pic>
        <p:nvPicPr>
          <p:cNvPr id="128" name="Shape 128"/>
          <p:cNvPicPr preferRelativeResize="0"/>
          <p:nvPr/>
        </p:nvPicPr>
        <p:blipFill>
          <a:blip r:embed="rId3">
            <a:alphaModFix/>
          </a:blip>
          <a:stretch>
            <a:fillRect/>
          </a:stretch>
        </p:blipFill>
        <p:spPr>
          <a:xfrm>
            <a:off x="5942714" y="3794719"/>
            <a:ext cx="809831" cy="809831"/>
          </a:xfrm>
          <a:prstGeom prst="rect">
            <a:avLst/>
          </a:prstGeom>
          <a:noFill/>
          <a:ln>
            <a:noFill/>
          </a:ln>
        </p:spPr>
      </p:pic>
      <p:pic>
        <p:nvPicPr>
          <p:cNvPr id="129" name="Shape 129"/>
          <p:cNvPicPr preferRelativeResize="0"/>
          <p:nvPr/>
        </p:nvPicPr>
        <p:blipFill>
          <a:blip r:embed="rId4">
            <a:alphaModFix/>
          </a:blip>
          <a:stretch>
            <a:fillRect/>
          </a:stretch>
        </p:blipFill>
        <p:spPr>
          <a:xfrm>
            <a:off x="4142655" y="1825838"/>
            <a:ext cx="572606" cy="392756"/>
          </a:xfrm>
          <a:prstGeom prst="rect">
            <a:avLst/>
          </a:prstGeom>
          <a:noFill/>
          <a:ln>
            <a:noFill/>
          </a:ln>
        </p:spPr>
      </p:pic>
      <p:pic>
        <p:nvPicPr>
          <p:cNvPr id="130" name="Shape 130"/>
          <p:cNvPicPr preferRelativeResize="0"/>
          <p:nvPr/>
        </p:nvPicPr>
        <p:blipFill>
          <a:blip r:embed="rId5">
            <a:alphaModFix/>
          </a:blip>
          <a:stretch>
            <a:fillRect/>
          </a:stretch>
        </p:blipFill>
        <p:spPr>
          <a:xfrm>
            <a:off x="1737893" y="3831807"/>
            <a:ext cx="572606" cy="392756"/>
          </a:xfrm>
          <a:prstGeom prst="rect">
            <a:avLst/>
          </a:prstGeom>
          <a:noFill/>
          <a:ln>
            <a:noFill/>
          </a:ln>
        </p:spPr>
      </p:pic>
      <p:pic>
        <p:nvPicPr>
          <p:cNvPr id="131" name="Shape 131"/>
          <p:cNvPicPr preferRelativeResize="0"/>
          <p:nvPr/>
        </p:nvPicPr>
        <p:blipFill>
          <a:blip r:embed="rId5">
            <a:alphaModFix/>
          </a:blip>
          <a:stretch>
            <a:fillRect/>
          </a:stretch>
        </p:blipFill>
        <p:spPr>
          <a:xfrm>
            <a:off x="5224221" y="3774657"/>
            <a:ext cx="572606" cy="392756"/>
          </a:xfrm>
          <a:prstGeom prst="rect">
            <a:avLst/>
          </a:prstGeom>
          <a:noFill/>
          <a:ln>
            <a:noFill/>
          </a:ln>
        </p:spPr>
      </p:pic>
      <p:pic>
        <p:nvPicPr>
          <p:cNvPr id="132" name="Shape 132"/>
          <p:cNvPicPr preferRelativeResize="0"/>
          <p:nvPr/>
        </p:nvPicPr>
        <p:blipFill>
          <a:blip r:embed="rId6">
            <a:alphaModFix/>
          </a:blip>
          <a:stretch>
            <a:fillRect/>
          </a:stretch>
        </p:blipFill>
        <p:spPr>
          <a:xfrm>
            <a:off x="2657020" y="4032356"/>
            <a:ext cx="448856" cy="448856"/>
          </a:xfrm>
          <a:prstGeom prst="rect">
            <a:avLst/>
          </a:prstGeom>
          <a:noFill/>
          <a:ln>
            <a:noFill/>
          </a:ln>
        </p:spPr>
      </p:pic>
      <p:pic>
        <p:nvPicPr>
          <p:cNvPr id="133" name="Shape 133"/>
          <p:cNvPicPr preferRelativeResize="0"/>
          <p:nvPr/>
        </p:nvPicPr>
        <p:blipFill>
          <a:blip r:embed="rId6">
            <a:alphaModFix/>
          </a:blip>
          <a:stretch>
            <a:fillRect/>
          </a:stretch>
        </p:blipFill>
        <p:spPr>
          <a:xfrm>
            <a:off x="6123201" y="3975206"/>
            <a:ext cx="448856" cy="448856"/>
          </a:xfrm>
          <a:prstGeom prst="rect">
            <a:avLst/>
          </a:prstGeom>
          <a:noFill/>
          <a:ln>
            <a:noFill/>
          </a:ln>
        </p:spPr>
      </p:pic>
      <p:pic>
        <p:nvPicPr>
          <p:cNvPr id="134" name="Shape 134"/>
          <p:cNvPicPr preferRelativeResize="0"/>
          <p:nvPr/>
        </p:nvPicPr>
        <p:blipFill>
          <a:blip r:embed="rId7">
            <a:alphaModFix/>
          </a:blip>
          <a:stretch>
            <a:fillRect/>
          </a:stretch>
        </p:blipFill>
        <p:spPr>
          <a:xfrm>
            <a:off x="1226340" y="5159400"/>
            <a:ext cx="724181" cy="724181"/>
          </a:xfrm>
          <a:prstGeom prst="rect">
            <a:avLst/>
          </a:prstGeom>
          <a:noFill/>
          <a:ln>
            <a:noFill/>
          </a:ln>
        </p:spPr>
      </p:pic>
      <p:pic>
        <p:nvPicPr>
          <p:cNvPr id="135" name="Shape 135"/>
          <p:cNvPicPr preferRelativeResize="0"/>
          <p:nvPr/>
        </p:nvPicPr>
        <p:blipFill>
          <a:blip r:embed="rId7">
            <a:alphaModFix/>
          </a:blip>
          <a:stretch>
            <a:fillRect/>
          </a:stretch>
        </p:blipFill>
        <p:spPr>
          <a:xfrm>
            <a:off x="3105877" y="5159400"/>
            <a:ext cx="724181" cy="724181"/>
          </a:xfrm>
          <a:prstGeom prst="rect">
            <a:avLst/>
          </a:prstGeom>
          <a:noFill/>
          <a:ln>
            <a:noFill/>
          </a:ln>
        </p:spPr>
      </p:pic>
      <p:pic>
        <p:nvPicPr>
          <p:cNvPr id="136" name="Shape 136"/>
          <p:cNvPicPr preferRelativeResize="0"/>
          <p:nvPr/>
        </p:nvPicPr>
        <p:blipFill>
          <a:blip r:embed="rId8">
            <a:alphaModFix/>
          </a:blip>
          <a:stretch>
            <a:fillRect/>
          </a:stretch>
        </p:blipFill>
        <p:spPr>
          <a:xfrm>
            <a:off x="2123283" y="5039475"/>
            <a:ext cx="809831" cy="809831"/>
          </a:xfrm>
          <a:prstGeom prst="rect">
            <a:avLst/>
          </a:prstGeom>
          <a:noFill/>
          <a:ln>
            <a:noFill/>
          </a:ln>
        </p:spPr>
      </p:pic>
      <p:pic>
        <p:nvPicPr>
          <p:cNvPr id="137" name="Shape 137"/>
          <p:cNvPicPr preferRelativeResize="0"/>
          <p:nvPr/>
        </p:nvPicPr>
        <p:blipFill>
          <a:blip r:embed="rId7">
            <a:alphaModFix/>
          </a:blip>
          <a:stretch>
            <a:fillRect/>
          </a:stretch>
        </p:blipFill>
        <p:spPr>
          <a:xfrm>
            <a:off x="4669121" y="5162212"/>
            <a:ext cx="724181" cy="724181"/>
          </a:xfrm>
          <a:prstGeom prst="rect">
            <a:avLst/>
          </a:prstGeom>
          <a:noFill/>
          <a:ln>
            <a:noFill/>
          </a:ln>
        </p:spPr>
      </p:pic>
      <p:pic>
        <p:nvPicPr>
          <p:cNvPr id="138" name="Shape 138"/>
          <p:cNvPicPr preferRelativeResize="0"/>
          <p:nvPr/>
        </p:nvPicPr>
        <p:blipFill>
          <a:blip r:embed="rId7">
            <a:alphaModFix/>
          </a:blip>
          <a:stretch>
            <a:fillRect/>
          </a:stretch>
        </p:blipFill>
        <p:spPr>
          <a:xfrm>
            <a:off x="6548658" y="5162212"/>
            <a:ext cx="724181" cy="724181"/>
          </a:xfrm>
          <a:prstGeom prst="rect">
            <a:avLst/>
          </a:prstGeom>
          <a:noFill/>
          <a:ln>
            <a:noFill/>
          </a:ln>
        </p:spPr>
      </p:pic>
      <p:pic>
        <p:nvPicPr>
          <p:cNvPr id="139" name="Shape 139"/>
          <p:cNvPicPr preferRelativeResize="0"/>
          <p:nvPr/>
        </p:nvPicPr>
        <p:blipFill>
          <a:blip r:embed="rId8">
            <a:alphaModFix/>
          </a:blip>
          <a:stretch>
            <a:fillRect/>
          </a:stretch>
        </p:blipFill>
        <p:spPr>
          <a:xfrm>
            <a:off x="5566064" y="5042287"/>
            <a:ext cx="809831" cy="809831"/>
          </a:xfrm>
          <a:prstGeom prst="rect">
            <a:avLst/>
          </a:prstGeom>
          <a:noFill/>
          <a:ln>
            <a:noFill/>
          </a:ln>
        </p:spPr>
      </p:pic>
      <p:pic>
        <p:nvPicPr>
          <p:cNvPr id="140" name="Shape 140"/>
          <p:cNvPicPr preferRelativeResize="0"/>
          <p:nvPr/>
        </p:nvPicPr>
        <p:blipFill>
          <a:blip r:embed="rId3">
            <a:alphaModFix/>
          </a:blip>
          <a:stretch>
            <a:fillRect/>
          </a:stretch>
        </p:blipFill>
        <p:spPr>
          <a:xfrm>
            <a:off x="5567451" y="1600519"/>
            <a:ext cx="809831" cy="809831"/>
          </a:xfrm>
          <a:prstGeom prst="rect">
            <a:avLst/>
          </a:prstGeom>
          <a:noFill/>
          <a:ln>
            <a:noFill/>
          </a:ln>
        </p:spPr>
      </p:pic>
      <p:cxnSp>
        <p:nvCxnSpPr>
          <p:cNvPr id="141" name="Shape 141"/>
          <p:cNvCxnSpPr>
            <a:stCxn id="134" idx="0"/>
            <a:endCxn id="125" idx="2"/>
          </p:cNvCxnSpPr>
          <p:nvPr/>
        </p:nvCxnSpPr>
        <p:spPr>
          <a:xfrm rot="5400000" flipH="1" flipV="1">
            <a:off x="1443165" y="4578366"/>
            <a:ext cx="726300" cy="435769"/>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142" name="Shape 142"/>
          <p:cNvCxnSpPr>
            <a:stCxn id="136" idx="0"/>
            <a:endCxn id="125" idx="2"/>
          </p:cNvCxnSpPr>
          <p:nvPr/>
        </p:nvCxnSpPr>
        <p:spPr>
          <a:xfrm rot="16200000" flipV="1">
            <a:off x="1973013" y="4484288"/>
            <a:ext cx="606375" cy="503999"/>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143" name="Shape 143"/>
          <p:cNvCxnSpPr>
            <a:stCxn id="135" idx="0"/>
            <a:endCxn id="125" idx="2"/>
          </p:cNvCxnSpPr>
          <p:nvPr/>
        </p:nvCxnSpPr>
        <p:spPr>
          <a:xfrm rot="16200000" flipV="1">
            <a:off x="2382934" y="4074366"/>
            <a:ext cx="726300" cy="1443768"/>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144" name="Shape 144"/>
          <p:cNvCxnSpPr>
            <a:stCxn id="137" idx="0"/>
            <a:endCxn id="126" idx="2"/>
          </p:cNvCxnSpPr>
          <p:nvPr/>
        </p:nvCxnSpPr>
        <p:spPr>
          <a:xfrm rot="-5400000">
            <a:off x="4867636" y="4539412"/>
            <a:ext cx="786375" cy="459225"/>
          </a:xfrm>
          <a:prstGeom prst="curvedConnector3">
            <a:avLst>
              <a:gd name="adj1" fmla="val 49993"/>
            </a:avLst>
          </a:prstGeom>
          <a:noFill/>
          <a:ln w="9525" cap="flat" cmpd="sng">
            <a:solidFill>
              <a:schemeClr val="dk2"/>
            </a:solidFill>
            <a:prstDash val="solid"/>
            <a:round/>
            <a:headEnd type="none" w="lg" len="lg"/>
            <a:tailEnd type="none" w="lg" len="lg"/>
          </a:ln>
        </p:spPr>
      </p:cxnSp>
      <p:cxnSp>
        <p:nvCxnSpPr>
          <p:cNvPr id="145" name="Shape 145"/>
          <p:cNvCxnSpPr>
            <a:stCxn id="139" idx="0"/>
            <a:endCxn id="126" idx="2"/>
          </p:cNvCxnSpPr>
          <p:nvPr/>
        </p:nvCxnSpPr>
        <p:spPr>
          <a:xfrm rot="5400000" flipH="1">
            <a:off x="5397454" y="4468763"/>
            <a:ext cx="666450" cy="480600"/>
          </a:xfrm>
          <a:prstGeom prst="curvedConnector3">
            <a:avLst>
              <a:gd name="adj1" fmla="val 49992"/>
            </a:avLst>
          </a:prstGeom>
          <a:noFill/>
          <a:ln w="9525" cap="flat" cmpd="sng">
            <a:solidFill>
              <a:schemeClr val="dk2"/>
            </a:solidFill>
            <a:prstDash val="solid"/>
            <a:round/>
            <a:headEnd type="none" w="lg" len="lg"/>
            <a:tailEnd type="none" w="lg" len="lg"/>
          </a:ln>
        </p:spPr>
      </p:cxnSp>
      <p:cxnSp>
        <p:nvCxnSpPr>
          <p:cNvPr id="146" name="Shape 146"/>
          <p:cNvCxnSpPr>
            <a:stCxn id="138" idx="0"/>
            <a:endCxn id="126" idx="2"/>
          </p:cNvCxnSpPr>
          <p:nvPr/>
        </p:nvCxnSpPr>
        <p:spPr>
          <a:xfrm rot="5400000" flipH="1">
            <a:off x="5807348" y="4058812"/>
            <a:ext cx="786375" cy="1420425"/>
          </a:xfrm>
          <a:prstGeom prst="curvedConnector3">
            <a:avLst>
              <a:gd name="adj1" fmla="val 49993"/>
            </a:avLst>
          </a:prstGeom>
          <a:noFill/>
          <a:ln w="9525" cap="flat" cmpd="sng">
            <a:solidFill>
              <a:schemeClr val="dk2"/>
            </a:solidFill>
            <a:prstDash val="solid"/>
            <a:round/>
            <a:headEnd type="none" w="lg" len="lg"/>
            <a:tailEnd type="none" w="lg" len="lg"/>
          </a:ln>
        </p:spPr>
      </p:cxnSp>
      <p:pic>
        <p:nvPicPr>
          <p:cNvPr id="147" name="Shape 147"/>
          <p:cNvPicPr preferRelativeResize="0"/>
          <p:nvPr/>
        </p:nvPicPr>
        <p:blipFill rotWithShape="1">
          <a:blip r:embed="rId9">
            <a:alphaModFix/>
          </a:blip>
          <a:srcRect l="27330"/>
          <a:stretch/>
        </p:blipFill>
        <p:spPr>
          <a:xfrm>
            <a:off x="6434433" y="1348988"/>
            <a:ext cx="724181" cy="996536"/>
          </a:xfrm>
          <a:prstGeom prst="rect">
            <a:avLst/>
          </a:prstGeom>
          <a:noFill/>
          <a:ln>
            <a:noFill/>
          </a:ln>
        </p:spPr>
      </p:pic>
      <p:cxnSp>
        <p:nvCxnSpPr>
          <p:cNvPr id="148" name="Shape 148"/>
          <p:cNvCxnSpPr>
            <a:stCxn id="125" idx="0"/>
          </p:cNvCxnSpPr>
          <p:nvPr/>
        </p:nvCxnSpPr>
        <p:spPr>
          <a:xfrm rot="-5400000">
            <a:off x="2869187" y="2055806"/>
            <a:ext cx="722475" cy="2412450"/>
          </a:xfrm>
          <a:prstGeom prst="curvedConnector3">
            <a:avLst>
              <a:gd name="adj1" fmla="val 49995"/>
            </a:avLst>
          </a:prstGeom>
          <a:noFill/>
          <a:ln w="9525" cap="flat" cmpd="sng">
            <a:solidFill>
              <a:schemeClr val="dk2"/>
            </a:solidFill>
            <a:prstDash val="solid"/>
            <a:round/>
            <a:headEnd type="triangle" w="lg" len="lg"/>
            <a:tailEnd type="triangle" w="lg" len="lg"/>
          </a:ln>
        </p:spPr>
      </p:cxnSp>
      <p:cxnSp>
        <p:nvCxnSpPr>
          <p:cNvPr id="150" name="Shape 150"/>
          <p:cNvCxnSpPr>
            <a:stCxn id="126" idx="0"/>
            <a:endCxn id="149" idx="2"/>
          </p:cNvCxnSpPr>
          <p:nvPr/>
        </p:nvCxnSpPr>
        <p:spPr>
          <a:xfrm rot="5400000" flipH="1">
            <a:off x="4630879" y="2706619"/>
            <a:ext cx="665325" cy="1053675"/>
          </a:xfrm>
          <a:prstGeom prst="curvedConnector3">
            <a:avLst>
              <a:gd name="adj1" fmla="val 49994"/>
            </a:avLst>
          </a:prstGeom>
          <a:noFill/>
          <a:ln w="9525" cap="flat" cmpd="sng">
            <a:solidFill>
              <a:schemeClr val="dk2"/>
            </a:solidFill>
            <a:prstDash val="solid"/>
            <a:round/>
            <a:headEnd type="triangle" w="lg" len="lg"/>
            <a:tailEnd type="triangle" w="lg" len="lg"/>
          </a:ln>
        </p:spPr>
      </p:cxnSp>
      <p:cxnSp>
        <p:nvCxnSpPr>
          <p:cNvPr id="151" name="Shape 151"/>
          <p:cNvCxnSpPr>
            <a:endCxn id="149" idx="2"/>
          </p:cNvCxnSpPr>
          <p:nvPr/>
        </p:nvCxnSpPr>
        <p:spPr>
          <a:xfrm rot="5400000" flipH="1">
            <a:off x="5818364" y="1519181"/>
            <a:ext cx="544275" cy="3307725"/>
          </a:xfrm>
          <a:prstGeom prst="curvedConnector3">
            <a:avLst>
              <a:gd name="adj1" fmla="val 50003"/>
            </a:avLst>
          </a:prstGeom>
          <a:noFill/>
          <a:ln w="9525" cap="flat" cmpd="sng">
            <a:solidFill>
              <a:schemeClr val="dk2"/>
            </a:solidFill>
            <a:prstDash val="solid"/>
            <a:round/>
            <a:headEnd type="triangle" w="lg" len="lg"/>
            <a:tailEnd type="triangle" w="lg" len="lg"/>
          </a:ln>
        </p:spPr>
      </p:cxnSp>
      <p:cxnSp>
        <p:nvCxnSpPr>
          <p:cNvPr id="153" name="Shape 153"/>
          <p:cNvCxnSpPr>
            <a:stCxn id="130" idx="3"/>
            <a:endCxn id="132" idx="1"/>
          </p:cNvCxnSpPr>
          <p:nvPr/>
        </p:nvCxnSpPr>
        <p:spPr>
          <a:xfrm>
            <a:off x="2310499" y="4028185"/>
            <a:ext cx="346521" cy="228599"/>
          </a:xfrm>
          <a:prstGeom prst="curvedConnector3">
            <a:avLst>
              <a:gd name="adj1" fmla="val 50000"/>
            </a:avLst>
          </a:prstGeom>
          <a:noFill/>
          <a:ln w="9525" cap="flat" cmpd="sng">
            <a:solidFill>
              <a:schemeClr val="dk2"/>
            </a:solidFill>
            <a:prstDash val="solid"/>
            <a:round/>
            <a:headEnd type="none" w="lg" len="lg"/>
            <a:tailEnd type="none" w="lg" len="lg"/>
          </a:ln>
        </p:spPr>
      </p:cxnSp>
      <p:cxnSp>
        <p:nvCxnSpPr>
          <p:cNvPr id="154" name="Shape 154"/>
          <p:cNvCxnSpPr>
            <a:stCxn id="131" idx="3"/>
            <a:endCxn id="133" idx="1"/>
          </p:cNvCxnSpPr>
          <p:nvPr/>
        </p:nvCxnSpPr>
        <p:spPr>
          <a:xfrm>
            <a:off x="5796827" y="3971034"/>
            <a:ext cx="326475" cy="228600"/>
          </a:xfrm>
          <a:prstGeom prst="curvedConnector3">
            <a:avLst>
              <a:gd name="adj1" fmla="val 49985"/>
            </a:avLst>
          </a:prstGeom>
          <a:noFill/>
          <a:ln w="9525" cap="flat" cmpd="sng">
            <a:solidFill>
              <a:schemeClr val="dk2"/>
            </a:solidFill>
            <a:prstDash val="solid"/>
            <a:round/>
            <a:headEnd type="none" w="lg" len="lg"/>
            <a:tailEnd type="none" w="lg" len="lg"/>
          </a:ln>
        </p:spPr>
      </p:cxnSp>
      <p:sp>
        <p:nvSpPr>
          <p:cNvPr id="155" name="Shape 155"/>
          <p:cNvSpPr txBox="1"/>
          <p:nvPr/>
        </p:nvSpPr>
        <p:spPr>
          <a:xfrm>
            <a:off x="1180327" y="4781756"/>
            <a:ext cx="572625" cy="299475"/>
          </a:xfrm>
          <a:prstGeom prst="rect">
            <a:avLst/>
          </a:prstGeom>
          <a:noFill/>
          <a:ln>
            <a:noFill/>
          </a:ln>
        </p:spPr>
        <p:txBody>
          <a:bodyPr lIns="68569" tIns="68569" rIns="68569" bIns="68569" anchor="t" anchorCtr="0">
            <a:noAutofit/>
          </a:bodyPr>
          <a:lstStyle/>
          <a:p>
            <a:r>
              <a:rPr lang="es-MX" sz="1350"/>
              <a:t>HCE 1</a:t>
            </a:r>
          </a:p>
        </p:txBody>
      </p:sp>
      <p:sp>
        <p:nvSpPr>
          <p:cNvPr id="157" name="Shape 157"/>
          <p:cNvSpPr txBox="1"/>
          <p:nvPr/>
        </p:nvSpPr>
        <p:spPr>
          <a:xfrm>
            <a:off x="3903614" y="1252538"/>
            <a:ext cx="1123650" cy="448875"/>
          </a:xfrm>
          <a:prstGeom prst="rect">
            <a:avLst/>
          </a:prstGeom>
          <a:noFill/>
          <a:ln>
            <a:noFill/>
          </a:ln>
        </p:spPr>
        <p:txBody>
          <a:bodyPr lIns="68569" tIns="68569" rIns="68569" bIns="68569" anchor="t" anchorCtr="0">
            <a:noAutofit/>
          </a:bodyPr>
          <a:lstStyle/>
          <a:p>
            <a:pPr algn="ctr"/>
            <a:r>
              <a:rPr lang="es-MX" sz="1350"/>
              <a:t>FEDERADOR NACIONAL</a:t>
            </a:r>
          </a:p>
        </p:txBody>
      </p:sp>
      <p:sp>
        <p:nvSpPr>
          <p:cNvPr id="158" name="Shape 158"/>
          <p:cNvSpPr txBox="1"/>
          <p:nvPr/>
        </p:nvSpPr>
        <p:spPr>
          <a:xfrm>
            <a:off x="7215764" y="1564931"/>
            <a:ext cx="1532700" cy="722475"/>
          </a:xfrm>
          <a:prstGeom prst="rect">
            <a:avLst/>
          </a:prstGeom>
          <a:noFill/>
          <a:ln>
            <a:noFill/>
          </a:ln>
        </p:spPr>
        <p:txBody>
          <a:bodyPr lIns="68569" tIns="68569" rIns="68569" bIns="68569" anchor="t" anchorCtr="0">
            <a:noAutofit/>
          </a:bodyPr>
          <a:lstStyle/>
          <a:p>
            <a:r>
              <a:rPr lang="es-MX" sz="1350"/>
              <a:t>MinSal</a:t>
            </a:r>
          </a:p>
          <a:p>
            <a:r>
              <a:rPr lang="es-MX" sz="1350"/>
              <a:t>Reportes Nacionales estadísticos y prestacionales</a:t>
            </a:r>
          </a:p>
        </p:txBody>
      </p:sp>
      <p:pic>
        <p:nvPicPr>
          <p:cNvPr id="159" name="Shape 159"/>
          <p:cNvPicPr preferRelativeResize="0"/>
          <p:nvPr/>
        </p:nvPicPr>
        <p:blipFill>
          <a:blip r:embed="rId10">
            <a:alphaModFix/>
          </a:blip>
          <a:stretch>
            <a:fillRect/>
          </a:stretch>
        </p:blipFill>
        <p:spPr>
          <a:xfrm>
            <a:off x="5754454" y="1787522"/>
            <a:ext cx="435825" cy="435825"/>
          </a:xfrm>
          <a:prstGeom prst="rect">
            <a:avLst/>
          </a:prstGeom>
          <a:noFill/>
          <a:ln>
            <a:noFill/>
          </a:ln>
        </p:spPr>
      </p:pic>
      <p:pic>
        <p:nvPicPr>
          <p:cNvPr id="160" name="Shape 160"/>
          <p:cNvPicPr preferRelativeResize="0"/>
          <p:nvPr/>
        </p:nvPicPr>
        <p:blipFill>
          <a:blip r:embed="rId11">
            <a:alphaModFix/>
          </a:blip>
          <a:stretch>
            <a:fillRect/>
          </a:stretch>
        </p:blipFill>
        <p:spPr>
          <a:xfrm>
            <a:off x="1226339" y="4301156"/>
            <a:ext cx="480600" cy="480600"/>
          </a:xfrm>
          <a:prstGeom prst="rect">
            <a:avLst/>
          </a:prstGeom>
          <a:noFill/>
          <a:ln>
            <a:noFill/>
          </a:ln>
        </p:spPr>
      </p:pic>
      <p:pic>
        <p:nvPicPr>
          <p:cNvPr id="161" name="Shape 161"/>
          <p:cNvPicPr preferRelativeResize="0"/>
          <p:nvPr/>
        </p:nvPicPr>
        <p:blipFill>
          <a:blip r:embed="rId12">
            <a:alphaModFix/>
          </a:blip>
          <a:stretch>
            <a:fillRect/>
          </a:stretch>
        </p:blipFill>
        <p:spPr>
          <a:xfrm>
            <a:off x="4669120" y="4244006"/>
            <a:ext cx="480600" cy="480600"/>
          </a:xfrm>
          <a:prstGeom prst="rect">
            <a:avLst/>
          </a:prstGeom>
          <a:noFill/>
          <a:ln>
            <a:noFill/>
          </a:ln>
        </p:spPr>
      </p:pic>
      <p:sp>
        <p:nvSpPr>
          <p:cNvPr id="162" name="Shape 162"/>
          <p:cNvSpPr txBox="1"/>
          <p:nvPr/>
        </p:nvSpPr>
        <p:spPr>
          <a:xfrm>
            <a:off x="984925" y="3380419"/>
            <a:ext cx="1066796" cy="326380"/>
          </a:xfrm>
          <a:prstGeom prst="rect">
            <a:avLst/>
          </a:prstGeom>
          <a:noFill/>
          <a:ln>
            <a:noFill/>
          </a:ln>
        </p:spPr>
        <p:txBody>
          <a:bodyPr lIns="68569" tIns="68569" rIns="68569" bIns="68569" anchor="t" anchorCtr="0">
            <a:noAutofit/>
          </a:bodyPr>
          <a:lstStyle/>
          <a:p>
            <a:r>
              <a:rPr lang="es-MX" sz="1350" dirty="0" smtClean="0"/>
              <a:t>Provincia A</a:t>
            </a:r>
            <a:endParaRPr lang="es-MX" sz="1350" dirty="0"/>
          </a:p>
        </p:txBody>
      </p:sp>
      <p:sp>
        <p:nvSpPr>
          <p:cNvPr id="163" name="Shape 163"/>
          <p:cNvSpPr txBox="1"/>
          <p:nvPr/>
        </p:nvSpPr>
        <p:spPr>
          <a:xfrm>
            <a:off x="4623108" y="4793672"/>
            <a:ext cx="572625" cy="299475"/>
          </a:xfrm>
          <a:prstGeom prst="rect">
            <a:avLst/>
          </a:prstGeom>
          <a:noFill/>
          <a:ln>
            <a:noFill/>
          </a:ln>
        </p:spPr>
        <p:txBody>
          <a:bodyPr lIns="68569" tIns="68569" rIns="68569" bIns="68569" anchor="t" anchorCtr="0">
            <a:noAutofit/>
          </a:bodyPr>
          <a:lstStyle/>
          <a:p>
            <a:r>
              <a:rPr lang="es-MX" sz="1350"/>
              <a:t>HCE 2</a:t>
            </a:r>
          </a:p>
        </p:txBody>
      </p:sp>
      <p:pic>
        <p:nvPicPr>
          <p:cNvPr id="164" name="Shape 164"/>
          <p:cNvPicPr preferRelativeResize="0"/>
          <p:nvPr/>
        </p:nvPicPr>
        <p:blipFill>
          <a:blip r:embed="rId3">
            <a:alphaModFix/>
          </a:blip>
          <a:stretch>
            <a:fillRect/>
          </a:stretch>
        </p:blipFill>
        <p:spPr>
          <a:xfrm>
            <a:off x="2439295" y="1622287"/>
            <a:ext cx="809831" cy="809831"/>
          </a:xfrm>
          <a:prstGeom prst="rect">
            <a:avLst/>
          </a:prstGeom>
          <a:noFill/>
          <a:ln>
            <a:noFill/>
          </a:ln>
        </p:spPr>
      </p:pic>
      <p:sp>
        <p:nvSpPr>
          <p:cNvPr id="165" name="Shape 165"/>
          <p:cNvSpPr txBox="1"/>
          <p:nvPr/>
        </p:nvSpPr>
        <p:spPr>
          <a:xfrm>
            <a:off x="1223545" y="1612247"/>
            <a:ext cx="1255725" cy="786375"/>
          </a:xfrm>
          <a:prstGeom prst="rect">
            <a:avLst/>
          </a:prstGeom>
          <a:noFill/>
          <a:ln>
            <a:noFill/>
          </a:ln>
        </p:spPr>
        <p:txBody>
          <a:bodyPr lIns="68569" tIns="68569" rIns="68569" bIns="68569" anchor="t" anchorCtr="0">
            <a:noAutofit/>
          </a:bodyPr>
          <a:lstStyle/>
          <a:p>
            <a:pPr algn="r"/>
            <a:r>
              <a:rPr lang="es-MX" sz="1350" dirty="0"/>
              <a:t>INDICE NACIONAL DE DOCUMENTOS CLÍNICOS</a:t>
            </a:r>
          </a:p>
        </p:txBody>
      </p:sp>
      <p:sp>
        <p:nvSpPr>
          <p:cNvPr id="149" name="Shape 149"/>
          <p:cNvSpPr/>
          <p:nvPr/>
        </p:nvSpPr>
        <p:spPr>
          <a:xfrm>
            <a:off x="3583270" y="2672269"/>
            <a:ext cx="1706850" cy="228600"/>
          </a:xfrm>
          <a:prstGeom prst="rect">
            <a:avLst/>
          </a:prstGeom>
          <a:solidFill>
            <a:schemeClr val="lt2"/>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lgn="ctr"/>
            <a:r>
              <a:rPr lang="es-MX" sz="1350" dirty="0"/>
              <a:t>BUS Interoperabilidad</a:t>
            </a:r>
          </a:p>
        </p:txBody>
      </p:sp>
      <p:cxnSp>
        <p:nvCxnSpPr>
          <p:cNvPr id="166" name="Shape 166"/>
          <p:cNvCxnSpPr>
            <a:stCxn id="149" idx="1"/>
            <a:endCxn id="164" idx="2"/>
          </p:cNvCxnSpPr>
          <p:nvPr/>
        </p:nvCxnSpPr>
        <p:spPr>
          <a:xfrm rot="10800000">
            <a:off x="2844145" y="2432194"/>
            <a:ext cx="739125" cy="354375"/>
          </a:xfrm>
          <a:prstGeom prst="curvedConnector2">
            <a:avLst/>
          </a:prstGeom>
          <a:noFill/>
          <a:ln w="9525" cap="flat" cmpd="sng">
            <a:solidFill>
              <a:schemeClr val="dk2"/>
            </a:solidFill>
            <a:prstDash val="solid"/>
            <a:round/>
            <a:headEnd type="triangle" w="lg" len="lg"/>
            <a:tailEnd type="triangle" w="lg" len="lg"/>
          </a:ln>
        </p:spPr>
      </p:cxnSp>
      <p:cxnSp>
        <p:nvCxnSpPr>
          <p:cNvPr id="167" name="Shape 167"/>
          <p:cNvCxnSpPr>
            <a:stCxn id="140" idx="2"/>
            <a:endCxn id="149" idx="3"/>
          </p:cNvCxnSpPr>
          <p:nvPr/>
        </p:nvCxnSpPr>
        <p:spPr>
          <a:xfrm rot="5400000">
            <a:off x="5443167" y="2257349"/>
            <a:ext cx="376200" cy="682200"/>
          </a:xfrm>
          <a:prstGeom prst="curvedConnector2">
            <a:avLst/>
          </a:prstGeom>
          <a:noFill/>
          <a:ln w="9525" cap="flat" cmpd="sng">
            <a:solidFill>
              <a:schemeClr val="dk2"/>
            </a:solidFill>
            <a:prstDash val="solid"/>
            <a:round/>
            <a:headEnd type="triangle" w="lg" len="lg"/>
            <a:tailEnd type="none" w="lg" len="lg"/>
          </a:ln>
        </p:spPr>
      </p:cxnSp>
      <p:cxnSp>
        <p:nvCxnSpPr>
          <p:cNvPr id="168" name="Shape 168"/>
          <p:cNvCxnSpPr>
            <a:stCxn id="129" idx="1"/>
            <a:endCxn id="164" idx="3"/>
          </p:cNvCxnSpPr>
          <p:nvPr/>
        </p:nvCxnSpPr>
        <p:spPr>
          <a:xfrm flipH="1">
            <a:off x="3249180" y="2022215"/>
            <a:ext cx="893475" cy="4950"/>
          </a:xfrm>
          <a:prstGeom prst="curvedConnector3">
            <a:avLst>
              <a:gd name="adj1" fmla="val 50003"/>
            </a:avLst>
          </a:prstGeom>
          <a:noFill/>
          <a:ln w="9525" cap="flat" cmpd="sng">
            <a:solidFill>
              <a:schemeClr val="dk2"/>
            </a:solidFill>
            <a:prstDash val="solid"/>
            <a:round/>
            <a:headEnd type="triangle" w="lg" len="lg"/>
            <a:tailEnd type="triangle" w="lg" len="lg"/>
          </a:ln>
        </p:spPr>
      </p:cxnSp>
      <p:cxnSp>
        <p:nvCxnSpPr>
          <p:cNvPr id="169" name="Shape 169"/>
          <p:cNvCxnSpPr>
            <a:stCxn id="140" idx="1"/>
            <a:endCxn id="129" idx="3"/>
          </p:cNvCxnSpPr>
          <p:nvPr/>
        </p:nvCxnSpPr>
        <p:spPr>
          <a:xfrm flipH="1">
            <a:off x="4715152" y="2005434"/>
            <a:ext cx="852300" cy="16875"/>
          </a:xfrm>
          <a:prstGeom prst="curvedConnector3">
            <a:avLst>
              <a:gd name="adj1" fmla="val 49994"/>
            </a:avLst>
          </a:prstGeom>
          <a:noFill/>
          <a:ln w="9525" cap="flat" cmpd="sng">
            <a:solidFill>
              <a:schemeClr val="dk2"/>
            </a:solidFill>
            <a:prstDash val="solid"/>
            <a:round/>
            <a:headEnd type="triangle" w="lg" len="lg"/>
            <a:tailEnd type="triangle" w="lg" len="lg"/>
          </a:ln>
        </p:spPr>
      </p:cxnSp>
      <p:cxnSp>
        <p:nvCxnSpPr>
          <p:cNvPr id="170" name="Shape 170"/>
          <p:cNvCxnSpPr>
            <a:stCxn id="124" idx="2"/>
            <a:endCxn id="149" idx="0"/>
          </p:cNvCxnSpPr>
          <p:nvPr/>
        </p:nvCxnSpPr>
        <p:spPr>
          <a:xfrm rot="-5400000" flipH="1">
            <a:off x="4310151" y="2545931"/>
            <a:ext cx="245250" cy="7650"/>
          </a:xfrm>
          <a:prstGeom prst="curvedConnector3">
            <a:avLst>
              <a:gd name="adj1" fmla="val 49977"/>
            </a:avLst>
          </a:prstGeom>
          <a:noFill/>
          <a:ln w="9525" cap="flat" cmpd="sng">
            <a:solidFill>
              <a:schemeClr val="dk2"/>
            </a:solidFill>
            <a:prstDash val="solid"/>
            <a:round/>
            <a:headEnd type="triangle" w="lg" len="lg"/>
            <a:tailEnd type="triangle" w="lg" len="lg"/>
          </a:ln>
        </p:spPr>
      </p:cxnSp>
      <p:sp>
        <p:nvSpPr>
          <p:cNvPr id="61" name="Shape 162"/>
          <p:cNvSpPr txBox="1"/>
          <p:nvPr/>
        </p:nvSpPr>
        <p:spPr>
          <a:xfrm>
            <a:off x="4296232" y="3385488"/>
            <a:ext cx="1066796" cy="326380"/>
          </a:xfrm>
          <a:prstGeom prst="rect">
            <a:avLst/>
          </a:prstGeom>
          <a:noFill/>
          <a:ln>
            <a:noFill/>
          </a:ln>
        </p:spPr>
        <p:txBody>
          <a:bodyPr lIns="68569" tIns="68569" rIns="68569" bIns="68569" anchor="t" anchorCtr="0">
            <a:noAutofit/>
          </a:bodyPr>
          <a:lstStyle/>
          <a:p>
            <a:r>
              <a:rPr lang="es-MX" sz="1350" dirty="0" smtClean="0"/>
              <a:t>Provincia B</a:t>
            </a:r>
            <a:endParaRPr lang="es-MX" sz="1350" dirty="0"/>
          </a:p>
        </p:txBody>
      </p:sp>
      <p:sp>
        <p:nvSpPr>
          <p:cNvPr id="62" name="Shape 162"/>
          <p:cNvSpPr txBox="1"/>
          <p:nvPr/>
        </p:nvSpPr>
        <p:spPr>
          <a:xfrm>
            <a:off x="7289479" y="3422429"/>
            <a:ext cx="1066796" cy="326380"/>
          </a:xfrm>
          <a:prstGeom prst="rect">
            <a:avLst/>
          </a:prstGeom>
          <a:noFill/>
          <a:ln>
            <a:noFill/>
          </a:ln>
        </p:spPr>
        <p:txBody>
          <a:bodyPr lIns="68569" tIns="68569" rIns="68569" bIns="68569" anchor="t" anchorCtr="0">
            <a:noAutofit/>
          </a:bodyPr>
          <a:lstStyle/>
          <a:p>
            <a:r>
              <a:rPr lang="es-MX" sz="1350" dirty="0" smtClean="0"/>
              <a:t>Provincia C, D. … Z</a:t>
            </a:r>
            <a:endParaRPr lang="es-MX" sz="1350" dirty="0"/>
          </a:p>
        </p:txBody>
      </p:sp>
    </p:spTree>
    <p:extLst>
      <p:ext uri="{BB962C8B-B14F-4D97-AF65-F5344CB8AC3E}">
        <p14:creationId xmlns:p14="http://schemas.microsoft.com/office/powerpoint/2010/main" val="3916401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7" grpId="0"/>
      <p:bldP spid="158" grpId="0"/>
      <p:bldP spid="162" grpId="0"/>
      <p:bldP spid="163" grpId="0"/>
      <p:bldP spid="165" grpId="0"/>
      <p:bldP spid="149" grpId="0" animBg="1"/>
      <p:bldP spid="61"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68313" y="441614"/>
            <a:ext cx="8280400" cy="1077615"/>
          </a:xfrm>
        </p:spPr>
        <p:txBody>
          <a:bodyPr>
            <a:normAutofit fontScale="90000"/>
          </a:bodyPr>
          <a:lstStyle/>
          <a:p>
            <a:r>
              <a:rPr lang="es-ES" altLang="es-ES" sz="2309" b="1" dirty="0">
                <a:ln w="1905"/>
                <a:solidFill>
                  <a:srgbClr val="000000"/>
                </a:solidFill>
                <a:effectLst>
                  <a:innerShdw blurRad="69850" dist="43180" dir="5400000">
                    <a:srgbClr val="000000">
                      <a:alpha val="65000"/>
                    </a:srgbClr>
                  </a:innerShdw>
                </a:effectLst>
              </a:rPr>
              <a:t>COBERTURA UNIVERSAL DE SALUD </a:t>
            </a:r>
            <a:br>
              <a:rPr lang="es-ES" altLang="es-ES" sz="2309" b="1" dirty="0">
                <a:ln w="1905"/>
                <a:solidFill>
                  <a:srgbClr val="000000"/>
                </a:solidFill>
                <a:effectLst>
                  <a:innerShdw blurRad="69850" dist="43180" dir="5400000">
                    <a:srgbClr val="000000">
                      <a:alpha val="65000"/>
                    </a:srgbClr>
                  </a:innerShdw>
                </a:effectLst>
              </a:rPr>
            </a:br>
            <a:r>
              <a:rPr lang="es-ES" altLang="es-ES" sz="2309" b="1" dirty="0">
                <a:ln w="1905"/>
                <a:solidFill>
                  <a:srgbClr val="000000"/>
                </a:solidFill>
                <a:effectLst>
                  <a:innerShdw blurRad="69850" dist="43180" dir="5400000">
                    <a:srgbClr val="000000">
                      <a:alpha val="65000"/>
                    </a:srgbClr>
                  </a:innerShdw>
                </a:effectLst>
              </a:rPr>
              <a:t>ES LA ESTRATEGIA DE ARTICULACIÓN DE SUBSISTEMAS, </a:t>
            </a:r>
            <a:br>
              <a:rPr lang="es-ES" altLang="es-ES" sz="2309" b="1" dirty="0">
                <a:ln w="1905"/>
                <a:solidFill>
                  <a:srgbClr val="000000"/>
                </a:solidFill>
                <a:effectLst>
                  <a:innerShdw blurRad="69850" dist="43180" dir="5400000">
                    <a:srgbClr val="000000">
                      <a:alpha val="65000"/>
                    </a:srgbClr>
                  </a:innerShdw>
                </a:effectLst>
              </a:rPr>
            </a:br>
            <a:r>
              <a:rPr lang="es-ES" altLang="es-ES" sz="2309" b="1" dirty="0">
                <a:ln w="1905"/>
                <a:solidFill>
                  <a:srgbClr val="000000"/>
                </a:solidFill>
                <a:effectLst>
                  <a:innerShdw blurRad="69850" dist="43180" dir="5400000">
                    <a:srgbClr val="000000">
                      <a:alpha val="65000"/>
                    </a:srgbClr>
                  </a:innerShdw>
                </a:effectLst>
              </a:rPr>
              <a:t>PROGRAMAS NACIONALES E INTERNACIONALES</a:t>
            </a:r>
            <a:endParaRPr lang="es-ES" altLang="es-ES" sz="2309" b="1" i="1" dirty="0">
              <a:ln w="1905"/>
              <a:solidFill>
                <a:srgbClr val="000000"/>
              </a:solidFill>
              <a:effectLst>
                <a:innerShdw blurRad="69850" dist="43180" dir="5400000">
                  <a:srgbClr val="000000">
                    <a:alpha val="65000"/>
                  </a:srgbClr>
                </a:innerShdw>
              </a:effectLst>
            </a:endParaRPr>
          </a:p>
        </p:txBody>
      </p:sp>
      <p:pic>
        <p:nvPicPr>
          <p:cNvPr id="71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91112"/>
            <a:ext cx="8928992" cy="450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13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_tradnl" b="1" dirty="0" smtClean="0"/>
              <a:t>COBERTURA UNIVERSAL DE SALUD</a:t>
            </a:r>
            <a:endParaRPr lang="es-ES_tradnl" b="1" dirty="0"/>
          </a:p>
        </p:txBody>
      </p:sp>
      <p:sp>
        <p:nvSpPr>
          <p:cNvPr id="5" name="Footer Placeholder 2"/>
          <p:cNvSpPr>
            <a:spLocks noGrp="1"/>
          </p:cNvSpPr>
          <p:nvPr>
            <p:ph type="ftr" sz="quarter" idx="11"/>
          </p:nvPr>
        </p:nvSpPr>
        <p:spPr>
          <a:xfrm>
            <a:off x="3124200" y="6356350"/>
            <a:ext cx="2895600" cy="365125"/>
          </a:xfrm>
        </p:spPr>
        <p:txBody>
          <a:bodyPr/>
          <a:lstStyle/>
          <a:p>
            <a:r>
              <a:rPr lang="en-US" sz="1400" b="1" dirty="0" smtClean="0"/>
              <a:t>Prof. Dr. Roberto Chuit</a:t>
            </a:r>
            <a:endParaRPr lang="en-US" sz="1400" b="1" dirty="0"/>
          </a:p>
        </p:txBody>
      </p:sp>
      <p:sp>
        <p:nvSpPr>
          <p:cNvPr id="6" name="Subtitle 5"/>
          <p:cNvSpPr>
            <a:spLocks noGrp="1"/>
          </p:cNvSpPr>
          <p:nvPr>
            <p:ph type="subTitle" idx="1"/>
          </p:nvPr>
        </p:nvSpPr>
        <p:spPr>
          <a:xfrm>
            <a:off x="611560" y="3886200"/>
            <a:ext cx="7846640" cy="1270992"/>
          </a:xfrm>
        </p:spPr>
        <p:txBody>
          <a:bodyPr>
            <a:normAutofit/>
          </a:bodyPr>
          <a:lstStyle/>
          <a:p>
            <a:r>
              <a:rPr lang="es-AR" sz="2400" dirty="0">
                <a:solidFill>
                  <a:schemeClr val="accent4">
                    <a:lumMod val="50000"/>
                  </a:schemeClr>
                </a:solidFill>
              </a:rPr>
              <a:t>Las «circunstancias en las que las personas crecen, viven, trabajan y envejecen» influyen en gran medida en la manera en que la gente vive y muere*</a:t>
            </a:r>
            <a:endParaRPr lang="es-ES_tradnl" sz="2400" dirty="0">
              <a:solidFill>
                <a:schemeClr val="accent4">
                  <a:lumMod val="50000"/>
                </a:schemeClr>
              </a:solidFill>
            </a:endParaRPr>
          </a:p>
        </p:txBody>
      </p:sp>
      <p:sp>
        <p:nvSpPr>
          <p:cNvPr id="7" name="Marcador de texto 2"/>
          <p:cNvSpPr txBox="1">
            <a:spLocks/>
          </p:cNvSpPr>
          <p:nvPr/>
        </p:nvSpPr>
        <p:spPr>
          <a:xfrm>
            <a:off x="0" y="6146416"/>
            <a:ext cx="6300192" cy="419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i="1" dirty="0" smtClean="0"/>
              <a:t>*Closing the gap in a generation – health equity through action on the social determinants of health. </a:t>
            </a:r>
            <a:r>
              <a:rPr lang="en-US" sz="900" dirty="0" smtClean="0"/>
              <a:t>Geneva, World Health Organization, 2008 (http://whqlibdoc.who.int/hq/2008/WHO_IER_CSDH_08.1_eng.pdf, accessed 23 June 2010).</a:t>
            </a:r>
            <a:endParaRPr lang="es-AR" sz="900" dirty="0"/>
          </a:p>
        </p:txBody>
      </p:sp>
    </p:spTree>
    <p:extLst>
      <p:ext uri="{BB962C8B-B14F-4D97-AF65-F5344CB8AC3E}">
        <p14:creationId xmlns:p14="http://schemas.microsoft.com/office/powerpoint/2010/main" val="2556210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
          <p:cNvSpPr txBox="1">
            <a:spLocks noChangeArrowheads="1"/>
          </p:cNvSpPr>
          <p:nvPr/>
        </p:nvSpPr>
        <p:spPr bwMode="auto">
          <a:xfrm>
            <a:off x="1173321" y="1105376"/>
            <a:ext cx="5829300" cy="1949810"/>
          </a:xfrm>
          <a:prstGeom prst="rect">
            <a:avLst/>
          </a:prstGeom>
          <a:noFill/>
          <a:ln w="9525">
            <a:noFill/>
            <a:round/>
            <a:headEnd/>
            <a:tailEnd/>
          </a:ln>
        </p:spPr>
        <p:txBody>
          <a:bodyPr lIns="65841" tIns="34238" rIns="65841" bIns="34238"/>
          <a:lstStyle/>
          <a:p>
            <a:pPr marL="250852" indent="-247368">
              <a:lnSpc>
                <a:spcPct val="80000"/>
              </a:lnSpc>
              <a:spcBef>
                <a:spcPts val="330"/>
              </a:spcBef>
              <a:tabLst>
                <a:tab pos="250852" algn="l"/>
                <a:tab pos="578352" algn="l"/>
                <a:tab pos="907016" algn="l"/>
                <a:tab pos="1235677" algn="l"/>
                <a:tab pos="1564340" algn="l"/>
                <a:tab pos="1893002" algn="l"/>
                <a:tab pos="2221664" algn="l"/>
                <a:tab pos="2550326" algn="l"/>
                <a:tab pos="2878988" algn="l"/>
                <a:tab pos="3207650" algn="l"/>
                <a:tab pos="3536313" algn="l"/>
                <a:tab pos="3864975" algn="l"/>
                <a:tab pos="4193637" algn="l"/>
                <a:tab pos="4522300" algn="l"/>
                <a:tab pos="4850962" algn="l"/>
                <a:tab pos="5179624" algn="l"/>
                <a:tab pos="5508287" algn="l"/>
                <a:tab pos="5836948" algn="l"/>
                <a:tab pos="6165611" algn="l"/>
                <a:tab pos="6494272" algn="l"/>
                <a:tab pos="6822935" algn="l"/>
              </a:tabLst>
            </a:pPr>
            <a:r>
              <a:rPr lang="es-MX" sz="1881" b="1" dirty="0">
                <a:solidFill>
                  <a:schemeClr val="bg1"/>
                </a:solidFill>
                <a:latin typeface="Calibri" pitchFamily="32" charset="0"/>
              </a:rPr>
              <a:t>Promover la mirada horizontal y no por silos</a:t>
            </a:r>
          </a:p>
          <a:p>
            <a:pPr marL="250852" indent="-247368">
              <a:lnSpc>
                <a:spcPct val="80000"/>
              </a:lnSpc>
              <a:spcBef>
                <a:spcPts val="330"/>
              </a:spcBef>
              <a:tabLst>
                <a:tab pos="250852" algn="l"/>
                <a:tab pos="578352" algn="l"/>
                <a:tab pos="907016" algn="l"/>
                <a:tab pos="1235677" algn="l"/>
                <a:tab pos="1564340" algn="l"/>
                <a:tab pos="1893002" algn="l"/>
                <a:tab pos="2221664" algn="l"/>
                <a:tab pos="2550326" algn="l"/>
                <a:tab pos="2878988" algn="l"/>
                <a:tab pos="3207650" algn="l"/>
                <a:tab pos="3536313" algn="l"/>
                <a:tab pos="3864975" algn="l"/>
                <a:tab pos="4193637" algn="l"/>
                <a:tab pos="4522300" algn="l"/>
                <a:tab pos="4850962" algn="l"/>
                <a:tab pos="5179624" algn="l"/>
                <a:tab pos="5508287" algn="l"/>
                <a:tab pos="5836948" algn="l"/>
                <a:tab pos="6165611" algn="l"/>
                <a:tab pos="6494272" algn="l"/>
                <a:tab pos="6822935" algn="l"/>
              </a:tabLst>
            </a:pPr>
            <a:endParaRPr lang="es-MX" sz="1283" b="1" dirty="0">
              <a:solidFill>
                <a:srgbClr val="000000"/>
              </a:solidFill>
              <a:latin typeface="Calibri" pitchFamily="32" charset="0"/>
            </a:endParaRPr>
          </a:p>
          <a:p>
            <a:pPr marL="542351" lvl="1" indent="-206720" algn="just">
              <a:tabLst>
                <a:tab pos="250852" algn="l"/>
                <a:tab pos="578352" algn="l"/>
                <a:tab pos="907016" algn="l"/>
                <a:tab pos="1235677" algn="l"/>
                <a:tab pos="1564340" algn="l"/>
                <a:tab pos="1893002" algn="l"/>
                <a:tab pos="2221664" algn="l"/>
                <a:tab pos="2550326" algn="l"/>
                <a:tab pos="2878988" algn="l"/>
                <a:tab pos="3207650" algn="l"/>
                <a:tab pos="3536313" algn="l"/>
                <a:tab pos="3864975" algn="l"/>
                <a:tab pos="4193637" algn="l"/>
                <a:tab pos="4522300" algn="l"/>
                <a:tab pos="4850962" algn="l"/>
                <a:tab pos="5179624" algn="l"/>
                <a:tab pos="5508287" algn="l"/>
                <a:tab pos="5836948" algn="l"/>
                <a:tab pos="6165611" algn="l"/>
                <a:tab pos="6494272" algn="l"/>
                <a:tab pos="6822935" algn="l"/>
              </a:tabLst>
            </a:pPr>
            <a:r>
              <a:rPr lang="es-ES" sz="1283" dirty="0">
                <a:solidFill>
                  <a:srgbClr val="000000"/>
                </a:solidFill>
                <a:latin typeface="Calibri" pitchFamily="32" charset="0"/>
              </a:rPr>
              <a:t>	</a:t>
            </a:r>
            <a:endParaRPr lang="es-ES" sz="1283" b="1" dirty="0">
              <a:solidFill>
                <a:srgbClr val="0000FF"/>
              </a:solidFill>
              <a:latin typeface="Calibri" pitchFamily="32" charset="0"/>
            </a:endParaRPr>
          </a:p>
          <a:p>
            <a:pPr marL="250852" indent="-247368" algn="just">
              <a:lnSpc>
                <a:spcPct val="80000"/>
              </a:lnSpc>
              <a:spcBef>
                <a:spcPts val="330"/>
              </a:spcBef>
              <a:tabLst>
                <a:tab pos="250852" algn="l"/>
                <a:tab pos="578352" algn="l"/>
                <a:tab pos="907016" algn="l"/>
                <a:tab pos="1235677" algn="l"/>
                <a:tab pos="1564340" algn="l"/>
                <a:tab pos="1893002" algn="l"/>
                <a:tab pos="2221664" algn="l"/>
                <a:tab pos="2550326" algn="l"/>
                <a:tab pos="2878988" algn="l"/>
                <a:tab pos="3207650" algn="l"/>
                <a:tab pos="3536313" algn="l"/>
                <a:tab pos="3864975" algn="l"/>
                <a:tab pos="4193637" algn="l"/>
                <a:tab pos="4522300" algn="l"/>
                <a:tab pos="4850962" algn="l"/>
                <a:tab pos="5179624" algn="l"/>
                <a:tab pos="5508287" algn="l"/>
                <a:tab pos="5836948" algn="l"/>
                <a:tab pos="6165611" algn="l"/>
                <a:tab pos="6494272" algn="l"/>
                <a:tab pos="6822935" algn="l"/>
              </a:tabLst>
            </a:pPr>
            <a:r>
              <a:rPr lang="es-ES" sz="1283" dirty="0">
                <a:solidFill>
                  <a:srgbClr val="000000"/>
                </a:solidFill>
                <a:latin typeface="Calibri" pitchFamily="32" charset="0"/>
              </a:rPr>
              <a:t> </a:t>
            </a:r>
          </a:p>
        </p:txBody>
      </p:sp>
      <p:graphicFrame>
        <p:nvGraphicFramePr>
          <p:cNvPr id="6" name="5 Diagrama"/>
          <p:cNvGraphicFramePr/>
          <p:nvPr>
            <p:extLst>
              <p:ext uri="{D42A27DB-BD31-4B8C-83A1-F6EECF244321}">
                <p14:modId xmlns:p14="http://schemas.microsoft.com/office/powerpoint/2010/main" val="1843339639"/>
              </p:ext>
            </p:extLst>
          </p:nvPr>
        </p:nvGraphicFramePr>
        <p:xfrm>
          <a:off x="1790244" y="1256905"/>
          <a:ext cx="3893355" cy="158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616422" y="2821367"/>
            <a:ext cx="6744505" cy="1161804"/>
            <a:chOff x="1913058" y="3012672"/>
            <a:chExt cx="7887324" cy="1358665"/>
          </a:xfrm>
        </p:grpSpPr>
        <p:sp>
          <p:nvSpPr>
            <p:cNvPr id="22" name="21 Rectángulo redondeado"/>
            <p:cNvSpPr/>
            <p:nvPr/>
          </p:nvSpPr>
          <p:spPr bwMode="auto">
            <a:xfrm>
              <a:off x="1913058" y="3012672"/>
              <a:ext cx="7644110" cy="1358665"/>
            </a:xfrm>
            <a:prstGeom prst="roundRect">
              <a:avLst/>
            </a:prstGeom>
            <a:noFill/>
            <a:ln w="38100" cap="flat" cmpd="sng" algn="ctr">
              <a:solidFill>
                <a:srgbClr val="FF5050"/>
              </a:solidFill>
              <a:prstDash val="solid"/>
              <a:round/>
              <a:headEnd type="none" w="med" len="med"/>
              <a:tailEnd type="none" w="med" len="med"/>
            </a:ln>
            <a:effectLst>
              <a:outerShdw blurRad="50800" dist="38100" dir="2700000" algn="tl" rotWithShape="0">
                <a:prstClr val="black">
                  <a:alpha val="40000"/>
                </a:prstClr>
              </a:outerShdw>
            </a:effectLst>
          </p:spPr>
          <p:txBody>
            <a:bodyPr lIns="89193" tIns="44596" rIns="89193" bIns="44596"/>
            <a:lstStyle/>
            <a:p>
              <a:pPr>
                <a:defRPr/>
              </a:pPr>
              <a:endParaRPr lang="es-AR" sz="1283"/>
            </a:p>
          </p:txBody>
        </p:sp>
        <p:grpSp>
          <p:nvGrpSpPr>
            <p:cNvPr id="3" name="Group 2"/>
            <p:cNvGrpSpPr/>
            <p:nvPr/>
          </p:nvGrpSpPr>
          <p:grpSpPr>
            <a:xfrm>
              <a:off x="2230954" y="3059928"/>
              <a:ext cx="7569428" cy="1290085"/>
              <a:chOff x="2230954" y="3059928"/>
              <a:chExt cx="7569428" cy="1290085"/>
            </a:xfrm>
          </p:grpSpPr>
          <p:pic>
            <p:nvPicPr>
              <p:cNvPr id="4105" name="Picture 2"/>
              <p:cNvPicPr>
                <a:picLocks noChangeAspect="1" noChangeArrowheads="1"/>
              </p:cNvPicPr>
              <p:nvPr/>
            </p:nvPicPr>
            <p:blipFill>
              <a:blip r:embed="rId8"/>
              <a:srcRect/>
              <a:stretch>
                <a:fillRect/>
              </a:stretch>
            </p:blipFill>
            <p:spPr bwMode="auto">
              <a:xfrm>
                <a:off x="2230954" y="3439311"/>
                <a:ext cx="680868" cy="518524"/>
              </a:xfrm>
              <a:prstGeom prst="rect">
                <a:avLst/>
              </a:prstGeom>
              <a:noFill/>
              <a:ln w="57150">
                <a:solidFill>
                  <a:srgbClr val="0070C0"/>
                </a:solidFill>
                <a:miter lim="800000"/>
                <a:headEnd/>
                <a:tailEnd/>
              </a:ln>
            </p:spPr>
          </p:pic>
          <p:pic>
            <p:nvPicPr>
              <p:cNvPr id="4106" name="Picture 2"/>
              <p:cNvPicPr>
                <a:picLocks noChangeAspect="1" noChangeArrowheads="1"/>
              </p:cNvPicPr>
              <p:nvPr/>
            </p:nvPicPr>
            <p:blipFill>
              <a:blip r:embed="rId8"/>
              <a:srcRect/>
              <a:stretch>
                <a:fillRect/>
              </a:stretch>
            </p:blipFill>
            <p:spPr bwMode="auto">
              <a:xfrm>
                <a:off x="3009287" y="3439311"/>
                <a:ext cx="680869" cy="518524"/>
              </a:xfrm>
              <a:prstGeom prst="rect">
                <a:avLst/>
              </a:prstGeom>
              <a:noFill/>
              <a:ln w="57150">
                <a:solidFill>
                  <a:srgbClr val="FFC000"/>
                </a:solidFill>
                <a:miter lim="800000"/>
                <a:headEnd/>
                <a:tailEnd/>
              </a:ln>
            </p:spPr>
          </p:pic>
          <p:pic>
            <p:nvPicPr>
              <p:cNvPr id="4107" name="Picture 2"/>
              <p:cNvPicPr>
                <a:picLocks noChangeAspect="1" noChangeArrowheads="1"/>
              </p:cNvPicPr>
              <p:nvPr/>
            </p:nvPicPr>
            <p:blipFill>
              <a:blip r:embed="rId8"/>
              <a:srcRect/>
              <a:stretch>
                <a:fillRect/>
              </a:stretch>
            </p:blipFill>
            <p:spPr bwMode="auto">
              <a:xfrm>
                <a:off x="3787624" y="3439311"/>
                <a:ext cx="680868" cy="518524"/>
              </a:xfrm>
              <a:prstGeom prst="rect">
                <a:avLst/>
              </a:prstGeom>
              <a:noFill/>
              <a:ln w="57150">
                <a:solidFill>
                  <a:srgbClr val="CC00FF"/>
                </a:solidFill>
                <a:miter lim="800000"/>
                <a:headEnd/>
                <a:tailEnd/>
              </a:ln>
            </p:spPr>
          </p:pic>
          <p:pic>
            <p:nvPicPr>
              <p:cNvPr id="4108" name="Picture 2"/>
              <p:cNvPicPr>
                <a:picLocks noChangeAspect="1" noChangeArrowheads="1"/>
              </p:cNvPicPr>
              <p:nvPr/>
            </p:nvPicPr>
            <p:blipFill>
              <a:blip r:embed="rId8"/>
              <a:srcRect/>
              <a:stretch>
                <a:fillRect/>
              </a:stretch>
            </p:blipFill>
            <p:spPr bwMode="auto">
              <a:xfrm>
                <a:off x="4567351" y="3439311"/>
                <a:ext cx="680868" cy="518524"/>
              </a:xfrm>
              <a:prstGeom prst="rect">
                <a:avLst/>
              </a:prstGeom>
              <a:noFill/>
              <a:ln w="57150">
                <a:solidFill>
                  <a:srgbClr val="C00000"/>
                </a:solidFill>
                <a:miter lim="800000"/>
                <a:headEnd/>
                <a:tailEnd/>
              </a:ln>
            </p:spPr>
          </p:pic>
          <p:pic>
            <p:nvPicPr>
              <p:cNvPr id="4109" name="Picture 2"/>
              <p:cNvPicPr>
                <a:picLocks noChangeAspect="1" noChangeArrowheads="1"/>
              </p:cNvPicPr>
              <p:nvPr/>
            </p:nvPicPr>
            <p:blipFill>
              <a:blip r:embed="rId8"/>
              <a:srcRect/>
              <a:stretch>
                <a:fillRect/>
              </a:stretch>
            </p:blipFill>
            <p:spPr bwMode="auto">
              <a:xfrm>
                <a:off x="5345684" y="3439311"/>
                <a:ext cx="680869" cy="518524"/>
              </a:xfrm>
              <a:prstGeom prst="rect">
                <a:avLst/>
              </a:prstGeom>
              <a:noFill/>
              <a:ln w="57150">
                <a:solidFill>
                  <a:srgbClr val="6699FF"/>
                </a:solidFill>
                <a:miter lim="800000"/>
                <a:headEnd/>
                <a:tailEnd/>
              </a:ln>
            </p:spPr>
          </p:pic>
          <p:pic>
            <p:nvPicPr>
              <p:cNvPr id="4110" name="Picture 2"/>
              <p:cNvPicPr>
                <a:picLocks noChangeAspect="1" noChangeArrowheads="1"/>
              </p:cNvPicPr>
              <p:nvPr/>
            </p:nvPicPr>
            <p:blipFill>
              <a:blip r:embed="rId8"/>
              <a:srcRect/>
              <a:stretch>
                <a:fillRect/>
              </a:stretch>
            </p:blipFill>
            <p:spPr bwMode="auto">
              <a:xfrm>
                <a:off x="6124021" y="3439311"/>
                <a:ext cx="680868" cy="518524"/>
              </a:xfrm>
              <a:prstGeom prst="rect">
                <a:avLst/>
              </a:prstGeom>
              <a:noFill/>
              <a:ln w="57150">
                <a:solidFill>
                  <a:srgbClr val="FF5050"/>
                </a:solidFill>
                <a:miter lim="800000"/>
                <a:headEnd/>
                <a:tailEnd/>
              </a:ln>
            </p:spPr>
          </p:pic>
          <p:sp>
            <p:nvSpPr>
              <p:cNvPr id="4111" name="16 CuadroTexto"/>
              <p:cNvSpPr txBox="1">
                <a:spLocks noChangeArrowheads="1"/>
              </p:cNvSpPr>
              <p:nvPr/>
            </p:nvSpPr>
            <p:spPr bwMode="auto">
              <a:xfrm>
                <a:off x="6792863" y="3059928"/>
                <a:ext cx="3007519" cy="1290085"/>
              </a:xfrm>
              <a:prstGeom prst="rect">
                <a:avLst/>
              </a:prstGeom>
              <a:noFill/>
              <a:ln w="9525">
                <a:noFill/>
                <a:miter lim="800000"/>
                <a:headEnd/>
                <a:tailEnd/>
              </a:ln>
            </p:spPr>
            <p:txBody>
              <a:bodyPr lIns="89193" tIns="44596" rIns="89193" bIns="44596">
                <a:spAutoFit/>
              </a:bodyPr>
              <a:lstStyle/>
              <a:p>
                <a:r>
                  <a:rPr lang="es-AR" sz="1454" b="1" dirty="0">
                    <a:solidFill>
                      <a:schemeClr val="accent2">
                        <a:lumMod val="75000"/>
                      </a:schemeClr>
                    </a:solidFill>
                    <a:latin typeface="Calibri" pitchFamily="32" charset="0"/>
                  </a:rPr>
                  <a:t>Fragmentación estructural</a:t>
                </a:r>
              </a:p>
              <a:p>
                <a:pPr>
                  <a:buFont typeface="Wingdings" charset="2"/>
                  <a:buChar char="ü"/>
                </a:pPr>
                <a:r>
                  <a:rPr lang="es-AR" sz="1026" b="1" dirty="0">
                    <a:solidFill>
                      <a:schemeClr val="accent2">
                        <a:lumMod val="75000"/>
                      </a:schemeClr>
                    </a:solidFill>
                    <a:latin typeface="Calibri" pitchFamily="32" charset="0"/>
                  </a:rPr>
                  <a:t>Desintegración en el uso</a:t>
                </a:r>
              </a:p>
              <a:p>
                <a:pPr>
                  <a:buFont typeface="Wingdings" charset="2"/>
                  <a:buChar char="ü"/>
                </a:pPr>
                <a:r>
                  <a:rPr lang="es-AR" sz="1026" b="1" dirty="0">
                    <a:solidFill>
                      <a:schemeClr val="accent2">
                        <a:lumMod val="75000"/>
                      </a:schemeClr>
                    </a:solidFill>
                    <a:latin typeface="Calibri" pitchFamily="32" charset="0"/>
                  </a:rPr>
                  <a:t>Disparidad en TIC</a:t>
                </a:r>
              </a:p>
              <a:p>
                <a:pPr>
                  <a:buFont typeface="Wingdings" charset="2"/>
                  <a:buChar char="ü"/>
                </a:pPr>
                <a:r>
                  <a:rPr lang="es-AR" sz="1026" b="1" dirty="0">
                    <a:solidFill>
                      <a:schemeClr val="accent2">
                        <a:lumMod val="75000"/>
                      </a:schemeClr>
                    </a:solidFill>
                    <a:latin typeface="Calibri" pitchFamily="32" charset="0"/>
                  </a:rPr>
                  <a:t>Disparidad en desarrollo</a:t>
                </a:r>
              </a:p>
              <a:p>
                <a:pPr>
                  <a:buFont typeface="Wingdings" charset="2"/>
                  <a:buChar char="ü"/>
                </a:pPr>
                <a:r>
                  <a:rPr lang="es-AR" sz="1026" b="1" dirty="0">
                    <a:solidFill>
                      <a:schemeClr val="accent2">
                        <a:lumMod val="75000"/>
                      </a:schemeClr>
                    </a:solidFill>
                    <a:latin typeface="Calibri" pitchFamily="32" charset="0"/>
                  </a:rPr>
                  <a:t>Ineficiencia en el trabajo</a:t>
                </a:r>
              </a:p>
              <a:p>
                <a:pPr>
                  <a:buFont typeface="Wingdings" charset="2"/>
                  <a:buChar char="ü"/>
                </a:pPr>
                <a:r>
                  <a:rPr lang="es-AR" sz="1026" b="1" dirty="0">
                    <a:solidFill>
                      <a:schemeClr val="accent2">
                        <a:lumMod val="75000"/>
                      </a:schemeClr>
                    </a:solidFill>
                    <a:latin typeface="Calibri" pitchFamily="32" charset="0"/>
                  </a:rPr>
                  <a:t>Ineficiencia en uso de recursos</a:t>
                </a:r>
              </a:p>
            </p:txBody>
          </p:sp>
        </p:grpSp>
      </p:grpSp>
      <p:grpSp>
        <p:nvGrpSpPr>
          <p:cNvPr id="9" name="Group 8"/>
          <p:cNvGrpSpPr/>
          <p:nvPr/>
        </p:nvGrpSpPr>
        <p:grpSpPr>
          <a:xfrm>
            <a:off x="1683110" y="4035142"/>
            <a:ext cx="6697264" cy="1103183"/>
            <a:chOff x="1968304" y="4489481"/>
            <a:chExt cx="7832078" cy="1290112"/>
          </a:xfrm>
        </p:grpSpPr>
        <p:sp>
          <p:nvSpPr>
            <p:cNvPr id="23" name="22 Rectángulo redondeado"/>
            <p:cNvSpPr/>
            <p:nvPr/>
          </p:nvSpPr>
          <p:spPr bwMode="auto">
            <a:xfrm>
              <a:off x="1968304" y="4489481"/>
              <a:ext cx="7644110" cy="1240553"/>
            </a:xfrm>
            <a:prstGeom prst="roundRect">
              <a:avLst/>
            </a:prstGeom>
            <a:noFill/>
            <a:ln w="38100" cap="flat" cmpd="sng" algn="ctr">
              <a:solidFill>
                <a:srgbClr val="92D050"/>
              </a:solidFill>
              <a:prstDash val="solid"/>
              <a:round/>
              <a:headEnd type="none" w="med" len="med"/>
              <a:tailEnd type="none" w="med" len="med"/>
            </a:ln>
            <a:effectLst>
              <a:outerShdw blurRad="50800" dist="38100" dir="2700000" algn="tl" rotWithShape="0">
                <a:prstClr val="black">
                  <a:alpha val="40000"/>
                </a:prstClr>
              </a:outerShdw>
            </a:effectLst>
          </p:spPr>
          <p:txBody>
            <a:bodyPr lIns="89193" tIns="44596" rIns="89193" bIns="44596"/>
            <a:lstStyle/>
            <a:p>
              <a:pPr>
                <a:defRPr/>
              </a:pPr>
              <a:endParaRPr lang="es-AR" sz="1283"/>
            </a:p>
          </p:txBody>
        </p:sp>
        <p:grpSp>
          <p:nvGrpSpPr>
            <p:cNvPr id="8" name="Group 7"/>
            <p:cNvGrpSpPr/>
            <p:nvPr/>
          </p:nvGrpSpPr>
          <p:grpSpPr>
            <a:xfrm>
              <a:off x="3476216" y="4489507"/>
              <a:ext cx="6324166" cy="1290086"/>
              <a:chOff x="3476216" y="4489507"/>
              <a:chExt cx="6324166" cy="1290086"/>
            </a:xfrm>
          </p:grpSpPr>
          <p:sp>
            <p:nvSpPr>
              <p:cNvPr id="18" name="17 CuadroTexto"/>
              <p:cNvSpPr txBox="1"/>
              <p:nvPr/>
            </p:nvSpPr>
            <p:spPr>
              <a:xfrm>
                <a:off x="6792863" y="4489507"/>
                <a:ext cx="3007519" cy="1290086"/>
              </a:xfrm>
              <a:prstGeom prst="rect">
                <a:avLst/>
              </a:prstGeom>
              <a:noFill/>
            </p:spPr>
            <p:txBody>
              <a:bodyPr lIns="89193" tIns="44596" rIns="89193" bIns="44596">
                <a:spAutoFit/>
              </a:bodyPr>
              <a:lstStyle/>
              <a:p>
                <a:pPr>
                  <a:defRPr/>
                </a:pPr>
                <a:r>
                  <a:rPr lang="es-AR" sz="1454"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Integración estructural</a:t>
                </a:r>
              </a:p>
              <a:p>
                <a:pPr>
                  <a:buFont typeface="Wingdings" pitchFamily="2" charset="2"/>
                  <a:buChar char="ü"/>
                  <a:defRPr/>
                </a:pPr>
                <a:r>
                  <a:rPr lang="es-AR" sz="1026"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Mejor disponibilidad y oportunidad</a:t>
                </a:r>
              </a:p>
              <a:p>
                <a:pPr>
                  <a:buFont typeface="Wingdings" pitchFamily="2" charset="2"/>
                  <a:buChar char="ü"/>
                  <a:defRPr/>
                </a:pPr>
                <a:r>
                  <a:rPr lang="es-AR" sz="1026"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Eficiencia en TIC</a:t>
                </a:r>
              </a:p>
              <a:p>
                <a:pPr>
                  <a:buFont typeface="Wingdings" pitchFamily="2" charset="2"/>
                  <a:buChar char="ü"/>
                  <a:defRPr/>
                </a:pPr>
                <a:r>
                  <a:rPr lang="es-AR" sz="1026"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Eficiencia en desarrollo</a:t>
                </a:r>
              </a:p>
              <a:p>
                <a:pPr>
                  <a:buFont typeface="Wingdings" pitchFamily="2" charset="2"/>
                  <a:buChar char="ü"/>
                  <a:defRPr/>
                </a:pPr>
                <a:r>
                  <a:rPr lang="es-AR" sz="1026"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Eficiencia en el trabajo</a:t>
                </a:r>
              </a:p>
              <a:p>
                <a:pPr>
                  <a:buFont typeface="Wingdings" pitchFamily="2" charset="2"/>
                  <a:buChar char="ü"/>
                  <a:defRPr/>
                </a:pPr>
                <a:r>
                  <a:rPr lang="es-AR" sz="1026"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Eficiencia en uso de recursos</a:t>
                </a:r>
              </a:p>
            </p:txBody>
          </p:sp>
          <p:pic>
            <p:nvPicPr>
              <p:cNvPr id="20" name="Picture 2"/>
              <p:cNvPicPr>
                <a:picLocks noChangeAspect="1" noChangeArrowheads="1"/>
              </p:cNvPicPr>
              <p:nvPr/>
            </p:nvPicPr>
            <p:blipFill>
              <a:blip r:embed="rId8"/>
              <a:srcRect/>
              <a:stretch>
                <a:fillRect/>
              </a:stretch>
            </p:blipFill>
            <p:spPr bwMode="auto">
              <a:xfrm>
                <a:off x="4301910" y="4858012"/>
                <a:ext cx="680868" cy="518524"/>
              </a:xfrm>
              <a:prstGeom prst="rect">
                <a:avLst/>
              </a:prstGeom>
              <a:noFill/>
              <a:ln w="57150">
                <a:solidFill>
                  <a:schemeClr val="accent6">
                    <a:lumMod val="75000"/>
                  </a:schemeClr>
                </a:solidFill>
                <a:miter lim="800000"/>
                <a:headEnd/>
                <a:tailEnd/>
              </a:ln>
            </p:spPr>
          </p:pic>
          <p:pic>
            <p:nvPicPr>
              <p:cNvPr id="21" name="Picture 2"/>
              <p:cNvPicPr>
                <a:picLocks noChangeAspect="1" noChangeArrowheads="1"/>
              </p:cNvPicPr>
              <p:nvPr/>
            </p:nvPicPr>
            <p:blipFill>
              <a:blip r:embed="rId8"/>
              <a:srcRect/>
              <a:stretch>
                <a:fillRect/>
              </a:stretch>
            </p:blipFill>
            <p:spPr bwMode="auto">
              <a:xfrm>
                <a:off x="5113662" y="4856400"/>
                <a:ext cx="680868" cy="518524"/>
              </a:xfrm>
              <a:prstGeom prst="rect">
                <a:avLst/>
              </a:prstGeom>
              <a:noFill/>
              <a:ln w="57150">
                <a:solidFill>
                  <a:schemeClr val="accent6">
                    <a:lumMod val="75000"/>
                  </a:schemeClr>
                </a:solidFill>
                <a:miter lim="800000"/>
                <a:headEnd/>
                <a:tailEnd/>
              </a:ln>
            </p:spPr>
          </p:pic>
          <p:pic>
            <p:nvPicPr>
              <p:cNvPr id="24" name="Picture 2"/>
              <p:cNvPicPr>
                <a:picLocks noChangeAspect="1" noChangeArrowheads="1"/>
              </p:cNvPicPr>
              <p:nvPr/>
            </p:nvPicPr>
            <p:blipFill>
              <a:blip r:embed="rId8"/>
              <a:srcRect/>
              <a:stretch>
                <a:fillRect/>
              </a:stretch>
            </p:blipFill>
            <p:spPr bwMode="auto">
              <a:xfrm>
                <a:off x="3476216" y="4856400"/>
                <a:ext cx="680868" cy="518524"/>
              </a:xfrm>
              <a:prstGeom prst="rect">
                <a:avLst/>
              </a:prstGeom>
              <a:noFill/>
              <a:ln w="57150">
                <a:solidFill>
                  <a:schemeClr val="accent6">
                    <a:lumMod val="75000"/>
                  </a:schemeClr>
                </a:solidFill>
                <a:miter lim="800000"/>
                <a:headEnd/>
                <a:tailEnd/>
              </a:ln>
            </p:spPr>
          </p:pic>
        </p:grpSp>
      </p:grpSp>
      <p:sp>
        <p:nvSpPr>
          <p:cNvPr id="2" name="Rectángulo 1"/>
          <p:cNvSpPr/>
          <p:nvPr/>
        </p:nvSpPr>
        <p:spPr>
          <a:xfrm>
            <a:off x="1861007" y="1273891"/>
            <a:ext cx="1171630" cy="3906723"/>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AR" sz="1283"/>
          </a:p>
        </p:txBody>
      </p:sp>
      <p:pic>
        <p:nvPicPr>
          <p:cNvPr id="5" name="Imagen 4"/>
          <p:cNvPicPr>
            <a:picLocks noChangeAspect="1"/>
          </p:cNvPicPr>
          <p:nvPr/>
        </p:nvPicPr>
        <p:blipFill rotWithShape="1">
          <a:blip r:embed="rId9"/>
          <a:srcRect r="20139"/>
          <a:stretch/>
        </p:blipFill>
        <p:spPr>
          <a:xfrm>
            <a:off x="660096" y="2268245"/>
            <a:ext cx="603191" cy="504069"/>
          </a:xfrm>
          <a:prstGeom prst="rect">
            <a:avLst/>
          </a:prstGeom>
        </p:spPr>
      </p:pic>
      <p:pic>
        <p:nvPicPr>
          <p:cNvPr id="7" name="Imagen 6"/>
          <p:cNvPicPr>
            <a:picLocks noChangeAspect="1"/>
          </p:cNvPicPr>
          <p:nvPr/>
        </p:nvPicPr>
        <p:blipFill>
          <a:blip r:embed="rId10" cstate="print"/>
          <a:stretch>
            <a:fillRect/>
          </a:stretch>
        </p:blipFill>
        <p:spPr>
          <a:xfrm>
            <a:off x="2057462" y="5306754"/>
            <a:ext cx="570323" cy="394038"/>
          </a:xfrm>
          <a:prstGeom prst="rect">
            <a:avLst/>
          </a:prstGeom>
        </p:spPr>
      </p:pic>
      <p:sp>
        <p:nvSpPr>
          <p:cNvPr id="28" name="Rectángulo 27"/>
          <p:cNvSpPr/>
          <p:nvPr/>
        </p:nvSpPr>
        <p:spPr>
          <a:xfrm rot="5400000">
            <a:off x="3272376" y="268214"/>
            <a:ext cx="504070" cy="4504130"/>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AR" sz="1283"/>
          </a:p>
        </p:txBody>
      </p:sp>
      <p:pic>
        <p:nvPicPr>
          <p:cNvPr id="29" name="4 Imagen" descr="identidad msal prensa"/>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9401" y="6367365"/>
            <a:ext cx="729787" cy="184520"/>
          </a:xfrm>
          <a:prstGeom prst="rect">
            <a:avLst/>
          </a:prstGeom>
          <a:noFill/>
          <a:ln>
            <a:noFill/>
          </a:ln>
        </p:spPr>
      </p:pic>
      <p:pic>
        <p:nvPicPr>
          <p:cNvPr id="30" name="Imagen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861" y="2365293"/>
            <a:ext cx="631256" cy="309971"/>
          </a:xfrm>
          <a:prstGeom prst="rect">
            <a:avLst/>
          </a:prstGeom>
        </p:spPr>
      </p:pic>
      <p:sp>
        <p:nvSpPr>
          <p:cNvPr id="25" name="1 Título"/>
          <p:cNvSpPr txBox="1">
            <a:spLocks/>
          </p:cNvSpPr>
          <p:nvPr/>
        </p:nvSpPr>
        <p:spPr>
          <a:xfrm>
            <a:off x="468313" y="441614"/>
            <a:ext cx="8280400" cy="1077615"/>
          </a:xfrm>
          <a:prstGeom prst="rect">
            <a:avLst/>
          </a:prstGeom>
        </p:spPr>
        <p:txBody>
          <a:bodyPr lIns="89193" tIns="44596" rIns="89193" bIns="44596">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30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COBERTURA UNIVERSAL DE SALUD </a:t>
            </a:r>
            <a:br>
              <a:rPr lang="es-ES" altLang="es-ES" sz="230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altLang="es-ES" sz="230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CAMBIO EN EL MECANISMO DE FUNCIONAMIENTO</a:t>
            </a:r>
            <a:endParaRPr lang="es-ES" altLang="es-ES" sz="2309"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75115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067944" y="666023"/>
            <a:ext cx="1058094"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ACUERDO  COFESA</a:t>
            </a:r>
          </a:p>
          <a:p>
            <a:pPr algn="ctr">
              <a:defRPr/>
            </a:pPr>
            <a:r>
              <a:rPr lang="es-AR" sz="770" b="1" dirty="0">
                <a:solidFill>
                  <a:srgbClr val="C00000"/>
                </a:solidFill>
              </a:rPr>
              <a:t>PARA</a:t>
            </a:r>
          </a:p>
          <a:p>
            <a:pPr algn="ctr">
              <a:defRPr/>
            </a:pPr>
            <a:r>
              <a:rPr lang="es-AR" sz="770" b="1" dirty="0">
                <a:solidFill>
                  <a:srgbClr val="C00000"/>
                </a:solidFill>
              </a:rPr>
              <a:t>CADA  ESC</a:t>
            </a:r>
          </a:p>
          <a:p>
            <a:pPr algn="ctr">
              <a:defRPr/>
            </a:pPr>
            <a:r>
              <a:rPr lang="es-AR" sz="770" b="1" dirty="0">
                <a:solidFill>
                  <a:srgbClr val="C00000"/>
                </a:solidFill>
              </a:rPr>
              <a:t>PROV</a:t>
            </a:r>
          </a:p>
        </p:txBody>
      </p:sp>
      <p:sp>
        <p:nvSpPr>
          <p:cNvPr id="3" name="2 Elipse"/>
          <p:cNvSpPr/>
          <p:nvPr/>
        </p:nvSpPr>
        <p:spPr>
          <a:xfrm>
            <a:off x="1038248" y="1421424"/>
            <a:ext cx="1413152"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TELEMEDICINA</a:t>
            </a:r>
          </a:p>
        </p:txBody>
      </p:sp>
      <p:sp>
        <p:nvSpPr>
          <p:cNvPr id="4" name="3 Elipse"/>
          <p:cNvSpPr/>
          <p:nvPr/>
        </p:nvSpPr>
        <p:spPr>
          <a:xfrm>
            <a:off x="2451400" y="509918"/>
            <a:ext cx="1400521" cy="9309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EVALUACIONES</a:t>
            </a:r>
          </a:p>
          <a:p>
            <a:pPr algn="ctr">
              <a:defRPr/>
            </a:pPr>
            <a:r>
              <a:rPr lang="es-AR" sz="770" b="1" dirty="0">
                <a:solidFill>
                  <a:srgbClr val="C00000"/>
                </a:solidFill>
              </a:rPr>
              <a:t>MULTIPLES</a:t>
            </a:r>
          </a:p>
        </p:txBody>
      </p:sp>
      <p:sp>
        <p:nvSpPr>
          <p:cNvPr id="5" name="4 Elipse"/>
          <p:cNvSpPr/>
          <p:nvPr/>
        </p:nvSpPr>
        <p:spPr>
          <a:xfrm>
            <a:off x="1312589" y="2559426"/>
            <a:ext cx="1286323"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TRAZABILIDAD</a:t>
            </a:r>
          </a:p>
        </p:txBody>
      </p:sp>
      <p:sp>
        <p:nvSpPr>
          <p:cNvPr id="6" name="5 Elipse"/>
          <p:cNvSpPr/>
          <p:nvPr/>
        </p:nvSpPr>
        <p:spPr>
          <a:xfrm>
            <a:off x="2109019" y="4941294"/>
            <a:ext cx="1482938" cy="8620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941" b="1" dirty="0">
                <a:solidFill>
                  <a:schemeClr val="tx1"/>
                </a:solidFill>
              </a:rPr>
              <a:t>SISTEMA ÚNICO DE INFORMACIÓN SANITARIA</a:t>
            </a:r>
          </a:p>
        </p:txBody>
      </p:sp>
      <p:sp>
        <p:nvSpPr>
          <p:cNvPr id="7" name="6 Elipse"/>
          <p:cNvSpPr/>
          <p:nvPr/>
        </p:nvSpPr>
        <p:spPr>
          <a:xfrm>
            <a:off x="1312590" y="3789702"/>
            <a:ext cx="1387154" cy="9967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DERIV PROTEGIDA</a:t>
            </a:r>
          </a:p>
          <a:p>
            <a:pPr algn="ctr">
              <a:defRPr/>
            </a:pPr>
            <a:endParaRPr lang="es-AR" sz="770" b="1" dirty="0">
              <a:solidFill>
                <a:srgbClr val="C00000"/>
              </a:solidFill>
            </a:endParaRPr>
          </a:p>
          <a:p>
            <a:pPr algn="ctr">
              <a:defRPr/>
            </a:pPr>
            <a:r>
              <a:rPr lang="es-AR" sz="770" b="1" dirty="0">
                <a:solidFill>
                  <a:srgbClr val="C00000"/>
                </a:solidFill>
              </a:rPr>
              <a:t>GESTION DEL CASO</a:t>
            </a:r>
          </a:p>
          <a:p>
            <a:pPr algn="ctr">
              <a:defRPr/>
            </a:pPr>
            <a:endParaRPr lang="es-AR" sz="770" b="1" dirty="0">
              <a:solidFill>
                <a:srgbClr val="C00000"/>
              </a:solidFill>
            </a:endParaRPr>
          </a:p>
        </p:txBody>
      </p:sp>
      <p:sp>
        <p:nvSpPr>
          <p:cNvPr id="8" name="7 Elipse"/>
          <p:cNvSpPr/>
          <p:nvPr/>
        </p:nvSpPr>
        <p:spPr>
          <a:xfrm>
            <a:off x="5148065" y="1141245"/>
            <a:ext cx="1057474"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CHECK LIST</a:t>
            </a:r>
          </a:p>
        </p:txBody>
      </p:sp>
      <p:sp>
        <p:nvSpPr>
          <p:cNvPr id="9" name="8 Elipse"/>
          <p:cNvSpPr/>
          <p:nvPr/>
        </p:nvSpPr>
        <p:spPr>
          <a:xfrm>
            <a:off x="6110288" y="4288100"/>
            <a:ext cx="1198016"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FUENTES DE INFORMACIÓN DEL USUARIO</a:t>
            </a:r>
          </a:p>
        </p:txBody>
      </p:sp>
      <p:sp>
        <p:nvSpPr>
          <p:cNvPr id="10" name="9 Elipse"/>
          <p:cNvSpPr/>
          <p:nvPr/>
        </p:nvSpPr>
        <p:spPr>
          <a:xfrm>
            <a:off x="6205539" y="3031630"/>
            <a:ext cx="1030287"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BANCO DE DATOS</a:t>
            </a:r>
          </a:p>
        </p:txBody>
      </p:sp>
      <p:sp>
        <p:nvSpPr>
          <p:cNvPr id="11" name="10 Elipse"/>
          <p:cNvSpPr/>
          <p:nvPr/>
        </p:nvSpPr>
        <p:spPr>
          <a:xfrm>
            <a:off x="6059116" y="1955910"/>
            <a:ext cx="1033165" cy="8620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770" b="1" dirty="0">
                <a:solidFill>
                  <a:srgbClr val="C00000"/>
                </a:solidFill>
              </a:rPr>
              <a:t>CARTA INTENCION</a:t>
            </a:r>
          </a:p>
        </p:txBody>
      </p:sp>
      <p:sp>
        <p:nvSpPr>
          <p:cNvPr id="13" name="12 Elipse"/>
          <p:cNvSpPr/>
          <p:nvPr/>
        </p:nvSpPr>
        <p:spPr>
          <a:xfrm>
            <a:off x="3508829" y="5239993"/>
            <a:ext cx="1740491" cy="8620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898" b="1" dirty="0">
                <a:solidFill>
                  <a:schemeClr val="tx1"/>
                </a:solidFill>
              </a:rPr>
              <a:t>FINANCIAMIENTO DE INICIO</a:t>
            </a:r>
          </a:p>
        </p:txBody>
      </p:sp>
      <p:sp>
        <p:nvSpPr>
          <p:cNvPr id="14" name="13 Elipse"/>
          <p:cNvSpPr/>
          <p:nvPr/>
        </p:nvSpPr>
        <p:spPr>
          <a:xfrm>
            <a:off x="5378068" y="5150191"/>
            <a:ext cx="1218919" cy="8620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1112" b="1" dirty="0">
                <a:solidFill>
                  <a:schemeClr val="tx1"/>
                </a:solidFill>
              </a:rPr>
              <a:t>PADRÓN ÚNICO</a:t>
            </a:r>
          </a:p>
        </p:txBody>
      </p:sp>
      <p:sp>
        <p:nvSpPr>
          <p:cNvPr id="18" name="17 Rectángulo redondeado"/>
          <p:cNvSpPr/>
          <p:nvPr/>
        </p:nvSpPr>
        <p:spPr>
          <a:xfrm>
            <a:off x="7848499" y="1642796"/>
            <a:ext cx="936625" cy="474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1368" b="1" dirty="0">
                <a:solidFill>
                  <a:schemeClr val="tx2">
                    <a:lumMod val="60000"/>
                    <a:lumOff val="40000"/>
                  </a:schemeClr>
                </a:solidFill>
              </a:rPr>
              <a:t>Se hizo en 2016</a:t>
            </a:r>
          </a:p>
        </p:txBody>
      </p:sp>
      <p:cxnSp>
        <p:nvCxnSpPr>
          <p:cNvPr id="30" name="29 Conector recto de flecha"/>
          <p:cNvCxnSpPr>
            <a:stCxn id="4" idx="0"/>
          </p:cNvCxnSpPr>
          <p:nvPr/>
        </p:nvCxnSpPr>
        <p:spPr>
          <a:xfrm flipH="1" flipV="1">
            <a:off x="3104014" y="35469"/>
            <a:ext cx="47647" cy="474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Rectángulo redondeado"/>
          <p:cNvSpPr/>
          <p:nvPr/>
        </p:nvSpPr>
        <p:spPr>
          <a:xfrm>
            <a:off x="7740625" y="5330050"/>
            <a:ext cx="1152377" cy="5432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855" b="1" dirty="0">
                <a:solidFill>
                  <a:schemeClr val="tx1"/>
                </a:solidFill>
              </a:rPr>
              <a:t>Programas </a:t>
            </a:r>
          </a:p>
          <a:p>
            <a:pPr algn="ctr">
              <a:defRPr/>
            </a:pPr>
            <a:r>
              <a:rPr lang="es-AR" sz="855" b="1" dirty="0">
                <a:solidFill>
                  <a:schemeClr val="tx1"/>
                </a:solidFill>
              </a:rPr>
              <a:t>Internacionales</a:t>
            </a:r>
          </a:p>
        </p:txBody>
      </p:sp>
      <p:sp>
        <p:nvSpPr>
          <p:cNvPr id="23" name="22 Rectángulo redondeado"/>
          <p:cNvSpPr/>
          <p:nvPr/>
        </p:nvSpPr>
        <p:spPr>
          <a:xfrm>
            <a:off x="7740624" y="5940698"/>
            <a:ext cx="1152377" cy="5432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855" b="1" dirty="0">
                <a:solidFill>
                  <a:schemeClr val="tx1"/>
                </a:solidFill>
              </a:rPr>
              <a:t>Programas </a:t>
            </a:r>
          </a:p>
          <a:p>
            <a:pPr algn="ctr">
              <a:defRPr/>
            </a:pPr>
            <a:r>
              <a:rPr lang="es-AR" sz="855" b="1" dirty="0">
                <a:solidFill>
                  <a:schemeClr val="tx1"/>
                </a:solidFill>
              </a:rPr>
              <a:t>Nacionales</a:t>
            </a:r>
          </a:p>
        </p:txBody>
      </p:sp>
      <p:sp>
        <p:nvSpPr>
          <p:cNvPr id="24" name="23 Rectángulo redondeado"/>
          <p:cNvSpPr/>
          <p:nvPr/>
        </p:nvSpPr>
        <p:spPr>
          <a:xfrm>
            <a:off x="7740625" y="4719402"/>
            <a:ext cx="1152377" cy="54180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855" b="1" dirty="0">
                <a:solidFill>
                  <a:schemeClr val="tx1"/>
                </a:solidFill>
              </a:rPr>
              <a:t>INCLUIR</a:t>
            </a:r>
          </a:p>
        </p:txBody>
      </p:sp>
      <p:sp>
        <p:nvSpPr>
          <p:cNvPr id="25" name="24 Rectángulo redondeado"/>
          <p:cNvSpPr/>
          <p:nvPr/>
        </p:nvSpPr>
        <p:spPr>
          <a:xfrm>
            <a:off x="7740625" y="4107256"/>
            <a:ext cx="1152377" cy="5432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855" b="1" dirty="0">
                <a:solidFill>
                  <a:schemeClr val="tx1"/>
                </a:solidFill>
              </a:rPr>
              <a:t>CUS</a:t>
            </a:r>
          </a:p>
          <a:p>
            <a:pPr algn="ctr">
              <a:defRPr/>
            </a:pPr>
            <a:r>
              <a:rPr lang="es-AR" sz="855" b="1" dirty="0">
                <a:solidFill>
                  <a:schemeClr val="tx1"/>
                </a:solidFill>
              </a:rPr>
              <a:t>Medicamentos</a:t>
            </a:r>
          </a:p>
        </p:txBody>
      </p:sp>
      <p:cxnSp>
        <p:nvCxnSpPr>
          <p:cNvPr id="42" name="41 Conector recto"/>
          <p:cNvCxnSpPr/>
          <p:nvPr/>
        </p:nvCxnSpPr>
        <p:spPr>
          <a:xfrm>
            <a:off x="7668344" y="4264409"/>
            <a:ext cx="0" cy="2171693"/>
          </a:xfrm>
          <a:prstGeom prst="line">
            <a:avLst/>
          </a:prstGeom>
        </p:spPr>
        <p:style>
          <a:lnRef idx="1">
            <a:schemeClr val="accent1"/>
          </a:lnRef>
          <a:fillRef idx="0">
            <a:schemeClr val="accent1"/>
          </a:fillRef>
          <a:effectRef idx="0">
            <a:schemeClr val="accent1"/>
          </a:effectRef>
          <a:fontRef idx="minor">
            <a:schemeClr val="tx1"/>
          </a:fontRef>
        </p:style>
      </p:cxnSp>
      <p:sp>
        <p:nvSpPr>
          <p:cNvPr id="34" name="17 Rectángulo redondeado"/>
          <p:cNvSpPr/>
          <p:nvPr/>
        </p:nvSpPr>
        <p:spPr>
          <a:xfrm>
            <a:off x="179513" y="4897251"/>
            <a:ext cx="1914947" cy="165134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marL="167234" indent="-167234">
              <a:buFont typeface="Arial" panose="020B0604020202020204" pitchFamily="34" charset="0"/>
              <a:buChar char="•"/>
              <a:defRPr/>
            </a:pPr>
            <a:r>
              <a:rPr lang="es-AR" sz="1112" b="1" dirty="0" err="1">
                <a:solidFill>
                  <a:schemeClr val="tx1"/>
                </a:solidFill>
              </a:rPr>
              <a:t>Ident</a:t>
            </a:r>
            <a:r>
              <a:rPr lang="es-AR" sz="1112" b="1" dirty="0">
                <a:solidFill>
                  <a:schemeClr val="tx1"/>
                </a:solidFill>
              </a:rPr>
              <a:t> – </a:t>
            </a:r>
            <a:r>
              <a:rPr lang="es-AR" sz="1112" b="1" dirty="0" err="1">
                <a:solidFill>
                  <a:schemeClr val="tx1"/>
                </a:solidFill>
              </a:rPr>
              <a:t>Nom-Doc</a:t>
            </a:r>
            <a:endParaRPr lang="es-AR" sz="1112" b="1" dirty="0">
              <a:solidFill>
                <a:schemeClr val="tx1"/>
              </a:solidFill>
            </a:endParaRPr>
          </a:p>
          <a:p>
            <a:pPr marL="167234" indent="-167234">
              <a:buFont typeface="Arial" panose="020B0604020202020204" pitchFamily="34" charset="0"/>
              <a:buChar char="•"/>
              <a:defRPr/>
            </a:pPr>
            <a:r>
              <a:rPr lang="es-AR" sz="1112" b="1" dirty="0" err="1">
                <a:solidFill>
                  <a:schemeClr val="tx1"/>
                </a:solidFill>
              </a:rPr>
              <a:t>Determ</a:t>
            </a:r>
            <a:endParaRPr lang="es-AR" sz="1112" b="1" dirty="0">
              <a:solidFill>
                <a:schemeClr val="tx1"/>
              </a:solidFill>
            </a:endParaRPr>
          </a:p>
          <a:p>
            <a:pPr marL="167234" indent="-167234">
              <a:buFont typeface="Arial" panose="020B0604020202020204" pitchFamily="34" charset="0"/>
              <a:buChar char="•"/>
              <a:defRPr/>
            </a:pPr>
            <a:r>
              <a:rPr lang="es-AR" sz="1112" b="1" dirty="0" err="1">
                <a:solidFill>
                  <a:schemeClr val="tx1"/>
                </a:solidFill>
              </a:rPr>
              <a:t>Des,Eq</a:t>
            </a:r>
            <a:r>
              <a:rPr lang="es-AR" sz="1112" b="1" dirty="0">
                <a:solidFill>
                  <a:schemeClr val="tx1"/>
                </a:solidFill>
              </a:rPr>
              <a:t> y puesta en valor HPGD</a:t>
            </a:r>
          </a:p>
          <a:p>
            <a:pPr marL="167234" indent="-167234">
              <a:buFont typeface="Arial" panose="020B0604020202020204" pitchFamily="34" charset="0"/>
              <a:buChar char="•"/>
              <a:defRPr/>
            </a:pPr>
            <a:r>
              <a:rPr lang="es-AR" sz="1112" b="1" dirty="0" err="1">
                <a:solidFill>
                  <a:schemeClr val="tx1"/>
                </a:solidFill>
              </a:rPr>
              <a:t>Acc</a:t>
            </a:r>
            <a:r>
              <a:rPr lang="es-AR" sz="1112" b="1" dirty="0">
                <a:solidFill>
                  <a:schemeClr val="tx1"/>
                </a:solidFill>
              </a:rPr>
              <a:t> APS</a:t>
            </a:r>
          </a:p>
          <a:p>
            <a:pPr marL="167234" indent="-167234">
              <a:buFont typeface="Arial" panose="020B0604020202020204" pitchFamily="34" charset="0"/>
              <a:buChar char="•"/>
              <a:defRPr/>
            </a:pPr>
            <a:r>
              <a:rPr lang="es-AR" sz="1112" b="1" dirty="0">
                <a:solidFill>
                  <a:schemeClr val="tx1"/>
                </a:solidFill>
              </a:rPr>
              <a:t>Des y </a:t>
            </a:r>
            <a:r>
              <a:rPr lang="es-AR" sz="1112" b="1" dirty="0" err="1">
                <a:solidFill>
                  <a:schemeClr val="tx1"/>
                </a:solidFill>
              </a:rPr>
              <a:t>Op</a:t>
            </a:r>
            <a:r>
              <a:rPr lang="es-AR" sz="1112" b="1" dirty="0">
                <a:solidFill>
                  <a:schemeClr val="tx1"/>
                </a:solidFill>
              </a:rPr>
              <a:t> Redes</a:t>
            </a:r>
          </a:p>
          <a:p>
            <a:pPr marL="167234" indent="-167234">
              <a:buFont typeface="Arial" panose="020B0604020202020204" pitchFamily="34" charset="0"/>
              <a:buChar char="•"/>
              <a:defRPr/>
            </a:pPr>
            <a:r>
              <a:rPr lang="es-AR" sz="1112" b="1" dirty="0" err="1">
                <a:solidFill>
                  <a:schemeClr val="tx1"/>
                </a:solidFill>
              </a:rPr>
              <a:t>Mej</a:t>
            </a:r>
            <a:r>
              <a:rPr lang="es-AR" sz="1112" b="1" dirty="0">
                <a:solidFill>
                  <a:schemeClr val="tx1"/>
                </a:solidFill>
              </a:rPr>
              <a:t> Calidad</a:t>
            </a:r>
          </a:p>
          <a:p>
            <a:pPr marL="167234" indent="-167234">
              <a:buFont typeface="Arial" panose="020B0604020202020204" pitchFamily="34" charset="0"/>
              <a:buChar char="•"/>
              <a:defRPr/>
            </a:pPr>
            <a:r>
              <a:rPr lang="es-AR" sz="1112" b="1" dirty="0">
                <a:solidFill>
                  <a:schemeClr val="tx1"/>
                </a:solidFill>
              </a:rPr>
              <a:t>Fort RRHH</a:t>
            </a:r>
          </a:p>
          <a:p>
            <a:pPr marL="167234" indent="-167234">
              <a:buFont typeface="Arial" panose="020B0604020202020204" pitchFamily="34" charset="0"/>
              <a:buChar char="•"/>
              <a:defRPr/>
            </a:pPr>
            <a:r>
              <a:rPr lang="es-AR" sz="1112" b="1" dirty="0" err="1">
                <a:solidFill>
                  <a:schemeClr val="tx1"/>
                </a:solidFill>
              </a:rPr>
              <a:t>Prom</a:t>
            </a:r>
            <a:r>
              <a:rPr lang="es-AR" sz="1112" b="1" dirty="0">
                <a:solidFill>
                  <a:schemeClr val="tx1"/>
                </a:solidFill>
              </a:rPr>
              <a:t> y </a:t>
            </a:r>
            <a:r>
              <a:rPr lang="es-AR" sz="1112" b="1" dirty="0" err="1">
                <a:solidFill>
                  <a:schemeClr val="tx1"/>
                </a:solidFill>
              </a:rPr>
              <a:t>Prot</a:t>
            </a:r>
            <a:r>
              <a:rPr lang="es-AR" sz="1112" b="1" dirty="0">
                <a:solidFill>
                  <a:schemeClr val="tx1"/>
                </a:solidFill>
              </a:rPr>
              <a:t> – </a:t>
            </a:r>
            <a:r>
              <a:rPr lang="es-AR" sz="1112" b="1" dirty="0" err="1">
                <a:solidFill>
                  <a:schemeClr val="tx1"/>
                </a:solidFill>
              </a:rPr>
              <a:t>Med</a:t>
            </a:r>
            <a:r>
              <a:rPr lang="es-AR" sz="1112" b="1" dirty="0">
                <a:solidFill>
                  <a:schemeClr val="tx1"/>
                </a:solidFill>
              </a:rPr>
              <a:t> </a:t>
            </a:r>
            <a:r>
              <a:rPr lang="es-AR" sz="1112" b="1" dirty="0" err="1">
                <a:solidFill>
                  <a:schemeClr val="tx1"/>
                </a:solidFill>
              </a:rPr>
              <a:t>Prev</a:t>
            </a:r>
            <a:endParaRPr lang="es-AR" sz="1112" b="1" dirty="0">
              <a:solidFill>
                <a:schemeClr val="tx1"/>
              </a:solidFill>
            </a:endParaRPr>
          </a:p>
        </p:txBody>
      </p:sp>
      <p:sp>
        <p:nvSpPr>
          <p:cNvPr id="29" name="28 Rectángulo redondeado"/>
          <p:cNvSpPr/>
          <p:nvPr/>
        </p:nvSpPr>
        <p:spPr>
          <a:xfrm>
            <a:off x="3319463" y="3421517"/>
            <a:ext cx="1295400" cy="101924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1368" b="1" dirty="0">
                <a:solidFill>
                  <a:schemeClr val="tx1"/>
                </a:solidFill>
              </a:rPr>
              <a:t>Servicios CUS Provincial y aporte Nacional</a:t>
            </a:r>
          </a:p>
        </p:txBody>
      </p:sp>
      <p:sp>
        <p:nvSpPr>
          <p:cNvPr id="32" name="31 Rectángulo redondeado"/>
          <p:cNvSpPr/>
          <p:nvPr/>
        </p:nvSpPr>
        <p:spPr>
          <a:xfrm>
            <a:off x="5423626" y="6040601"/>
            <a:ext cx="1208709" cy="4983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anchor="ctr"/>
          <a:lstStyle/>
          <a:p>
            <a:pPr algn="ctr">
              <a:defRPr/>
            </a:pPr>
            <a:r>
              <a:rPr lang="es-AR" sz="1026" b="1" dirty="0">
                <a:solidFill>
                  <a:schemeClr val="tx1"/>
                </a:solidFill>
              </a:rPr>
              <a:t>EN BASE SISA</a:t>
            </a:r>
          </a:p>
        </p:txBody>
      </p:sp>
      <p:cxnSp>
        <p:nvCxnSpPr>
          <p:cNvPr id="20" name="Conector recto de flecha 19"/>
          <p:cNvCxnSpPr>
            <a:stCxn id="29" idx="2"/>
          </p:cNvCxnSpPr>
          <p:nvPr/>
        </p:nvCxnSpPr>
        <p:spPr>
          <a:xfrm>
            <a:off x="3967163" y="4440763"/>
            <a:ext cx="581380" cy="820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43 Flecha derecha"/>
          <p:cNvSpPr/>
          <p:nvPr/>
        </p:nvSpPr>
        <p:spPr>
          <a:xfrm rot="9775315">
            <a:off x="6269362" y="5344133"/>
            <a:ext cx="1393742" cy="136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ES_tradnl" sz="1539"/>
          </a:p>
        </p:txBody>
      </p:sp>
      <p:sp>
        <p:nvSpPr>
          <p:cNvPr id="45" name="44 Flecha derecha"/>
          <p:cNvSpPr/>
          <p:nvPr/>
        </p:nvSpPr>
        <p:spPr>
          <a:xfrm rot="10800000">
            <a:off x="2094460" y="5873348"/>
            <a:ext cx="1757461" cy="138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ES_tradnl" sz="1539"/>
          </a:p>
        </p:txBody>
      </p:sp>
      <p:sp>
        <p:nvSpPr>
          <p:cNvPr id="47" name="46 Llamada ovalada"/>
          <p:cNvSpPr/>
          <p:nvPr/>
        </p:nvSpPr>
        <p:spPr>
          <a:xfrm rot="14207100">
            <a:off x="3197341" y="1472989"/>
            <a:ext cx="5220490" cy="2758235"/>
          </a:xfrm>
          <a:prstGeom prst="wedgeEllipseCallout">
            <a:avLst>
              <a:gd name="adj1" fmla="val -2042"/>
              <a:gd name="adj2" fmla="val 82319"/>
            </a:avLst>
          </a:prstGeom>
          <a:solidFill>
            <a:schemeClr val="tx2">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ES_tradnl" sz="1539"/>
          </a:p>
        </p:txBody>
      </p:sp>
      <p:sp>
        <p:nvSpPr>
          <p:cNvPr id="12" name="Elipse 11"/>
          <p:cNvSpPr/>
          <p:nvPr/>
        </p:nvSpPr>
        <p:spPr>
          <a:xfrm>
            <a:off x="5207602" y="4941295"/>
            <a:ext cx="1685183" cy="17205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AR" sz="1539"/>
          </a:p>
        </p:txBody>
      </p:sp>
      <p:sp>
        <p:nvSpPr>
          <p:cNvPr id="15" name="CuadroTexto 14"/>
          <p:cNvSpPr txBox="1"/>
          <p:nvPr/>
        </p:nvSpPr>
        <p:spPr>
          <a:xfrm rot="1325949">
            <a:off x="6433822" y="5870272"/>
            <a:ext cx="1196530" cy="261200"/>
          </a:xfrm>
          <a:prstGeom prst="rect">
            <a:avLst/>
          </a:prstGeom>
          <a:noFill/>
        </p:spPr>
        <p:txBody>
          <a:bodyPr wrap="square" lIns="89193" tIns="44596" rIns="89193" bIns="44596" rtlCol="0">
            <a:spAutoFit/>
          </a:bodyPr>
          <a:lstStyle/>
          <a:p>
            <a:r>
              <a:rPr lang="es-AR" sz="1112" b="1" dirty="0">
                <a:solidFill>
                  <a:srgbClr val="FF0000"/>
                </a:solidFill>
              </a:rPr>
              <a:t>ACTUALIDAD</a:t>
            </a:r>
          </a:p>
        </p:txBody>
      </p:sp>
      <p:grpSp>
        <p:nvGrpSpPr>
          <p:cNvPr id="31" name="Grupo 30"/>
          <p:cNvGrpSpPr/>
          <p:nvPr/>
        </p:nvGrpSpPr>
        <p:grpSpPr>
          <a:xfrm>
            <a:off x="6596986" y="278172"/>
            <a:ext cx="2427351" cy="1430129"/>
            <a:chOff x="4754171" y="0"/>
            <a:chExt cx="3351626" cy="1430129"/>
          </a:xfrm>
        </p:grpSpPr>
        <p:sp>
          <p:nvSpPr>
            <p:cNvPr id="33" name="Rectángulo 32"/>
            <p:cNvSpPr/>
            <p:nvPr/>
          </p:nvSpPr>
          <p:spPr>
            <a:xfrm>
              <a:off x="4754171" y="0"/>
              <a:ext cx="3351626" cy="1430129"/>
            </a:xfrm>
            <a:prstGeom prst="rect">
              <a:avLst/>
            </a:pr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ectángulo 34"/>
            <p:cNvSpPr/>
            <p:nvPr/>
          </p:nvSpPr>
          <p:spPr>
            <a:xfrm>
              <a:off x="4754171" y="0"/>
              <a:ext cx="3351626" cy="14301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AR" sz="1400" kern="1200" dirty="0" smtClean="0"/>
                <a:t>Presentación y aprobación por unanimidad en COFESA</a:t>
              </a:r>
              <a:endParaRPr lang="es-ES_tradnl" sz="1400" kern="1200" dirty="0"/>
            </a:p>
            <a:p>
              <a:pPr marL="114300" lvl="1" indent="-114300" algn="l" defTabSz="622300">
                <a:lnSpc>
                  <a:spcPct val="90000"/>
                </a:lnSpc>
                <a:spcBef>
                  <a:spcPct val="0"/>
                </a:spcBef>
                <a:spcAft>
                  <a:spcPct val="15000"/>
                </a:spcAft>
                <a:buChar char="••"/>
              </a:pPr>
              <a:r>
                <a:rPr lang="es-AR" altLang="en-US" sz="1400" b="0" kern="1200" dirty="0" smtClean="0">
                  <a:solidFill>
                    <a:schemeClr val="tx1"/>
                  </a:solidFill>
                </a:rPr>
                <a:t>Res. Min. 315/16 – Comisión Nacional sobre CUS COFESA 9/3/16</a:t>
              </a:r>
              <a:endParaRPr lang="es-ES_tradnl" sz="1400" b="0" kern="1200" dirty="0">
                <a:solidFill>
                  <a:schemeClr val="tx1"/>
                </a:solidFill>
              </a:endParaRPr>
            </a:p>
            <a:p>
              <a:pPr marL="114300" lvl="1" indent="-114300" algn="l" defTabSz="622300">
                <a:lnSpc>
                  <a:spcPct val="90000"/>
                </a:lnSpc>
                <a:spcBef>
                  <a:spcPct val="0"/>
                </a:spcBef>
                <a:spcAft>
                  <a:spcPct val="15000"/>
                </a:spcAft>
                <a:buChar char="••"/>
              </a:pPr>
              <a:r>
                <a:rPr lang="es-AR" altLang="en-US" sz="1400" b="0" kern="1200" dirty="0" smtClean="0">
                  <a:solidFill>
                    <a:schemeClr val="tx1"/>
                  </a:solidFill>
                </a:rPr>
                <a:t>Res. Ministerial 475/16</a:t>
              </a:r>
              <a:endParaRPr lang="es-ES_tradnl" sz="1400" b="0" kern="1200" dirty="0">
                <a:solidFill>
                  <a:schemeClr val="tx1"/>
                </a:solidFill>
              </a:endParaRPr>
            </a:p>
            <a:p>
              <a:pPr marL="114300" lvl="1" indent="-114300" algn="l" defTabSz="622300">
                <a:lnSpc>
                  <a:spcPct val="90000"/>
                </a:lnSpc>
                <a:spcBef>
                  <a:spcPct val="0"/>
                </a:spcBef>
                <a:spcAft>
                  <a:spcPct val="15000"/>
                </a:spcAft>
                <a:buChar char="••"/>
              </a:pPr>
              <a:r>
                <a:rPr lang="es-AR" altLang="en-US" sz="1400" b="0" kern="1200" dirty="0" smtClean="0">
                  <a:solidFill>
                    <a:schemeClr val="tx1"/>
                  </a:solidFill>
                </a:rPr>
                <a:t>DNU 908/16</a:t>
              </a:r>
              <a:endParaRPr lang="es-ES_tradnl" sz="1400" b="0" kern="1200" dirty="0">
                <a:solidFill>
                  <a:schemeClr val="tx1"/>
                </a:solidFill>
              </a:endParaRPr>
            </a:p>
          </p:txBody>
        </p:sp>
      </p:grpSp>
    </p:spTree>
    <p:extLst>
      <p:ext uri="{BB962C8B-B14F-4D97-AF65-F5344CB8AC3E}">
        <p14:creationId xmlns:p14="http://schemas.microsoft.com/office/powerpoint/2010/main" val="66110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8" grpId="0" animBg="1"/>
      <p:bldP spid="22" grpId="0" animBg="1"/>
      <p:bldP spid="23" grpId="0" animBg="1"/>
      <p:bldP spid="24" grpId="0" animBg="1"/>
      <p:bldP spid="25" grpId="0" animBg="1"/>
      <p:bldP spid="34" grpId="0" animBg="1"/>
      <p:bldP spid="29" grpId="0" animBg="1"/>
      <p:bldP spid="32" grpId="0" animBg="1"/>
      <p:bldP spid="44" grpId="0" animBg="1"/>
      <p:bldP spid="45" grpId="0" animBg="1"/>
      <p:bldP spid="47" grpId="0" animBg="1"/>
      <p:bldP spid="12"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3"/>
          <p:cNvGrpSpPr>
            <a:grpSpLocks/>
          </p:cNvGrpSpPr>
          <p:nvPr/>
        </p:nvGrpSpPr>
        <p:grpSpPr bwMode="auto">
          <a:xfrm>
            <a:off x="322576" y="1101262"/>
            <a:ext cx="2291598" cy="4913869"/>
            <a:chOff x="2918" y="685"/>
            <a:chExt cx="1323" cy="2903"/>
          </a:xfrm>
        </p:grpSpPr>
        <p:sp>
          <p:nvSpPr>
            <p:cNvPr id="24" name="Rectangle 10"/>
            <p:cNvSpPr>
              <a:spLocks noChangeArrowheads="1"/>
            </p:cNvSpPr>
            <p:nvPr/>
          </p:nvSpPr>
          <p:spPr bwMode="auto">
            <a:xfrm>
              <a:off x="2925" y="685"/>
              <a:ext cx="1316" cy="1909"/>
            </a:xfrm>
            <a:prstGeom prst="rect">
              <a:avLst/>
            </a:prstGeom>
            <a:solidFill>
              <a:schemeClr val="accent6">
                <a:lumMod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AR" sz="1283">
                <a:solidFill>
                  <a:schemeClr val="bg1"/>
                </a:solidFill>
              </a:endParaRPr>
            </a:p>
          </p:txBody>
        </p:sp>
        <p:sp>
          <p:nvSpPr>
            <p:cNvPr id="26" name="Rectangle 12"/>
            <p:cNvSpPr>
              <a:spLocks noChangeArrowheads="1"/>
            </p:cNvSpPr>
            <p:nvPr/>
          </p:nvSpPr>
          <p:spPr bwMode="auto">
            <a:xfrm>
              <a:off x="2925" y="2594"/>
              <a:ext cx="1316" cy="994"/>
            </a:xfrm>
            <a:prstGeom prst="rect">
              <a:avLst/>
            </a:prstGeom>
            <a:solidFill>
              <a:srgbClr val="33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AR" sz="1283">
                <a:solidFill>
                  <a:schemeClr val="bg1"/>
                </a:solidFill>
              </a:endParaRPr>
            </a:p>
          </p:txBody>
        </p:sp>
        <p:sp>
          <p:nvSpPr>
            <p:cNvPr id="28" name="Text Box 50"/>
            <p:cNvSpPr txBox="1">
              <a:spLocks noChangeArrowheads="1"/>
            </p:cNvSpPr>
            <p:nvPr/>
          </p:nvSpPr>
          <p:spPr bwMode="auto">
            <a:xfrm>
              <a:off x="2954" y="2879"/>
              <a:ext cx="1244" cy="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AR" altLang="es-AR" sz="1368" b="1" dirty="0">
                  <a:solidFill>
                    <a:schemeClr val="bg1"/>
                  </a:solidFill>
                </a:rPr>
                <a:t>PADRON COBERTURA UNIVERSAL</a:t>
              </a:r>
              <a:br>
                <a:rPr lang="es-AR" altLang="es-AR" sz="1368" b="1" dirty="0">
                  <a:solidFill>
                    <a:schemeClr val="bg1"/>
                  </a:solidFill>
                </a:rPr>
              </a:br>
              <a:r>
                <a:rPr lang="es-AR" altLang="es-AR" sz="1368" b="1" dirty="0">
                  <a:solidFill>
                    <a:schemeClr val="bg1"/>
                  </a:solidFill>
                </a:rPr>
                <a:t>≈ 15.000.000</a:t>
              </a:r>
              <a:endParaRPr lang="es-ES" altLang="es-AR" sz="1368" b="1" dirty="0">
                <a:solidFill>
                  <a:schemeClr val="bg1"/>
                </a:solidFill>
              </a:endParaRPr>
            </a:p>
          </p:txBody>
        </p:sp>
        <p:sp>
          <p:nvSpPr>
            <p:cNvPr id="30" name="Text Box 52"/>
            <p:cNvSpPr txBox="1">
              <a:spLocks noChangeArrowheads="1"/>
            </p:cNvSpPr>
            <p:nvPr/>
          </p:nvSpPr>
          <p:spPr bwMode="auto">
            <a:xfrm>
              <a:off x="2918" y="969"/>
              <a:ext cx="1316" cy="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AR" altLang="es-AR" sz="1368" b="1" dirty="0">
                  <a:solidFill>
                    <a:schemeClr val="bg1"/>
                  </a:solidFill>
                </a:rPr>
                <a:t>OBRAS SOCIALES (Nacionales y Provinciales)</a:t>
              </a:r>
            </a:p>
            <a:p>
              <a:pPr algn="ctr">
                <a:spcBef>
                  <a:spcPct val="50000"/>
                </a:spcBef>
              </a:pPr>
              <a:r>
                <a:rPr lang="es-AR" altLang="es-AR" sz="1368" b="1" dirty="0">
                  <a:solidFill>
                    <a:schemeClr val="bg1"/>
                  </a:solidFill>
                </a:rPr>
                <a:t>26.280.102</a:t>
              </a:r>
            </a:p>
            <a:p>
              <a:pPr algn="ctr">
                <a:spcBef>
                  <a:spcPct val="50000"/>
                </a:spcBef>
              </a:pPr>
              <a:endParaRPr lang="es-AR" altLang="es-AR" sz="1368" b="1" dirty="0">
                <a:solidFill>
                  <a:schemeClr val="bg1"/>
                </a:solidFill>
              </a:endParaRPr>
            </a:p>
            <a:p>
              <a:pPr algn="ctr">
                <a:spcBef>
                  <a:spcPct val="50000"/>
                </a:spcBef>
              </a:pPr>
              <a:r>
                <a:rPr lang="es-AR" altLang="es-AR" sz="1368" b="1" dirty="0">
                  <a:solidFill>
                    <a:schemeClr val="bg1"/>
                  </a:solidFill>
                </a:rPr>
                <a:t>PREPAGAS</a:t>
              </a:r>
            </a:p>
            <a:p>
              <a:pPr algn="ctr">
                <a:spcBef>
                  <a:spcPct val="50000"/>
                </a:spcBef>
              </a:pPr>
              <a:r>
                <a:rPr lang="es-AR" altLang="es-AR" sz="1368" b="1" dirty="0">
                  <a:solidFill>
                    <a:schemeClr val="bg1"/>
                  </a:solidFill>
                </a:rPr>
                <a:t>4.102.000</a:t>
              </a:r>
              <a:endParaRPr lang="es-ES" altLang="es-AR" sz="1368" b="1" dirty="0">
                <a:solidFill>
                  <a:schemeClr val="bg1"/>
                </a:solidFill>
              </a:endParaRPr>
            </a:p>
          </p:txBody>
        </p:sp>
      </p:grpSp>
      <p:sp>
        <p:nvSpPr>
          <p:cNvPr id="33" name="2 Marcador de contenido"/>
          <p:cNvSpPr txBox="1">
            <a:spLocks/>
          </p:cNvSpPr>
          <p:nvPr/>
        </p:nvSpPr>
        <p:spPr>
          <a:xfrm>
            <a:off x="323357" y="288698"/>
            <a:ext cx="8682009" cy="909244"/>
          </a:xfrm>
          <a:prstGeom prst="rect">
            <a:avLst/>
          </a:prstGeom>
        </p:spPr>
        <p:txBody>
          <a:bodyPr lIns="89193" tIns="44596" rIns="89193" bIns="44596">
            <a:noAutofit/>
          </a:bodyPr>
          <a:lstStyle/>
          <a:p>
            <a:pPr marL="250852" indent="-250852" algn="ctr">
              <a:spcBef>
                <a:spcPct val="20000"/>
              </a:spcBef>
              <a:defRPr/>
            </a:pPr>
            <a:r>
              <a:rPr lang="es-MX" sz="2052"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PADRON DE CIUDADANO</a:t>
            </a:r>
          </a:p>
          <a:p>
            <a:pPr marL="250852" indent="-250852" algn="ctr">
              <a:spcBef>
                <a:spcPct val="20000"/>
              </a:spcBef>
              <a:defRPr/>
            </a:pPr>
            <a:r>
              <a:rPr lang="es-MX" sz="2052"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DISTRIBUCIÓN DE LA POBLACIÓN POR COBERTURA DE SALUD</a:t>
            </a:r>
            <a:endParaRPr lang="es-MX" sz="1283"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Text Box 16"/>
          <p:cNvSpPr txBox="1">
            <a:spLocks noChangeArrowheads="1"/>
          </p:cNvSpPr>
          <p:nvPr/>
        </p:nvSpPr>
        <p:spPr bwMode="auto">
          <a:xfrm>
            <a:off x="6489818" y="2144179"/>
            <a:ext cx="1728788" cy="4453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9193" tIns="44596" rIns="89193" bIns="44596">
            <a:spAutoFit/>
          </a:bodyPr>
          <a:lstStyle/>
          <a:p>
            <a:pPr algn="ctr">
              <a:spcBef>
                <a:spcPct val="50000"/>
              </a:spcBef>
            </a:pPr>
            <a:r>
              <a:rPr lang="es-AR" altLang="es-AR" sz="1026" dirty="0">
                <a:solidFill>
                  <a:schemeClr val="bg1"/>
                </a:solidFill>
              </a:rPr>
              <a:t>Automatización de procesos y depuración del padrón</a:t>
            </a:r>
            <a:r>
              <a:rPr lang="es-ES" altLang="es-AR" sz="1283" dirty="0">
                <a:solidFill>
                  <a:schemeClr val="bg1"/>
                </a:solidFill>
              </a:rPr>
              <a:t> </a:t>
            </a:r>
          </a:p>
        </p:txBody>
      </p:sp>
      <p:graphicFrame>
        <p:nvGraphicFramePr>
          <p:cNvPr id="5" name="Objeto 4"/>
          <p:cNvGraphicFramePr>
            <a:graphicFrameLocks noChangeAspect="1"/>
          </p:cNvGraphicFramePr>
          <p:nvPr>
            <p:extLst>
              <p:ext uri="{D42A27DB-BD31-4B8C-83A1-F6EECF244321}">
                <p14:modId xmlns:p14="http://schemas.microsoft.com/office/powerpoint/2010/main" val="2436717238"/>
              </p:ext>
            </p:extLst>
          </p:nvPr>
        </p:nvGraphicFramePr>
        <p:xfrm>
          <a:off x="2663190" y="1070375"/>
          <a:ext cx="6403752" cy="3256600"/>
        </p:xfrm>
        <a:graphic>
          <a:graphicData uri="http://schemas.openxmlformats.org/presentationml/2006/ole">
            <mc:AlternateContent xmlns:mc="http://schemas.openxmlformats.org/markup-compatibility/2006">
              <mc:Choice xmlns:v="urn:schemas-microsoft-com:vml" Requires="v">
                <p:oleObj spid="_x0000_s6182" name="Worksheet" r:id="rId3" imgW="8483600" imgH="4102100" progId="Excel.Sheet.8">
                  <p:embed/>
                </p:oleObj>
              </mc:Choice>
              <mc:Fallback>
                <p:oleObj name="Worksheet" r:id="rId3" imgW="8483600" imgH="4102100" progId="Excel.Sheet.8">
                  <p:embed/>
                  <p:pic>
                    <p:nvPicPr>
                      <p:cNvPr id="0" name=""/>
                      <p:cNvPicPr/>
                      <p:nvPr/>
                    </p:nvPicPr>
                    <p:blipFill>
                      <a:blip r:embed="rId4"/>
                      <a:stretch>
                        <a:fillRect/>
                      </a:stretch>
                    </p:blipFill>
                    <p:spPr>
                      <a:xfrm>
                        <a:off x="2663190" y="1070375"/>
                        <a:ext cx="6403752" cy="3256600"/>
                      </a:xfrm>
                      <a:prstGeom prst="rect">
                        <a:avLst/>
                      </a:prstGeom>
                    </p:spPr>
                  </p:pic>
                </p:oleObj>
              </mc:Fallback>
            </mc:AlternateContent>
          </a:graphicData>
        </a:graphic>
      </p:graphicFrame>
      <p:pic>
        <p:nvPicPr>
          <p:cNvPr id="6" name="Imagen 5"/>
          <p:cNvPicPr>
            <a:picLocks noChangeAspect="1"/>
          </p:cNvPicPr>
          <p:nvPr/>
        </p:nvPicPr>
        <p:blipFill>
          <a:blip r:embed="rId5"/>
          <a:stretch>
            <a:fillRect/>
          </a:stretch>
        </p:blipFill>
        <p:spPr>
          <a:xfrm>
            <a:off x="2699793" y="4381902"/>
            <a:ext cx="6120681" cy="1565948"/>
          </a:xfrm>
          <a:prstGeom prst="rect">
            <a:avLst/>
          </a:prstGeom>
        </p:spPr>
      </p:pic>
    </p:spTree>
    <p:extLst>
      <p:ext uri="{BB962C8B-B14F-4D97-AF65-F5344CB8AC3E}">
        <p14:creationId xmlns:p14="http://schemas.microsoft.com/office/powerpoint/2010/main" val="925053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REPORTES</a:t>
            </a:r>
            <a:endParaRPr lang="es-AR" dirty="0"/>
          </a:p>
        </p:txBody>
      </p:sp>
      <p:sp>
        <p:nvSpPr>
          <p:cNvPr id="3" name="Marcador de contenido 2"/>
          <p:cNvSpPr>
            <a:spLocks noGrp="1"/>
          </p:cNvSpPr>
          <p:nvPr>
            <p:ph idx="1"/>
          </p:nvPr>
        </p:nvSpPr>
        <p:spPr/>
        <p:txBody>
          <a:bodyPr/>
          <a:lstStyle/>
          <a:p>
            <a:endParaRPr lang="es-AR"/>
          </a:p>
        </p:txBody>
      </p:sp>
    </p:spTree>
    <p:extLst>
      <p:ext uri="{BB962C8B-B14F-4D97-AF65-F5344CB8AC3E}">
        <p14:creationId xmlns:p14="http://schemas.microsoft.com/office/powerpoint/2010/main" val="199631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Distribución por grupos de edad y sexo de la población CUS</a:t>
            </a:r>
            <a:endParaRPr lang="es-AR" dirty="0"/>
          </a:p>
        </p:txBody>
      </p:sp>
      <p:graphicFrame>
        <p:nvGraphicFramePr>
          <p:cNvPr id="6" name="Gráfico 5"/>
          <p:cNvGraphicFramePr>
            <a:graphicFrameLocks/>
          </p:cNvGraphicFramePr>
          <p:nvPr>
            <p:extLst>
              <p:ext uri="{D42A27DB-BD31-4B8C-83A1-F6EECF244321}">
                <p14:modId xmlns:p14="http://schemas.microsoft.com/office/powerpoint/2010/main" val="649769093"/>
              </p:ext>
            </p:extLst>
          </p:nvPr>
        </p:nvGraphicFramePr>
        <p:xfrm>
          <a:off x="827584" y="1663892"/>
          <a:ext cx="7128792" cy="4276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204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1"/>
          <p:cNvGraphicFramePr>
            <a:graphicFrameLocks/>
          </p:cNvGraphicFramePr>
          <p:nvPr>
            <p:extLst>
              <p:ext uri="{D42A27DB-BD31-4B8C-83A1-F6EECF244321}">
                <p14:modId xmlns:p14="http://schemas.microsoft.com/office/powerpoint/2010/main" val="2796203603"/>
              </p:ext>
            </p:extLst>
          </p:nvPr>
        </p:nvGraphicFramePr>
        <p:xfrm>
          <a:off x="1" y="196157"/>
          <a:ext cx="8964488" cy="6287838"/>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1"/>
          <p:cNvSpPr>
            <a:spLocks noGrp="1"/>
          </p:cNvSpPr>
          <p:nvPr/>
        </p:nvSpPr>
        <p:spPr>
          <a:xfrm>
            <a:off x="3525233" y="2443808"/>
            <a:ext cx="5256597" cy="1077607"/>
          </a:xfrm>
          <a:prstGeom prst="rect">
            <a:avLst/>
          </a:prstGeom>
        </p:spPr>
        <p:txBody>
          <a:bodyPr vert="horz" lIns="78191" tIns="39095" rIns="78191" bIns="39095"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2394"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DISTRIBUCIÓN DE POBLACIÓN CUS POR PROVINCIA</a:t>
            </a:r>
          </a:p>
        </p:txBody>
      </p:sp>
    </p:spTree>
    <p:extLst>
      <p:ext uri="{BB962C8B-B14F-4D97-AF65-F5344CB8AC3E}">
        <p14:creationId xmlns:p14="http://schemas.microsoft.com/office/powerpoint/2010/main" val="133258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4">
                                            <p:graphicEl>
                                              <a:chart seriesIdx="0" categoryIdx="2" bldStep="ptInSeries"/>
                                            </p:graphic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4">
                                            <p:graphicEl>
                                              <a:chart seriesIdx="0" categoryIdx="3" bldStep="ptInSeries"/>
                                            </p:graphic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4">
                                            <p:graphicEl>
                                              <a:chart seriesIdx="0" categoryIdx="4" bldStep="ptInSeries"/>
                                            </p:graphicEl>
                                          </p:spTgt>
                                        </p:tgtEl>
                                        <p:attrNameLst>
                                          <p:attrName>style.visibility</p:attrName>
                                        </p:attrNameLst>
                                      </p:cBhvr>
                                      <p:to>
                                        <p:strVal val="visible"/>
                                      </p:to>
                                    </p:set>
                                  </p:childTnLst>
                                </p:cTn>
                              </p:par>
                            </p:childTnLst>
                          </p:cTn>
                        </p:par>
                        <p:par>
                          <p:cTn id="25" fill="hold">
                            <p:stCondLst>
                              <p:cond delay="12000"/>
                            </p:stCondLst>
                            <p:childTnLst>
                              <p:par>
                                <p:cTn id="26" presetID="1" presetClass="entr" presetSubtype="0" fill="hold" grpId="0" nodeType="afterEffect">
                                  <p:stCondLst>
                                    <p:cond delay="2000"/>
                                  </p:stCondLst>
                                  <p:childTnLst>
                                    <p:set>
                                      <p:cBhvr>
                                        <p:cTn id="27" dur="1" fill="hold">
                                          <p:stCondLst>
                                            <p:cond delay="0"/>
                                          </p:stCondLst>
                                        </p:cTn>
                                        <p:tgtEl>
                                          <p:spTgt spid="4">
                                            <p:graphicEl>
                                              <a:chart seriesIdx="0" categoryIdx="5" bldStep="ptInSeries"/>
                                            </p:graphicEl>
                                          </p:spTgt>
                                        </p:tgtEl>
                                        <p:attrNameLst>
                                          <p:attrName>style.visibility</p:attrName>
                                        </p:attrNameLst>
                                      </p:cBhvr>
                                      <p:to>
                                        <p:strVal val="visible"/>
                                      </p:to>
                                    </p:set>
                                  </p:childTnLst>
                                </p:cTn>
                              </p:par>
                            </p:childTnLst>
                          </p:cTn>
                        </p:par>
                        <p:par>
                          <p:cTn id="28" fill="hold">
                            <p:stCondLst>
                              <p:cond delay="14000"/>
                            </p:stCondLst>
                            <p:childTnLst>
                              <p:par>
                                <p:cTn id="29" presetID="1" presetClass="entr" presetSubtype="0" fill="hold" grpId="0" nodeType="afterEffect">
                                  <p:stCondLst>
                                    <p:cond delay="2000"/>
                                  </p:stCondLst>
                                  <p:childTnLst>
                                    <p:set>
                                      <p:cBhvr>
                                        <p:cTn id="30" dur="1" fill="hold">
                                          <p:stCondLst>
                                            <p:cond delay="0"/>
                                          </p:stCondLst>
                                        </p:cTn>
                                        <p:tgtEl>
                                          <p:spTgt spid="4">
                                            <p:graphicEl>
                                              <a:chart seriesIdx="0" categoryIdx="6" bldStep="ptInSeries"/>
                                            </p:graphicEl>
                                          </p:spTgt>
                                        </p:tgtEl>
                                        <p:attrNameLst>
                                          <p:attrName>style.visibility</p:attrName>
                                        </p:attrNameLst>
                                      </p:cBhvr>
                                      <p:to>
                                        <p:strVal val="visible"/>
                                      </p:to>
                                    </p:set>
                                  </p:childTnLst>
                                </p:cTn>
                              </p:par>
                            </p:childTnLst>
                          </p:cTn>
                        </p:par>
                        <p:par>
                          <p:cTn id="31" fill="hold">
                            <p:stCondLst>
                              <p:cond delay="16000"/>
                            </p:stCondLst>
                            <p:childTnLst>
                              <p:par>
                                <p:cTn id="32" presetID="1" presetClass="entr" presetSubtype="0" fill="hold" grpId="0" nodeType="afterEffect">
                                  <p:stCondLst>
                                    <p:cond delay="2000"/>
                                  </p:stCondLst>
                                  <p:childTnLst>
                                    <p:set>
                                      <p:cBhvr>
                                        <p:cTn id="33" dur="1" fill="hold">
                                          <p:stCondLst>
                                            <p:cond delay="0"/>
                                          </p:stCondLst>
                                        </p:cTn>
                                        <p:tgtEl>
                                          <p:spTgt spid="4">
                                            <p:graphicEl>
                                              <a:chart seriesIdx="0" categoryIdx="7" bldStep="ptInSeries"/>
                                            </p:graphicEl>
                                          </p:spTgt>
                                        </p:tgtEl>
                                        <p:attrNameLst>
                                          <p:attrName>style.visibility</p:attrName>
                                        </p:attrNameLst>
                                      </p:cBhvr>
                                      <p:to>
                                        <p:strVal val="visible"/>
                                      </p:to>
                                    </p:set>
                                  </p:childTnLst>
                                </p:cTn>
                              </p:par>
                            </p:childTnLst>
                          </p:cTn>
                        </p:par>
                        <p:par>
                          <p:cTn id="34" fill="hold">
                            <p:stCondLst>
                              <p:cond delay="18000"/>
                            </p:stCondLst>
                            <p:childTnLst>
                              <p:par>
                                <p:cTn id="35" presetID="1" presetClass="entr" presetSubtype="0" fill="hold" grpId="0" nodeType="afterEffect">
                                  <p:stCondLst>
                                    <p:cond delay="2000"/>
                                  </p:stCondLst>
                                  <p:childTnLst>
                                    <p:set>
                                      <p:cBhvr>
                                        <p:cTn id="36" dur="1" fill="hold">
                                          <p:stCondLst>
                                            <p:cond delay="0"/>
                                          </p:stCondLst>
                                        </p:cTn>
                                        <p:tgtEl>
                                          <p:spTgt spid="4">
                                            <p:graphicEl>
                                              <a:chart seriesIdx="0" categoryIdx="8" bldStep="ptInSeries"/>
                                            </p:graphicEl>
                                          </p:spTgt>
                                        </p:tgtEl>
                                        <p:attrNameLst>
                                          <p:attrName>style.visibility</p:attrName>
                                        </p:attrNameLst>
                                      </p:cBhvr>
                                      <p:to>
                                        <p:strVal val="visible"/>
                                      </p:to>
                                    </p:set>
                                  </p:childTnLst>
                                </p:cTn>
                              </p:par>
                            </p:childTnLst>
                          </p:cTn>
                        </p:par>
                        <p:par>
                          <p:cTn id="37" fill="hold">
                            <p:stCondLst>
                              <p:cond delay="20000"/>
                            </p:stCondLst>
                            <p:childTnLst>
                              <p:par>
                                <p:cTn id="38" presetID="1" presetClass="entr" presetSubtype="0" fill="hold" grpId="0" nodeType="afterEffect">
                                  <p:stCondLst>
                                    <p:cond delay="2000"/>
                                  </p:stCondLst>
                                  <p:childTnLst>
                                    <p:set>
                                      <p:cBhvr>
                                        <p:cTn id="39" dur="1" fill="hold">
                                          <p:stCondLst>
                                            <p:cond delay="0"/>
                                          </p:stCondLst>
                                        </p:cTn>
                                        <p:tgtEl>
                                          <p:spTgt spid="4">
                                            <p:graphicEl>
                                              <a:chart seriesIdx="0" categoryIdx="9" bldStep="ptInSeries"/>
                                            </p:graphicEl>
                                          </p:spTgt>
                                        </p:tgtEl>
                                        <p:attrNameLst>
                                          <p:attrName>style.visibility</p:attrName>
                                        </p:attrNameLst>
                                      </p:cBhvr>
                                      <p:to>
                                        <p:strVal val="visible"/>
                                      </p:to>
                                    </p:set>
                                  </p:childTnLst>
                                </p:cTn>
                              </p:par>
                            </p:childTnLst>
                          </p:cTn>
                        </p:par>
                        <p:par>
                          <p:cTn id="40" fill="hold">
                            <p:stCondLst>
                              <p:cond delay="22000"/>
                            </p:stCondLst>
                            <p:childTnLst>
                              <p:par>
                                <p:cTn id="41" presetID="1" presetClass="entr" presetSubtype="0" fill="hold" grpId="0" nodeType="afterEffect">
                                  <p:stCondLst>
                                    <p:cond delay="2000"/>
                                  </p:stCondLst>
                                  <p:childTnLst>
                                    <p:set>
                                      <p:cBhvr>
                                        <p:cTn id="42" dur="1" fill="hold">
                                          <p:stCondLst>
                                            <p:cond delay="0"/>
                                          </p:stCondLst>
                                        </p:cTn>
                                        <p:tgtEl>
                                          <p:spTgt spid="4">
                                            <p:graphicEl>
                                              <a:chart seriesIdx="0" categoryIdx="10" bldStep="ptInSeries"/>
                                            </p:graphicEl>
                                          </p:spTgt>
                                        </p:tgtEl>
                                        <p:attrNameLst>
                                          <p:attrName>style.visibility</p:attrName>
                                        </p:attrNameLst>
                                      </p:cBhvr>
                                      <p:to>
                                        <p:strVal val="visible"/>
                                      </p:to>
                                    </p:set>
                                  </p:childTnLst>
                                </p:cTn>
                              </p:par>
                            </p:childTnLst>
                          </p:cTn>
                        </p:par>
                        <p:par>
                          <p:cTn id="43" fill="hold">
                            <p:stCondLst>
                              <p:cond delay="24000"/>
                            </p:stCondLst>
                            <p:childTnLst>
                              <p:par>
                                <p:cTn id="44" presetID="1" presetClass="entr" presetSubtype="0" fill="hold" grpId="0" nodeType="afterEffect">
                                  <p:stCondLst>
                                    <p:cond delay="2000"/>
                                  </p:stCondLst>
                                  <p:childTnLst>
                                    <p:set>
                                      <p:cBhvr>
                                        <p:cTn id="45" dur="1" fill="hold">
                                          <p:stCondLst>
                                            <p:cond delay="0"/>
                                          </p:stCondLst>
                                        </p:cTn>
                                        <p:tgtEl>
                                          <p:spTgt spid="4">
                                            <p:graphicEl>
                                              <a:chart seriesIdx="0" categoryIdx="11" bldStep="ptInSeries"/>
                                            </p:graphicEl>
                                          </p:spTgt>
                                        </p:tgtEl>
                                        <p:attrNameLst>
                                          <p:attrName>style.visibility</p:attrName>
                                        </p:attrNameLst>
                                      </p:cBhvr>
                                      <p:to>
                                        <p:strVal val="visible"/>
                                      </p:to>
                                    </p:set>
                                  </p:childTnLst>
                                </p:cTn>
                              </p:par>
                            </p:childTnLst>
                          </p:cTn>
                        </p:par>
                        <p:par>
                          <p:cTn id="46" fill="hold">
                            <p:stCondLst>
                              <p:cond delay="26000"/>
                            </p:stCondLst>
                            <p:childTnLst>
                              <p:par>
                                <p:cTn id="47" presetID="1" presetClass="entr" presetSubtype="0" fill="hold" grpId="0" nodeType="afterEffect">
                                  <p:stCondLst>
                                    <p:cond delay="2000"/>
                                  </p:stCondLst>
                                  <p:childTnLst>
                                    <p:set>
                                      <p:cBhvr>
                                        <p:cTn id="48" dur="1" fill="hold">
                                          <p:stCondLst>
                                            <p:cond delay="0"/>
                                          </p:stCondLst>
                                        </p:cTn>
                                        <p:tgtEl>
                                          <p:spTgt spid="4">
                                            <p:graphicEl>
                                              <a:chart seriesIdx="0" categoryIdx="12" bldStep="ptInSeries"/>
                                            </p:graphicEl>
                                          </p:spTgt>
                                        </p:tgtEl>
                                        <p:attrNameLst>
                                          <p:attrName>style.visibility</p:attrName>
                                        </p:attrNameLst>
                                      </p:cBhvr>
                                      <p:to>
                                        <p:strVal val="visible"/>
                                      </p:to>
                                    </p:set>
                                  </p:childTnLst>
                                </p:cTn>
                              </p:par>
                            </p:childTnLst>
                          </p:cTn>
                        </p:par>
                        <p:par>
                          <p:cTn id="49" fill="hold">
                            <p:stCondLst>
                              <p:cond delay="28000"/>
                            </p:stCondLst>
                            <p:childTnLst>
                              <p:par>
                                <p:cTn id="50" presetID="1" presetClass="entr" presetSubtype="0" fill="hold" grpId="0" nodeType="afterEffect">
                                  <p:stCondLst>
                                    <p:cond delay="2000"/>
                                  </p:stCondLst>
                                  <p:childTnLst>
                                    <p:set>
                                      <p:cBhvr>
                                        <p:cTn id="51" dur="1" fill="hold">
                                          <p:stCondLst>
                                            <p:cond delay="0"/>
                                          </p:stCondLst>
                                        </p:cTn>
                                        <p:tgtEl>
                                          <p:spTgt spid="4">
                                            <p:graphicEl>
                                              <a:chart seriesIdx="0" categoryIdx="13" bldStep="ptInSeries"/>
                                            </p:graphicEl>
                                          </p:spTgt>
                                        </p:tgtEl>
                                        <p:attrNameLst>
                                          <p:attrName>style.visibility</p:attrName>
                                        </p:attrNameLst>
                                      </p:cBhvr>
                                      <p:to>
                                        <p:strVal val="visible"/>
                                      </p:to>
                                    </p:set>
                                  </p:childTnLst>
                                </p:cTn>
                              </p:par>
                            </p:childTnLst>
                          </p:cTn>
                        </p:par>
                        <p:par>
                          <p:cTn id="52" fill="hold">
                            <p:stCondLst>
                              <p:cond delay="30000"/>
                            </p:stCondLst>
                            <p:childTnLst>
                              <p:par>
                                <p:cTn id="53" presetID="1" presetClass="entr" presetSubtype="0" fill="hold" grpId="0" nodeType="afterEffect">
                                  <p:stCondLst>
                                    <p:cond delay="2000"/>
                                  </p:stCondLst>
                                  <p:childTnLst>
                                    <p:set>
                                      <p:cBhvr>
                                        <p:cTn id="54" dur="1" fill="hold">
                                          <p:stCondLst>
                                            <p:cond delay="0"/>
                                          </p:stCondLst>
                                        </p:cTn>
                                        <p:tgtEl>
                                          <p:spTgt spid="4">
                                            <p:graphicEl>
                                              <a:chart seriesIdx="0" categoryIdx="14" bldStep="ptInSeries"/>
                                            </p:graphicEl>
                                          </p:spTgt>
                                        </p:tgtEl>
                                        <p:attrNameLst>
                                          <p:attrName>style.visibility</p:attrName>
                                        </p:attrNameLst>
                                      </p:cBhvr>
                                      <p:to>
                                        <p:strVal val="visible"/>
                                      </p:to>
                                    </p:set>
                                  </p:childTnLst>
                                </p:cTn>
                              </p:par>
                            </p:childTnLst>
                          </p:cTn>
                        </p:par>
                        <p:par>
                          <p:cTn id="55" fill="hold">
                            <p:stCondLst>
                              <p:cond delay="32000"/>
                            </p:stCondLst>
                            <p:childTnLst>
                              <p:par>
                                <p:cTn id="56" presetID="1" presetClass="entr" presetSubtype="0" fill="hold" grpId="0" nodeType="afterEffect">
                                  <p:stCondLst>
                                    <p:cond delay="2000"/>
                                  </p:stCondLst>
                                  <p:childTnLst>
                                    <p:set>
                                      <p:cBhvr>
                                        <p:cTn id="57" dur="1" fill="hold">
                                          <p:stCondLst>
                                            <p:cond delay="0"/>
                                          </p:stCondLst>
                                        </p:cTn>
                                        <p:tgtEl>
                                          <p:spTgt spid="4">
                                            <p:graphicEl>
                                              <a:chart seriesIdx="0" categoryIdx="15" bldStep="ptInSeries"/>
                                            </p:graphicEl>
                                          </p:spTgt>
                                        </p:tgtEl>
                                        <p:attrNameLst>
                                          <p:attrName>style.visibility</p:attrName>
                                        </p:attrNameLst>
                                      </p:cBhvr>
                                      <p:to>
                                        <p:strVal val="visible"/>
                                      </p:to>
                                    </p:set>
                                  </p:childTnLst>
                                </p:cTn>
                              </p:par>
                            </p:childTnLst>
                          </p:cTn>
                        </p:par>
                        <p:par>
                          <p:cTn id="58" fill="hold">
                            <p:stCondLst>
                              <p:cond delay="34000"/>
                            </p:stCondLst>
                            <p:childTnLst>
                              <p:par>
                                <p:cTn id="59" presetID="1" presetClass="entr" presetSubtype="0" fill="hold" grpId="0" nodeType="afterEffect">
                                  <p:stCondLst>
                                    <p:cond delay="2000"/>
                                  </p:stCondLst>
                                  <p:childTnLst>
                                    <p:set>
                                      <p:cBhvr>
                                        <p:cTn id="60" dur="1" fill="hold">
                                          <p:stCondLst>
                                            <p:cond delay="0"/>
                                          </p:stCondLst>
                                        </p:cTn>
                                        <p:tgtEl>
                                          <p:spTgt spid="4">
                                            <p:graphicEl>
                                              <a:chart seriesIdx="0" categoryIdx="16" bldStep="ptInSeries"/>
                                            </p:graphicEl>
                                          </p:spTgt>
                                        </p:tgtEl>
                                        <p:attrNameLst>
                                          <p:attrName>style.visibility</p:attrName>
                                        </p:attrNameLst>
                                      </p:cBhvr>
                                      <p:to>
                                        <p:strVal val="visible"/>
                                      </p:to>
                                    </p:set>
                                  </p:childTnLst>
                                </p:cTn>
                              </p:par>
                            </p:childTnLst>
                          </p:cTn>
                        </p:par>
                        <p:par>
                          <p:cTn id="61" fill="hold">
                            <p:stCondLst>
                              <p:cond delay="36000"/>
                            </p:stCondLst>
                            <p:childTnLst>
                              <p:par>
                                <p:cTn id="62" presetID="1" presetClass="entr" presetSubtype="0" fill="hold" grpId="0" nodeType="afterEffect">
                                  <p:stCondLst>
                                    <p:cond delay="2000"/>
                                  </p:stCondLst>
                                  <p:childTnLst>
                                    <p:set>
                                      <p:cBhvr>
                                        <p:cTn id="63" dur="1" fill="hold">
                                          <p:stCondLst>
                                            <p:cond delay="0"/>
                                          </p:stCondLst>
                                        </p:cTn>
                                        <p:tgtEl>
                                          <p:spTgt spid="4">
                                            <p:graphicEl>
                                              <a:chart seriesIdx="0" categoryIdx="17" bldStep="ptInSeries"/>
                                            </p:graphicEl>
                                          </p:spTgt>
                                        </p:tgtEl>
                                        <p:attrNameLst>
                                          <p:attrName>style.visibility</p:attrName>
                                        </p:attrNameLst>
                                      </p:cBhvr>
                                      <p:to>
                                        <p:strVal val="visible"/>
                                      </p:to>
                                    </p:set>
                                  </p:childTnLst>
                                </p:cTn>
                              </p:par>
                            </p:childTnLst>
                          </p:cTn>
                        </p:par>
                        <p:par>
                          <p:cTn id="64" fill="hold">
                            <p:stCondLst>
                              <p:cond delay="38000"/>
                            </p:stCondLst>
                            <p:childTnLst>
                              <p:par>
                                <p:cTn id="65" presetID="1" presetClass="entr" presetSubtype="0" fill="hold" grpId="0" nodeType="afterEffect">
                                  <p:stCondLst>
                                    <p:cond delay="2000"/>
                                  </p:stCondLst>
                                  <p:childTnLst>
                                    <p:set>
                                      <p:cBhvr>
                                        <p:cTn id="66" dur="1" fill="hold">
                                          <p:stCondLst>
                                            <p:cond delay="0"/>
                                          </p:stCondLst>
                                        </p:cTn>
                                        <p:tgtEl>
                                          <p:spTgt spid="4">
                                            <p:graphicEl>
                                              <a:chart seriesIdx="0" categoryIdx="18" bldStep="ptInSeries"/>
                                            </p:graphicEl>
                                          </p:spTgt>
                                        </p:tgtEl>
                                        <p:attrNameLst>
                                          <p:attrName>style.visibility</p:attrName>
                                        </p:attrNameLst>
                                      </p:cBhvr>
                                      <p:to>
                                        <p:strVal val="visible"/>
                                      </p:to>
                                    </p:set>
                                  </p:childTnLst>
                                </p:cTn>
                              </p:par>
                            </p:childTnLst>
                          </p:cTn>
                        </p:par>
                        <p:par>
                          <p:cTn id="67" fill="hold">
                            <p:stCondLst>
                              <p:cond delay="40000"/>
                            </p:stCondLst>
                            <p:childTnLst>
                              <p:par>
                                <p:cTn id="68" presetID="1" presetClass="entr" presetSubtype="0" fill="hold" grpId="0" nodeType="afterEffect">
                                  <p:stCondLst>
                                    <p:cond delay="2000"/>
                                  </p:stCondLst>
                                  <p:childTnLst>
                                    <p:set>
                                      <p:cBhvr>
                                        <p:cTn id="69" dur="1" fill="hold">
                                          <p:stCondLst>
                                            <p:cond delay="0"/>
                                          </p:stCondLst>
                                        </p:cTn>
                                        <p:tgtEl>
                                          <p:spTgt spid="4">
                                            <p:graphicEl>
                                              <a:chart seriesIdx="0" categoryIdx="19" bldStep="ptInSeries"/>
                                            </p:graphicEl>
                                          </p:spTgt>
                                        </p:tgtEl>
                                        <p:attrNameLst>
                                          <p:attrName>style.visibility</p:attrName>
                                        </p:attrNameLst>
                                      </p:cBhvr>
                                      <p:to>
                                        <p:strVal val="visible"/>
                                      </p:to>
                                    </p:set>
                                  </p:childTnLst>
                                </p:cTn>
                              </p:par>
                            </p:childTnLst>
                          </p:cTn>
                        </p:par>
                        <p:par>
                          <p:cTn id="70" fill="hold">
                            <p:stCondLst>
                              <p:cond delay="42000"/>
                            </p:stCondLst>
                            <p:childTnLst>
                              <p:par>
                                <p:cTn id="71" presetID="1" presetClass="entr" presetSubtype="0" fill="hold" grpId="0" nodeType="afterEffect">
                                  <p:stCondLst>
                                    <p:cond delay="2000"/>
                                  </p:stCondLst>
                                  <p:childTnLst>
                                    <p:set>
                                      <p:cBhvr>
                                        <p:cTn id="72" dur="1" fill="hold">
                                          <p:stCondLst>
                                            <p:cond delay="0"/>
                                          </p:stCondLst>
                                        </p:cTn>
                                        <p:tgtEl>
                                          <p:spTgt spid="4">
                                            <p:graphicEl>
                                              <a:chart seriesIdx="0" categoryIdx="20" bldStep="ptInSeries"/>
                                            </p:graphicEl>
                                          </p:spTgt>
                                        </p:tgtEl>
                                        <p:attrNameLst>
                                          <p:attrName>style.visibility</p:attrName>
                                        </p:attrNameLst>
                                      </p:cBhvr>
                                      <p:to>
                                        <p:strVal val="visible"/>
                                      </p:to>
                                    </p:set>
                                  </p:childTnLst>
                                </p:cTn>
                              </p:par>
                            </p:childTnLst>
                          </p:cTn>
                        </p:par>
                        <p:par>
                          <p:cTn id="73" fill="hold">
                            <p:stCondLst>
                              <p:cond delay="44000"/>
                            </p:stCondLst>
                            <p:childTnLst>
                              <p:par>
                                <p:cTn id="74" presetID="1" presetClass="entr" presetSubtype="0" fill="hold" grpId="0" nodeType="afterEffect">
                                  <p:stCondLst>
                                    <p:cond delay="2000"/>
                                  </p:stCondLst>
                                  <p:childTnLst>
                                    <p:set>
                                      <p:cBhvr>
                                        <p:cTn id="75" dur="1" fill="hold">
                                          <p:stCondLst>
                                            <p:cond delay="0"/>
                                          </p:stCondLst>
                                        </p:cTn>
                                        <p:tgtEl>
                                          <p:spTgt spid="4">
                                            <p:graphicEl>
                                              <a:chart seriesIdx="0" categoryIdx="21" bldStep="ptInSeries"/>
                                            </p:graphicEl>
                                          </p:spTgt>
                                        </p:tgtEl>
                                        <p:attrNameLst>
                                          <p:attrName>style.visibility</p:attrName>
                                        </p:attrNameLst>
                                      </p:cBhvr>
                                      <p:to>
                                        <p:strVal val="visible"/>
                                      </p:to>
                                    </p:set>
                                  </p:childTnLst>
                                </p:cTn>
                              </p:par>
                            </p:childTnLst>
                          </p:cTn>
                        </p:par>
                        <p:par>
                          <p:cTn id="76" fill="hold">
                            <p:stCondLst>
                              <p:cond delay="46000"/>
                            </p:stCondLst>
                            <p:childTnLst>
                              <p:par>
                                <p:cTn id="77" presetID="1" presetClass="entr" presetSubtype="0" fill="hold" grpId="0" nodeType="afterEffect">
                                  <p:stCondLst>
                                    <p:cond delay="2000"/>
                                  </p:stCondLst>
                                  <p:childTnLst>
                                    <p:set>
                                      <p:cBhvr>
                                        <p:cTn id="78" dur="1" fill="hold">
                                          <p:stCondLst>
                                            <p:cond delay="0"/>
                                          </p:stCondLst>
                                        </p:cTn>
                                        <p:tgtEl>
                                          <p:spTgt spid="4">
                                            <p:graphicEl>
                                              <a:chart seriesIdx="0" categoryIdx="22" bldStep="ptInSeries"/>
                                            </p:graphicEl>
                                          </p:spTgt>
                                        </p:tgtEl>
                                        <p:attrNameLst>
                                          <p:attrName>style.visibility</p:attrName>
                                        </p:attrNameLst>
                                      </p:cBhvr>
                                      <p:to>
                                        <p:strVal val="visible"/>
                                      </p:to>
                                    </p:set>
                                  </p:childTnLst>
                                </p:cTn>
                              </p:par>
                            </p:childTnLst>
                          </p:cTn>
                        </p:par>
                        <p:par>
                          <p:cTn id="79" fill="hold">
                            <p:stCondLst>
                              <p:cond delay="48000"/>
                            </p:stCondLst>
                            <p:childTnLst>
                              <p:par>
                                <p:cTn id="80" presetID="1" presetClass="entr" presetSubtype="0" fill="hold" grpId="0" nodeType="afterEffect">
                                  <p:stCondLst>
                                    <p:cond delay="2000"/>
                                  </p:stCondLst>
                                  <p:childTnLst>
                                    <p:set>
                                      <p:cBhvr>
                                        <p:cTn id="81" dur="1" fill="hold">
                                          <p:stCondLst>
                                            <p:cond delay="0"/>
                                          </p:stCondLst>
                                        </p:cTn>
                                        <p:tgtEl>
                                          <p:spTgt spid="4">
                                            <p:graphicEl>
                                              <a:chart seriesIdx="0" categoryIdx="23" bldStep="ptInSeries"/>
                                            </p:graphicEl>
                                          </p:spTgt>
                                        </p:tgtEl>
                                        <p:attrNameLst>
                                          <p:attrName>style.visibility</p:attrName>
                                        </p:attrNameLst>
                                      </p:cBhvr>
                                      <p:to>
                                        <p:strVal val="visible"/>
                                      </p:to>
                                    </p:set>
                                  </p:childTnLst>
                                </p:cTn>
                              </p:par>
                            </p:childTnLst>
                          </p:cTn>
                        </p:par>
                        <p:par>
                          <p:cTn id="82" fill="hold">
                            <p:stCondLst>
                              <p:cond delay="50000"/>
                            </p:stCondLst>
                            <p:childTnLst>
                              <p:par>
                                <p:cTn id="83" presetID="1" presetClass="entr" presetSubtype="0" fill="hold" grpId="0" nodeType="afterEffect">
                                  <p:stCondLst>
                                    <p:cond delay="2000"/>
                                  </p:stCondLst>
                                  <p:childTnLst>
                                    <p:set>
                                      <p:cBhvr>
                                        <p:cTn id="84" dur="1" fill="hold">
                                          <p:stCondLst>
                                            <p:cond delay="0"/>
                                          </p:stCondLst>
                                        </p:cTn>
                                        <p:tgtEl>
                                          <p:spTgt spid="4">
                                            <p:graphicEl>
                                              <a:chart seriesIdx="1" categoryIdx="0" bldStep="ptInSeries"/>
                                            </p:graphicEl>
                                          </p:spTgt>
                                        </p:tgtEl>
                                        <p:attrNameLst>
                                          <p:attrName>style.visibility</p:attrName>
                                        </p:attrNameLst>
                                      </p:cBhvr>
                                      <p:to>
                                        <p:strVal val="visible"/>
                                      </p:to>
                                    </p:set>
                                  </p:childTnLst>
                                </p:cTn>
                              </p:par>
                            </p:childTnLst>
                          </p:cTn>
                        </p:par>
                        <p:par>
                          <p:cTn id="85" fill="hold">
                            <p:stCondLst>
                              <p:cond delay="52000"/>
                            </p:stCondLst>
                            <p:childTnLst>
                              <p:par>
                                <p:cTn id="86" presetID="1" presetClass="entr" presetSubtype="0" fill="hold" grpId="0" nodeType="afterEffect">
                                  <p:stCondLst>
                                    <p:cond delay="2000"/>
                                  </p:stCondLst>
                                  <p:childTnLst>
                                    <p:set>
                                      <p:cBhvr>
                                        <p:cTn id="87" dur="1" fill="hold">
                                          <p:stCondLst>
                                            <p:cond delay="0"/>
                                          </p:stCondLst>
                                        </p:cTn>
                                        <p:tgtEl>
                                          <p:spTgt spid="4">
                                            <p:graphicEl>
                                              <a:chart seriesIdx="1" categoryIdx="1" bldStep="ptInSeries"/>
                                            </p:graphicEl>
                                          </p:spTgt>
                                        </p:tgtEl>
                                        <p:attrNameLst>
                                          <p:attrName>style.visibility</p:attrName>
                                        </p:attrNameLst>
                                      </p:cBhvr>
                                      <p:to>
                                        <p:strVal val="visible"/>
                                      </p:to>
                                    </p:set>
                                  </p:childTnLst>
                                </p:cTn>
                              </p:par>
                            </p:childTnLst>
                          </p:cTn>
                        </p:par>
                        <p:par>
                          <p:cTn id="88" fill="hold">
                            <p:stCondLst>
                              <p:cond delay="54000"/>
                            </p:stCondLst>
                            <p:childTnLst>
                              <p:par>
                                <p:cTn id="89" presetID="1" presetClass="entr" presetSubtype="0" fill="hold" grpId="0" nodeType="afterEffect">
                                  <p:stCondLst>
                                    <p:cond delay="2000"/>
                                  </p:stCondLst>
                                  <p:childTnLst>
                                    <p:set>
                                      <p:cBhvr>
                                        <p:cTn id="90" dur="1" fill="hold">
                                          <p:stCondLst>
                                            <p:cond delay="0"/>
                                          </p:stCondLst>
                                        </p:cTn>
                                        <p:tgtEl>
                                          <p:spTgt spid="4">
                                            <p:graphicEl>
                                              <a:chart seriesIdx="1" categoryIdx="2" bldStep="ptInSeries"/>
                                            </p:graphicEl>
                                          </p:spTgt>
                                        </p:tgtEl>
                                        <p:attrNameLst>
                                          <p:attrName>style.visibility</p:attrName>
                                        </p:attrNameLst>
                                      </p:cBhvr>
                                      <p:to>
                                        <p:strVal val="visible"/>
                                      </p:to>
                                    </p:set>
                                  </p:childTnLst>
                                </p:cTn>
                              </p:par>
                            </p:childTnLst>
                          </p:cTn>
                        </p:par>
                        <p:par>
                          <p:cTn id="91" fill="hold">
                            <p:stCondLst>
                              <p:cond delay="56000"/>
                            </p:stCondLst>
                            <p:childTnLst>
                              <p:par>
                                <p:cTn id="92" presetID="1" presetClass="entr" presetSubtype="0" fill="hold" grpId="0" nodeType="afterEffect">
                                  <p:stCondLst>
                                    <p:cond delay="2000"/>
                                  </p:stCondLst>
                                  <p:childTnLst>
                                    <p:set>
                                      <p:cBhvr>
                                        <p:cTn id="93" dur="1" fill="hold">
                                          <p:stCondLst>
                                            <p:cond delay="0"/>
                                          </p:stCondLst>
                                        </p:cTn>
                                        <p:tgtEl>
                                          <p:spTgt spid="4">
                                            <p:graphicEl>
                                              <a:chart seriesIdx="1" categoryIdx="3" bldStep="ptInSeries"/>
                                            </p:graphicEl>
                                          </p:spTgt>
                                        </p:tgtEl>
                                        <p:attrNameLst>
                                          <p:attrName>style.visibility</p:attrName>
                                        </p:attrNameLst>
                                      </p:cBhvr>
                                      <p:to>
                                        <p:strVal val="visible"/>
                                      </p:to>
                                    </p:set>
                                  </p:childTnLst>
                                </p:cTn>
                              </p:par>
                            </p:childTnLst>
                          </p:cTn>
                        </p:par>
                        <p:par>
                          <p:cTn id="94" fill="hold">
                            <p:stCondLst>
                              <p:cond delay="58000"/>
                            </p:stCondLst>
                            <p:childTnLst>
                              <p:par>
                                <p:cTn id="95" presetID="1" presetClass="entr" presetSubtype="0" fill="hold" grpId="0" nodeType="afterEffect">
                                  <p:stCondLst>
                                    <p:cond delay="2000"/>
                                  </p:stCondLst>
                                  <p:childTnLst>
                                    <p:set>
                                      <p:cBhvr>
                                        <p:cTn id="96" dur="1" fill="hold">
                                          <p:stCondLst>
                                            <p:cond delay="0"/>
                                          </p:stCondLst>
                                        </p:cTn>
                                        <p:tgtEl>
                                          <p:spTgt spid="4">
                                            <p:graphicEl>
                                              <a:chart seriesIdx="1" categoryIdx="4" bldStep="ptInSeries"/>
                                            </p:graphicEl>
                                          </p:spTgt>
                                        </p:tgtEl>
                                        <p:attrNameLst>
                                          <p:attrName>style.visibility</p:attrName>
                                        </p:attrNameLst>
                                      </p:cBhvr>
                                      <p:to>
                                        <p:strVal val="visible"/>
                                      </p:to>
                                    </p:set>
                                  </p:childTnLst>
                                </p:cTn>
                              </p:par>
                            </p:childTnLst>
                          </p:cTn>
                        </p:par>
                        <p:par>
                          <p:cTn id="97" fill="hold">
                            <p:stCondLst>
                              <p:cond delay="60000"/>
                            </p:stCondLst>
                            <p:childTnLst>
                              <p:par>
                                <p:cTn id="98" presetID="1" presetClass="entr" presetSubtype="0" fill="hold" grpId="0" nodeType="afterEffect">
                                  <p:stCondLst>
                                    <p:cond delay="2000"/>
                                  </p:stCondLst>
                                  <p:childTnLst>
                                    <p:set>
                                      <p:cBhvr>
                                        <p:cTn id="99" dur="1" fill="hold">
                                          <p:stCondLst>
                                            <p:cond delay="0"/>
                                          </p:stCondLst>
                                        </p:cTn>
                                        <p:tgtEl>
                                          <p:spTgt spid="4">
                                            <p:graphicEl>
                                              <a:chart seriesIdx="1" categoryIdx="5" bldStep="ptInSeries"/>
                                            </p:graphicEl>
                                          </p:spTgt>
                                        </p:tgtEl>
                                        <p:attrNameLst>
                                          <p:attrName>style.visibility</p:attrName>
                                        </p:attrNameLst>
                                      </p:cBhvr>
                                      <p:to>
                                        <p:strVal val="visible"/>
                                      </p:to>
                                    </p:set>
                                  </p:childTnLst>
                                </p:cTn>
                              </p:par>
                            </p:childTnLst>
                          </p:cTn>
                        </p:par>
                        <p:par>
                          <p:cTn id="100" fill="hold">
                            <p:stCondLst>
                              <p:cond delay="62000"/>
                            </p:stCondLst>
                            <p:childTnLst>
                              <p:par>
                                <p:cTn id="101" presetID="1" presetClass="entr" presetSubtype="0" fill="hold" grpId="0" nodeType="afterEffect">
                                  <p:stCondLst>
                                    <p:cond delay="2000"/>
                                  </p:stCondLst>
                                  <p:childTnLst>
                                    <p:set>
                                      <p:cBhvr>
                                        <p:cTn id="102" dur="1" fill="hold">
                                          <p:stCondLst>
                                            <p:cond delay="0"/>
                                          </p:stCondLst>
                                        </p:cTn>
                                        <p:tgtEl>
                                          <p:spTgt spid="4">
                                            <p:graphicEl>
                                              <a:chart seriesIdx="1" categoryIdx="6" bldStep="ptInSeries"/>
                                            </p:graphicEl>
                                          </p:spTgt>
                                        </p:tgtEl>
                                        <p:attrNameLst>
                                          <p:attrName>style.visibility</p:attrName>
                                        </p:attrNameLst>
                                      </p:cBhvr>
                                      <p:to>
                                        <p:strVal val="visible"/>
                                      </p:to>
                                    </p:set>
                                  </p:childTnLst>
                                </p:cTn>
                              </p:par>
                            </p:childTnLst>
                          </p:cTn>
                        </p:par>
                        <p:par>
                          <p:cTn id="103" fill="hold">
                            <p:stCondLst>
                              <p:cond delay="64000"/>
                            </p:stCondLst>
                            <p:childTnLst>
                              <p:par>
                                <p:cTn id="104" presetID="1" presetClass="entr" presetSubtype="0" fill="hold" grpId="0" nodeType="afterEffect">
                                  <p:stCondLst>
                                    <p:cond delay="2000"/>
                                  </p:stCondLst>
                                  <p:childTnLst>
                                    <p:set>
                                      <p:cBhvr>
                                        <p:cTn id="105" dur="1" fill="hold">
                                          <p:stCondLst>
                                            <p:cond delay="0"/>
                                          </p:stCondLst>
                                        </p:cTn>
                                        <p:tgtEl>
                                          <p:spTgt spid="4">
                                            <p:graphicEl>
                                              <a:chart seriesIdx="1" categoryIdx="7" bldStep="ptInSeries"/>
                                            </p:graphicEl>
                                          </p:spTgt>
                                        </p:tgtEl>
                                        <p:attrNameLst>
                                          <p:attrName>style.visibility</p:attrName>
                                        </p:attrNameLst>
                                      </p:cBhvr>
                                      <p:to>
                                        <p:strVal val="visible"/>
                                      </p:to>
                                    </p:set>
                                  </p:childTnLst>
                                </p:cTn>
                              </p:par>
                            </p:childTnLst>
                          </p:cTn>
                        </p:par>
                        <p:par>
                          <p:cTn id="106" fill="hold">
                            <p:stCondLst>
                              <p:cond delay="66000"/>
                            </p:stCondLst>
                            <p:childTnLst>
                              <p:par>
                                <p:cTn id="107" presetID="1" presetClass="entr" presetSubtype="0" fill="hold" grpId="0" nodeType="afterEffect">
                                  <p:stCondLst>
                                    <p:cond delay="2000"/>
                                  </p:stCondLst>
                                  <p:childTnLst>
                                    <p:set>
                                      <p:cBhvr>
                                        <p:cTn id="108" dur="1" fill="hold">
                                          <p:stCondLst>
                                            <p:cond delay="0"/>
                                          </p:stCondLst>
                                        </p:cTn>
                                        <p:tgtEl>
                                          <p:spTgt spid="4">
                                            <p:graphicEl>
                                              <a:chart seriesIdx="1" categoryIdx="8" bldStep="ptInSeries"/>
                                            </p:graphicEl>
                                          </p:spTgt>
                                        </p:tgtEl>
                                        <p:attrNameLst>
                                          <p:attrName>style.visibility</p:attrName>
                                        </p:attrNameLst>
                                      </p:cBhvr>
                                      <p:to>
                                        <p:strVal val="visible"/>
                                      </p:to>
                                    </p:set>
                                  </p:childTnLst>
                                </p:cTn>
                              </p:par>
                            </p:childTnLst>
                          </p:cTn>
                        </p:par>
                        <p:par>
                          <p:cTn id="109" fill="hold">
                            <p:stCondLst>
                              <p:cond delay="68000"/>
                            </p:stCondLst>
                            <p:childTnLst>
                              <p:par>
                                <p:cTn id="110" presetID="1" presetClass="entr" presetSubtype="0" fill="hold" grpId="0" nodeType="afterEffect">
                                  <p:stCondLst>
                                    <p:cond delay="2000"/>
                                  </p:stCondLst>
                                  <p:childTnLst>
                                    <p:set>
                                      <p:cBhvr>
                                        <p:cTn id="111" dur="1" fill="hold">
                                          <p:stCondLst>
                                            <p:cond delay="0"/>
                                          </p:stCondLst>
                                        </p:cTn>
                                        <p:tgtEl>
                                          <p:spTgt spid="4">
                                            <p:graphicEl>
                                              <a:chart seriesIdx="1" categoryIdx="9" bldStep="ptInSeries"/>
                                            </p:graphicEl>
                                          </p:spTgt>
                                        </p:tgtEl>
                                        <p:attrNameLst>
                                          <p:attrName>style.visibility</p:attrName>
                                        </p:attrNameLst>
                                      </p:cBhvr>
                                      <p:to>
                                        <p:strVal val="visible"/>
                                      </p:to>
                                    </p:set>
                                  </p:childTnLst>
                                </p:cTn>
                              </p:par>
                            </p:childTnLst>
                          </p:cTn>
                        </p:par>
                        <p:par>
                          <p:cTn id="112" fill="hold">
                            <p:stCondLst>
                              <p:cond delay="70000"/>
                            </p:stCondLst>
                            <p:childTnLst>
                              <p:par>
                                <p:cTn id="113" presetID="1" presetClass="entr" presetSubtype="0" fill="hold" grpId="0" nodeType="afterEffect">
                                  <p:stCondLst>
                                    <p:cond delay="2000"/>
                                  </p:stCondLst>
                                  <p:childTnLst>
                                    <p:set>
                                      <p:cBhvr>
                                        <p:cTn id="114" dur="1" fill="hold">
                                          <p:stCondLst>
                                            <p:cond delay="0"/>
                                          </p:stCondLst>
                                        </p:cTn>
                                        <p:tgtEl>
                                          <p:spTgt spid="4">
                                            <p:graphicEl>
                                              <a:chart seriesIdx="1" categoryIdx="10" bldStep="ptInSeries"/>
                                            </p:graphicEl>
                                          </p:spTgt>
                                        </p:tgtEl>
                                        <p:attrNameLst>
                                          <p:attrName>style.visibility</p:attrName>
                                        </p:attrNameLst>
                                      </p:cBhvr>
                                      <p:to>
                                        <p:strVal val="visible"/>
                                      </p:to>
                                    </p:set>
                                  </p:childTnLst>
                                </p:cTn>
                              </p:par>
                            </p:childTnLst>
                          </p:cTn>
                        </p:par>
                        <p:par>
                          <p:cTn id="115" fill="hold">
                            <p:stCondLst>
                              <p:cond delay="72000"/>
                            </p:stCondLst>
                            <p:childTnLst>
                              <p:par>
                                <p:cTn id="116" presetID="1" presetClass="entr" presetSubtype="0" fill="hold" grpId="0" nodeType="afterEffect">
                                  <p:stCondLst>
                                    <p:cond delay="2000"/>
                                  </p:stCondLst>
                                  <p:childTnLst>
                                    <p:set>
                                      <p:cBhvr>
                                        <p:cTn id="117" dur="1" fill="hold">
                                          <p:stCondLst>
                                            <p:cond delay="0"/>
                                          </p:stCondLst>
                                        </p:cTn>
                                        <p:tgtEl>
                                          <p:spTgt spid="4">
                                            <p:graphicEl>
                                              <a:chart seriesIdx="1" categoryIdx="11" bldStep="ptInSeries"/>
                                            </p:graphicEl>
                                          </p:spTgt>
                                        </p:tgtEl>
                                        <p:attrNameLst>
                                          <p:attrName>style.visibility</p:attrName>
                                        </p:attrNameLst>
                                      </p:cBhvr>
                                      <p:to>
                                        <p:strVal val="visible"/>
                                      </p:to>
                                    </p:set>
                                  </p:childTnLst>
                                </p:cTn>
                              </p:par>
                            </p:childTnLst>
                          </p:cTn>
                        </p:par>
                        <p:par>
                          <p:cTn id="118" fill="hold">
                            <p:stCondLst>
                              <p:cond delay="74000"/>
                            </p:stCondLst>
                            <p:childTnLst>
                              <p:par>
                                <p:cTn id="119" presetID="1" presetClass="entr" presetSubtype="0" fill="hold" grpId="0" nodeType="afterEffect">
                                  <p:stCondLst>
                                    <p:cond delay="2000"/>
                                  </p:stCondLst>
                                  <p:childTnLst>
                                    <p:set>
                                      <p:cBhvr>
                                        <p:cTn id="120" dur="1" fill="hold">
                                          <p:stCondLst>
                                            <p:cond delay="0"/>
                                          </p:stCondLst>
                                        </p:cTn>
                                        <p:tgtEl>
                                          <p:spTgt spid="4">
                                            <p:graphicEl>
                                              <a:chart seriesIdx="1" categoryIdx="12" bldStep="ptInSeries"/>
                                            </p:graphicEl>
                                          </p:spTgt>
                                        </p:tgtEl>
                                        <p:attrNameLst>
                                          <p:attrName>style.visibility</p:attrName>
                                        </p:attrNameLst>
                                      </p:cBhvr>
                                      <p:to>
                                        <p:strVal val="visible"/>
                                      </p:to>
                                    </p:set>
                                  </p:childTnLst>
                                </p:cTn>
                              </p:par>
                            </p:childTnLst>
                          </p:cTn>
                        </p:par>
                        <p:par>
                          <p:cTn id="121" fill="hold">
                            <p:stCondLst>
                              <p:cond delay="76000"/>
                            </p:stCondLst>
                            <p:childTnLst>
                              <p:par>
                                <p:cTn id="122" presetID="1" presetClass="entr" presetSubtype="0" fill="hold" grpId="0" nodeType="afterEffect">
                                  <p:stCondLst>
                                    <p:cond delay="2000"/>
                                  </p:stCondLst>
                                  <p:childTnLst>
                                    <p:set>
                                      <p:cBhvr>
                                        <p:cTn id="123" dur="1" fill="hold">
                                          <p:stCondLst>
                                            <p:cond delay="0"/>
                                          </p:stCondLst>
                                        </p:cTn>
                                        <p:tgtEl>
                                          <p:spTgt spid="4">
                                            <p:graphicEl>
                                              <a:chart seriesIdx="1" categoryIdx="13" bldStep="ptInSeries"/>
                                            </p:graphicEl>
                                          </p:spTgt>
                                        </p:tgtEl>
                                        <p:attrNameLst>
                                          <p:attrName>style.visibility</p:attrName>
                                        </p:attrNameLst>
                                      </p:cBhvr>
                                      <p:to>
                                        <p:strVal val="visible"/>
                                      </p:to>
                                    </p:set>
                                  </p:childTnLst>
                                </p:cTn>
                              </p:par>
                            </p:childTnLst>
                          </p:cTn>
                        </p:par>
                        <p:par>
                          <p:cTn id="124" fill="hold">
                            <p:stCondLst>
                              <p:cond delay="78000"/>
                            </p:stCondLst>
                            <p:childTnLst>
                              <p:par>
                                <p:cTn id="125" presetID="1" presetClass="entr" presetSubtype="0" fill="hold" grpId="0" nodeType="afterEffect">
                                  <p:stCondLst>
                                    <p:cond delay="2000"/>
                                  </p:stCondLst>
                                  <p:childTnLst>
                                    <p:set>
                                      <p:cBhvr>
                                        <p:cTn id="126" dur="1" fill="hold">
                                          <p:stCondLst>
                                            <p:cond delay="0"/>
                                          </p:stCondLst>
                                        </p:cTn>
                                        <p:tgtEl>
                                          <p:spTgt spid="4">
                                            <p:graphicEl>
                                              <a:chart seriesIdx="1" categoryIdx="14" bldStep="ptInSeries"/>
                                            </p:graphicEl>
                                          </p:spTgt>
                                        </p:tgtEl>
                                        <p:attrNameLst>
                                          <p:attrName>style.visibility</p:attrName>
                                        </p:attrNameLst>
                                      </p:cBhvr>
                                      <p:to>
                                        <p:strVal val="visible"/>
                                      </p:to>
                                    </p:set>
                                  </p:childTnLst>
                                </p:cTn>
                              </p:par>
                            </p:childTnLst>
                          </p:cTn>
                        </p:par>
                        <p:par>
                          <p:cTn id="127" fill="hold">
                            <p:stCondLst>
                              <p:cond delay="80000"/>
                            </p:stCondLst>
                            <p:childTnLst>
                              <p:par>
                                <p:cTn id="128" presetID="1" presetClass="entr" presetSubtype="0" fill="hold" grpId="0" nodeType="afterEffect">
                                  <p:stCondLst>
                                    <p:cond delay="2000"/>
                                  </p:stCondLst>
                                  <p:childTnLst>
                                    <p:set>
                                      <p:cBhvr>
                                        <p:cTn id="129" dur="1" fill="hold">
                                          <p:stCondLst>
                                            <p:cond delay="0"/>
                                          </p:stCondLst>
                                        </p:cTn>
                                        <p:tgtEl>
                                          <p:spTgt spid="4">
                                            <p:graphicEl>
                                              <a:chart seriesIdx="1" categoryIdx="15" bldStep="ptInSeries"/>
                                            </p:graphicEl>
                                          </p:spTgt>
                                        </p:tgtEl>
                                        <p:attrNameLst>
                                          <p:attrName>style.visibility</p:attrName>
                                        </p:attrNameLst>
                                      </p:cBhvr>
                                      <p:to>
                                        <p:strVal val="visible"/>
                                      </p:to>
                                    </p:set>
                                  </p:childTnLst>
                                </p:cTn>
                              </p:par>
                            </p:childTnLst>
                          </p:cTn>
                        </p:par>
                        <p:par>
                          <p:cTn id="130" fill="hold">
                            <p:stCondLst>
                              <p:cond delay="82000"/>
                            </p:stCondLst>
                            <p:childTnLst>
                              <p:par>
                                <p:cTn id="131" presetID="1" presetClass="entr" presetSubtype="0" fill="hold" grpId="0" nodeType="afterEffect">
                                  <p:stCondLst>
                                    <p:cond delay="2000"/>
                                  </p:stCondLst>
                                  <p:childTnLst>
                                    <p:set>
                                      <p:cBhvr>
                                        <p:cTn id="132" dur="1" fill="hold">
                                          <p:stCondLst>
                                            <p:cond delay="0"/>
                                          </p:stCondLst>
                                        </p:cTn>
                                        <p:tgtEl>
                                          <p:spTgt spid="4">
                                            <p:graphicEl>
                                              <a:chart seriesIdx="1" categoryIdx="16" bldStep="ptInSeries"/>
                                            </p:graphicEl>
                                          </p:spTgt>
                                        </p:tgtEl>
                                        <p:attrNameLst>
                                          <p:attrName>style.visibility</p:attrName>
                                        </p:attrNameLst>
                                      </p:cBhvr>
                                      <p:to>
                                        <p:strVal val="visible"/>
                                      </p:to>
                                    </p:set>
                                  </p:childTnLst>
                                </p:cTn>
                              </p:par>
                            </p:childTnLst>
                          </p:cTn>
                        </p:par>
                        <p:par>
                          <p:cTn id="133" fill="hold">
                            <p:stCondLst>
                              <p:cond delay="84000"/>
                            </p:stCondLst>
                            <p:childTnLst>
                              <p:par>
                                <p:cTn id="134" presetID="1" presetClass="entr" presetSubtype="0" fill="hold" grpId="0" nodeType="afterEffect">
                                  <p:stCondLst>
                                    <p:cond delay="2000"/>
                                  </p:stCondLst>
                                  <p:childTnLst>
                                    <p:set>
                                      <p:cBhvr>
                                        <p:cTn id="135" dur="1" fill="hold">
                                          <p:stCondLst>
                                            <p:cond delay="0"/>
                                          </p:stCondLst>
                                        </p:cTn>
                                        <p:tgtEl>
                                          <p:spTgt spid="4">
                                            <p:graphicEl>
                                              <a:chart seriesIdx="1" categoryIdx="17" bldStep="ptInSeries"/>
                                            </p:graphicEl>
                                          </p:spTgt>
                                        </p:tgtEl>
                                        <p:attrNameLst>
                                          <p:attrName>style.visibility</p:attrName>
                                        </p:attrNameLst>
                                      </p:cBhvr>
                                      <p:to>
                                        <p:strVal val="visible"/>
                                      </p:to>
                                    </p:set>
                                  </p:childTnLst>
                                </p:cTn>
                              </p:par>
                            </p:childTnLst>
                          </p:cTn>
                        </p:par>
                        <p:par>
                          <p:cTn id="136" fill="hold">
                            <p:stCondLst>
                              <p:cond delay="86000"/>
                            </p:stCondLst>
                            <p:childTnLst>
                              <p:par>
                                <p:cTn id="137" presetID="1" presetClass="entr" presetSubtype="0" fill="hold" grpId="0" nodeType="afterEffect">
                                  <p:stCondLst>
                                    <p:cond delay="2000"/>
                                  </p:stCondLst>
                                  <p:childTnLst>
                                    <p:set>
                                      <p:cBhvr>
                                        <p:cTn id="138" dur="1" fill="hold">
                                          <p:stCondLst>
                                            <p:cond delay="0"/>
                                          </p:stCondLst>
                                        </p:cTn>
                                        <p:tgtEl>
                                          <p:spTgt spid="4">
                                            <p:graphicEl>
                                              <a:chart seriesIdx="1" categoryIdx="18" bldStep="ptInSeries"/>
                                            </p:graphicEl>
                                          </p:spTgt>
                                        </p:tgtEl>
                                        <p:attrNameLst>
                                          <p:attrName>style.visibility</p:attrName>
                                        </p:attrNameLst>
                                      </p:cBhvr>
                                      <p:to>
                                        <p:strVal val="visible"/>
                                      </p:to>
                                    </p:set>
                                  </p:childTnLst>
                                </p:cTn>
                              </p:par>
                            </p:childTnLst>
                          </p:cTn>
                        </p:par>
                        <p:par>
                          <p:cTn id="139" fill="hold">
                            <p:stCondLst>
                              <p:cond delay="88000"/>
                            </p:stCondLst>
                            <p:childTnLst>
                              <p:par>
                                <p:cTn id="140" presetID="1" presetClass="entr" presetSubtype="0" fill="hold" grpId="0" nodeType="afterEffect">
                                  <p:stCondLst>
                                    <p:cond delay="2000"/>
                                  </p:stCondLst>
                                  <p:childTnLst>
                                    <p:set>
                                      <p:cBhvr>
                                        <p:cTn id="141" dur="1" fill="hold">
                                          <p:stCondLst>
                                            <p:cond delay="0"/>
                                          </p:stCondLst>
                                        </p:cTn>
                                        <p:tgtEl>
                                          <p:spTgt spid="4">
                                            <p:graphicEl>
                                              <a:chart seriesIdx="1" categoryIdx="19" bldStep="ptInSeries"/>
                                            </p:graphicEl>
                                          </p:spTgt>
                                        </p:tgtEl>
                                        <p:attrNameLst>
                                          <p:attrName>style.visibility</p:attrName>
                                        </p:attrNameLst>
                                      </p:cBhvr>
                                      <p:to>
                                        <p:strVal val="visible"/>
                                      </p:to>
                                    </p:set>
                                  </p:childTnLst>
                                </p:cTn>
                              </p:par>
                            </p:childTnLst>
                          </p:cTn>
                        </p:par>
                        <p:par>
                          <p:cTn id="142" fill="hold">
                            <p:stCondLst>
                              <p:cond delay="90000"/>
                            </p:stCondLst>
                            <p:childTnLst>
                              <p:par>
                                <p:cTn id="143" presetID="1" presetClass="entr" presetSubtype="0" fill="hold" grpId="0" nodeType="afterEffect">
                                  <p:stCondLst>
                                    <p:cond delay="2000"/>
                                  </p:stCondLst>
                                  <p:childTnLst>
                                    <p:set>
                                      <p:cBhvr>
                                        <p:cTn id="144" dur="1" fill="hold">
                                          <p:stCondLst>
                                            <p:cond delay="0"/>
                                          </p:stCondLst>
                                        </p:cTn>
                                        <p:tgtEl>
                                          <p:spTgt spid="4">
                                            <p:graphicEl>
                                              <a:chart seriesIdx="1" categoryIdx="20" bldStep="ptInSeries"/>
                                            </p:graphicEl>
                                          </p:spTgt>
                                        </p:tgtEl>
                                        <p:attrNameLst>
                                          <p:attrName>style.visibility</p:attrName>
                                        </p:attrNameLst>
                                      </p:cBhvr>
                                      <p:to>
                                        <p:strVal val="visible"/>
                                      </p:to>
                                    </p:set>
                                  </p:childTnLst>
                                </p:cTn>
                              </p:par>
                            </p:childTnLst>
                          </p:cTn>
                        </p:par>
                        <p:par>
                          <p:cTn id="145" fill="hold">
                            <p:stCondLst>
                              <p:cond delay="92000"/>
                            </p:stCondLst>
                            <p:childTnLst>
                              <p:par>
                                <p:cTn id="146" presetID="1" presetClass="entr" presetSubtype="0" fill="hold" grpId="0" nodeType="afterEffect">
                                  <p:stCondLst>
                                    <p:cond delay="2000"/>
                                  </p:stCondLst>
                                  <p:childTnLst>
                                    <p:set>
                                      <p:cBhvr>
                                        <p:cTn id="147" dur="1" fill="hold">
                                          <p:stCondLst>
                                            <p:cond delay="0"/>
                                          </p:stCondLst>
                                        </p:cTn>
                                        <p:tgtEl>
                                          <p:spTgt spid="4">
                                            <p:graphicEl>
                                              <a:chart seriesIdx="1" categoryIdx="21" bldStep="ptInSeries"/>
                                            </p:graphicEl>
                                          </p:spTgt>
                                        </p:tgtEl>
                                        <p:attrNameLst>
                                          <p:attrName>style.visibility</p:attrName>
                                        </p:attrNameLst>
                                      </p:cBhvr>
                                      <p:to>
                                        <p:strVal val="visible"/>
                                      </p:to>
                                    </p:set>
                                  </p:childTnLst>
                                </p:cTn>
                              </p:par>
                            </p:childTnLst>
                          </p:cTn>
                        </p:par>
                        <p:par>
                          <p:cTn id="148" fill="hold">
                            <p:stCondLst>
                              <p:cond delay="94000"/>
                            </p:stCondLst>
                            <p:childTnLst>
                              <p:par>
                                <p:cTn id="149" presetID="1" presetClass="entr" presetSubtype="0" fill="hold" grpId="0" nodeType="afterEffect">
                                  <p:stCondLst>
                                    <p:cond delay="2000"/>
                                  </p:stCondLst>
                                  <p:childTnLst>
                                    <p:set>
                                      <p:cBhvr>
                                        <p:cTn id="150" dur="1" fill="hold">
                                          <p:stCondLst>
                                            <p:cond delay="0"/>
                                          </p:stCondLst>
                                        </p:cTn>
                                        <p:tgtEl>
                                          <p:spTgt spid="4">
                                            <p:graphicEl>
                                              <a:chart seriesIdx="1" categoryIdx="22" bldStep="ptInSeries"/>
                                            </p:graphicEl>
                                          </p:spTgt>
                                        </p:tgtEl>
                                        <p:attrNameLst>
                                          <p:attrName>style.visibility</p:attrName>
                                        </p:attrNameLst>
                                      </p:cBhvr>
                                      <p:to>
                                        <p:strVal val="visible"/>
                                      </p:to>
                                    </p:set>
                                  </p:childTnLst>
                                </p:cTn>
                              </p:par>
                            </p:childTnLst>
                          </p:cTn>
                        </p:par>
                        <p:par>
                          <p:cTn id="151" fill="hold">
                            <p:stCondLst>
                              <p:cond delay="96000"/>
                            </p:stCondLst>
                            <p:childTnLst>
                              <p:par>
                                <p:cTn id="152" presetID="1" presetClass="entr" presetSubtype="0" fill="hold" grpId="0" nodeType="afterEffect">
                                  <p:stCondLst>
                                    <p:cond delay="2000"/>
                                  </p:stCondLst>
                                  <p:childTnLst>
                                    <p:set>
                                      <p:cBhvr>
                                        <p:cTn id="153" dur="1" fill="hold">
                                          <p:stCondLst>
                                            <p:cond delay="0"/>
                                          </p:stCondLst>
                                        </p:cTn>
                                        <p:tgtEl>
                                          <p:spTgt spid="4">
                                            <p:graphicEl>
                                              <a:chart seriesIdx="1" categoryIdx="23" bldStep="ptInSeries"/>
                                            </p:graphicEl>
                                          </p:spTgt>
                                        </p:tgtEl>
                                        <p:attrNameLst>
                                          <p:attrName>style.visibility</p:attrName>
                                        </p:attrNameLst>
                                      </p:cBhvr>
                                      <p:to>
                                        <p:strVal val="visible"/>
                                      </p:to>
                                    </p:set>
                                  </p:childTnLst>
                                </p:cTn>
                              </p:par>
                            </p:childTnLst>
                          </p:cTn>
                        </p:par>
                        <p:par>
                          <p:cTn id="154" fill="hold">
                            <p:stCondLst>
                              <p:cond delay="98000"/>
                            </p:stCondLst>
                            <p:childTnLst>
                              <p:par>
                                <p:cTn id="155" presetID="1" presetClass="entr" presetSubtype="0" fill="hold" grpId="0" nodeType="afterEffect">
                                  <p:stCondLst>
                                    <p:cond delay="2000"/>
                                  </p:stCondLst>
                                  <p:childTnLst>
                                    <p:set>
                                      <p:cBhvr>
                                        <p:cTn id="156" dur="1" fill="hold">
                                          <p:stCondLst>
                                            <p:cond delay="0"/>
                                          </p:stCondLst>
                                        </p:cTn>
                                        <p:tgtEl>
                                          <p:spTgt spid="4">
                                            <p:graphicEl>
                                              <a:chart seriesIdx="2" categoryIdx="0" bldStep="ptInSeries"/>
                                            </p:graphicEl>
                                          </p:spTgt>
                                        </p:tgtEl>
                                        <p:attrNameLst>
                                          <p:attrName>style.visibility</p:attrName>
                                        </p:attrNameLst>
                                      </p:cBhvr>
                                      <p:to>
                                        <p:strVal val="visible"/>
                                      </p:to>
                                    </p:set>
                                  </p:childTnLst>
                                </p:cTn>
                              </p:par>
                            </p:childTnLst>
                          </p:cTn>
                        </p:par>
                        <p:par>
                          <p:cTn id="157" fill="hold">
                            <p:stCondLst>
                              <p:cond delay="100000"/>
                            </p:stCondLst>
                            <p:childTnLst>
                              <p:par>
                                <p:cTn id="158" presetID="1" presetClass="entr" presetSubtype="0" fill="hold" grpId="0" nodeType="afterEffect">
                                  <p:stCondLst>
                                    <p:cond delay="2000"/>
                                  </p:stCondLst>
                                  <p:childTnLst>
                                    <p:set>
                                      <p:cBhvr>
                                        <p:cTn id="159" dur="1" fill="hold">
                                          <p:stCondLst>
                                            <p:cond delay="0"/>
                                          </p:stCondLst>
                                        </p:cTn>
                                        <p:tgtEl>
                                          <p:spTgt spid="4">
                                            <p:graphicEl>
                                              <a:chart seriesIdx="2" categoryIdx="1" bldStep="ptInSeries"/>
                                            </p:graphicEl>
                                          </p:spTgt>
                                        </p:tgtEl>
                                        <p:attrNameLst>
                                          <p:attrName>style.visibility</p:attrName>
                                        </p:attrNameLst>
                                      </p:cBhvr>
                                      <p:to>
                                        <p:strVal val="visible"/>
                                      </p:to>
                                    </p:set>
                                  </p:childTnLst>
                                </p:cTn>
                              </p:par>
                            </p:childTnLst>
                          </p:cTn>
                        </p:par>
                        <p:par>
                          <p:cTn id="160" fill="hold">
                            <p:stCondLst>
                              <p:cond delay="102000"/>
                            </p:stCondLst>
                            <p:childTnLst>
                              <p:par>
                                <p:cTn id="161" presetID="1" presetClass="entr" presetSubtype="0" fill="hold" grpId="0" nodeType="afterEffect">
                                  <p:stCondLst>
                                    <p:cond delay="2000"/>
                                  </p:stCondLst>
                                  <p:childTnLst>
                                    <p:set>
                                      <p:cBhvr>
                                        <p:cTn id="162" dur="1" fill="hold">
                                          <p:stCondLst>
                                            <p:cond delay="0"/>
                                          </p:stCondLst>
                                        </p:cTn>
                                        <p:tgtEl>
                                          <p:spTgt spid="4">
                                            <p:graphicEl>
                                              <a:chart seriesIdx="2" categoryIdx="2" bldStep="ptInSeries"/>
                                            </p:graphicEl>
                                          </p:spTgt>
                                        </p:tgtEl>
                                        <p:attrNameLst>
                                          <p:attrName>style.visibility</p:attrName>
                                        </p:attrNameLst>
                                      </p:cBhvr>
                                      <p:to>
                                        <p:strVal val="visible"/>
                                      </p:to>
                                    </p:set>
                                  </p:childTnLst>
                                </p:cTn>
                              </p:par>
                            </p:childTnLst>
                          </p:cTn>
                        </p:par>
                        <p:par>
                          <p:cTn id="163" fill="hold">
                            <p:stCondLst>
                              <p:cond delay="104000"/>
                            </p:stCondLst>
                            <p:childTnLst>
                              <p:par>
                                <p:cTn id="164" presetID="1" presetClass="entr" presetSubtype="0" fill="hold" grpId="0" nodeType="afterEffect">
                                  <p:stCondLst>
                                    <p:cond delay="2000"/>
                                  </p:stCondLst>
                                  <p:childTnLst>
                                    <p:set>
                                      <p:cBhvr>
                                        <p:cTn id="165" dur="1" fill="hold">
                                          <p:stCondLst>
                                            <p:cond delay="0"/>
                                          </p:stCondLst>
                                        </p:cTn>
                                        <p:tgtEl>
                                          <p:spTgt spid="4">
                                            <p:graphicEl>
                                              <a:chart seriesIdx="2" categoryIdx="3" bldStep="ptInSeries"/>
                                            </p:graphicEl>
                                          </p:spTgt>
                                        </p:tgtEl>
                                        <p:attrNameLst>
                                          <p:attrName>style.visibility</p:attrName>
                                        </p:attrNameLst>
                                      </p:cBhvr>
                                      <p:to>
                                        <p:strVal val="visible"/>
                                      </p:to>
                                    </p:set>
                                  </p:childTnLst>
                                </p:cTn>
                              </p:par>
                            </p:childTnLst>
                          </p:cTn>
                        </p:par>
                        <p:par>
                          <p:cTn id="166" fill="hold">
                            <p:stCondLst>
                              <p:cond delay="106000"/>
                            </p:stCondLst>
                            <p:childTnLst>
                              <p:par>
                                <p:cTn id="167" presetID="1" presetClass="entr" presetSubtype="0" fill="hold" grpId="0" nodeType="afterEffect">
                                  <p:stCondLst>
                                    <p:cond delay="2000"/>
                                  </p:stCondLst>
                                  <p:childTnLst>
                                    <p:set>
                                      <p:cBhvr>
                                        <p:cTn id="168" dur="1" fill="hold">
                                          <p:stCondLst>
                                            <p:cond delay="0"/>
                                          </p:stCondLst>
                                        </p:cTn>
                                        <p:tgtEl>
                                          <p:spTgt spid="4">
                                            <p:graphicEl>
                                              <a:chart seriesIdx="2" categoryIdx="4" bldStep="ptInSeries"/>
                                            </p:graphicEl>
                                          </p:spTgt>
                                        </p:tgtEl>
                                        <p:attrNameLst>
                                          <p:attrName>style.visibility</p:attrName>
                                        </p:attrNameLst>
                                      </p:cBhvr>
                                      <p:to>
                                        <p:strVal val="visible"/>
                                      </p:to>
                                    </p:set>
                                  </p:childTnLst>
                                </p:cTn>
                              </p:par>
                            </p:childTnLst>
                          </p:cTn>
                        </p:par>
                        <p:par>
                          <p:cTn id="169" fill="hold">
                            <p:stCondLst>
                              <p:cond delay="108000"/>
                            </p:stCondLst>
                            <p:childTnLst>
                              <p:par>
                                <p:cTn id="170" presetID="1" presetClass="entr" presetSubtype="0" fill="hold" grpId="0" nodeType="afterEffect">
                                  <p:stCondLst>
                                    <p:cond delay="2000"/>
                                  </p:stCondLst>
                                  <p:childTnLst>
                                    <p:set>
                                      <p:cBhvr>
                                        <p:cTn id="171" dur="1" fill="hold">
                                          <p:stCondLst>
                                            <p:cond delay="0"/>
                                          </p:stCondLst>
                                        </p:cTn>
                                        <p:tgtEl>
                                          <p:spTgt spid="4">
                                            <p:graphicEl>
                                              <a:chart seriesIdx="2" categoryIdx="5" bldStep="ptInSeries"/>
                                            </p:graphicEl>
                                          </p:spTgt>
                                        </p:tgtEl>
                                        <p:attrNameLst>
                                          <p:attrName>style.visibility</p:attrName>
                                        </p:attrNameLst>
                                      </p:cBhvr>
                                      <p:to>
                                        <p:strVal val="visible"/>
                                      </p:to>
                                    </p:set>
                                  </p:childTnLst>
                                </p:cTn>
                              </p:par>
                            </p:childTnLst>
                          </p:cTn>
                        </p:par>
                        <p:par>
                          <p:cTn id="172" fill="hold">
                            <p:stCondLst>
                              <p:cond delay="110000"/>
                            </p:stCondLst>
                            <p:childTnLst>
                              <p:par>
                                <p:cTn id="173" presetID="1" presetClass="entr" presetSubtype="0" fill="hold" grpId="0" nodeType="afterEffect">
                                  <p:stCondLst>
                                    <p:cond delay="2000"/>
                                  </p:stCondLst>
                                  <p:childTnLst>
                                    <p:set>
                                      <p:cBhvr>
                                        <p:cTn id="174" dur="1" fill="hold">
                                          <p:stCondLst>
                                            <p:cond delay="0"/>
                                          </p:stCondLst>
                                        </p:cTn>
                                        <p:tgtEl>
                                          <p:spTgt spid="4">
                                            <p:graphicEl>
                                              <a:chart seriesIdx="2" categoryIdx="6" bldStep="ptInSeries"/>
                                            </p:graphicEl>
                                          </p:spTgt>
                                        </p:tgtEl>
                                        <p:attrNameLst>
                                          <p:attrName>style.visibility</p:attrName>
                                        </p:attrNameLst>
                                      </p:cBhvr>
                                      <p:to>
                                        <p:strVal val="visible"/>
                                      </p:to>
                                    </p:set>
                                  </p:childTnLst>
                                </p:cTn>
                              </p:par>
                            </p:childTnLst>
                          </p:cTn>
                        </p:par>
                        <p:par>
                          <p:cTn id="175" fill="hold">
                            <p:stCondLst>
                              <p:cond delay="112000"/>
                            </p:stCondLst>
                            <p:childTnLst>
                              <p:par>
                                <p:cTn id="176" presetID="1" presetClass="entr" presetSubtype="0" fill="hold" grpId="0" nodeType="afterEffect">
                                  <p:stCondLst>
                                    <p:cond delay="2000"/>
                                  </p:stCondLst>
                                  <p:childTnLst>
                                    <p:set>
                                      <p:cBhvr>
                                        <p:cTn id="177" dur="1" fill="hold">
                                          <p:stCondLst>
                                            <p:cond delay="0"/>
                                          </p:stCondLst>
                                        </p:cTn>
                                        <p:tgtEl>
                                          <p:spTgt spid="4">
                                            <p:graphicEl>
                                              <a:chart seriesIdx="2" categoryIdx="7" bldStep="ptInSeries"/>
                                            </p:graphicEl>
                                          </p:spTgt>
                                        </p:tgtEl>
                                        <p:attrNameLst>
                                          <p:attrName>style.visibility</p:attrName>
                                        </p:attrNameLst>
                                      </p:cBhvr>
                                      <p:to>
                                        <p:strVal val="visible"/>
                                      </p:to>
                                    </p:set>
                                  </p:childTnLst>
                                </p:cTn>
                              </p:par>
                            </p:childTnLst>
                          </p:cTn>
                        </p:par>
                        <p:par>
                          <p:cTn id="178" fill="hold">
                            <p:stCondLst>
                              <p:cond delay="114000"/>
                            </p:stCondLst>
                            <p:childTnLst>
                              <p:par>
                                <p:cTn id="179" presetID="1" presetClass="entr" presetSubtype="0" fill="hold" grpId="0" nodeType="afterEffect">
                                  <p:stCondLst>
                                    <p:cond delay="2000"/>
                                  </p:stCondLst>
                                  <p:childTnLst>
                                    <p:set>
                                      <p:cBhvr>
                                        <p:cTn id="180" dur="1" fill="hold">
                                          <p:stCondLst>
                                            <p:cond delay="0"/>
                                          </p:stCondLst>
                                        </p:cTn>
                                        <p:tgtEl>
                                          <p:spTgt spid="4">
                                            <p:graphicEl>
                                              <a:chart seriesIdx="2" categoryIdx="8" bldStep="ptInSeries"/>
                                            </p:graphicEl>
                                          </p:spTgt>
                                        </p:tgtEl>
                                        <p:attrNameLst>
                                          <p:attrName>style.visibility</p:attrName>
                                        </p:attrNameLst>
                                      </p:cBhvr>
                                      <p:to>
                                        <p:strVal val="visible"/>
                                      </p:to>
                                    </p:set>
                                  </p:childTnLst>
                                </p:cTn>
                              </p:par>
                            </p:childTnLst>
                          </p:cTn>
                        </p:par>
                        <p:par>
                          <p:cTn id="181" fill="hold">
                            <p:stCondLst>
                              <p:cond delay="116000"/>
                            </p:stCondLst>
                            <p:childTnLst>
                              <p:par>
                                <p:cTn id="182" presetID="1" presetClass="entr" presetSubtype="0" fill="hold" grpId="0" nodeType="afterEffect">
                                  <p:stCondLst>
                                    <p:cond delay="2000"/>
                                  </p:stCondLst>
                                  <p:childTnLst>
                                    <p:set>
                                      <p:cBhvr>
                                        <p:cTn id="183" dur="1" fill="hold">
                                          <p:stCondLst>
                                            <p:cond delay="0"/>
                                          </p:stCondLst>
                                        </p:cTn>
                                        <p:tgtEl>
                                          <p:spTgt spid="4">
                                            <p:graphicEl>
                                              <a:chart seriesIdx="2" categoryIdx="9" bldStep="ptInSeries"/>
                                            </p:graphicEl>
                                          </p:spTgt>
                                        </p:tgtEl>
                                        <p:attrNameLst>
                                          <p:attrName>style.visibility</p:attrName>
                                        </p:attrNameLst>
                                      </p:cBhvr>
                                      <p:to>
                                        <p:strVal val="visible"/>
                                      </p:to>
                                    </p:set>
                                  </p:childTnLst>
                                </p:cTn>
                              </p:par>
                            </p:childTnLst>
                          </p:cTn>
                        </p:par>
                        <p:par>
                          <p:cTn id="184" fill="hold">
                            <p:stCondLst>
                              <p:cond delay="118000"/>
                            </p:stCondLst>
                            <p:childTnLst>
                              <p:par>
                                <p:cTn id="185" presetID="1" presetClass="entr" presetSubtype="0" fill="hold" grpId="0" nodeType="afterEffect">
                                  <p:stCondLst>
                                    <p:cond delay="2000"/>
                                  </p:stCondLst>
                                  <p:childTnLst>
                                    <p:set>
                                      <p:cBhvr>
                                        <p:cTn id="186" dur="1" fill="hold">
                                          <p:stCondLst>
                                            <p:cond delay="0"/>
                                          </p:stCondLst>
                                        </p:cTn>
                                        <p:tgtEl>
                                          <p:spTgt spid="4">
                                            <p:graphicEl>
                                              <a:chart seriesIdx="2" categoryIdx="10" bldStep="ptInSeries"/>
                                            </p:graphicEl>
                                          </p:spTgt>
                                        </p:tgtEl>
                                        <p:attrNameLst>
                                          <p:attrName>style.visibility</p:attrName>
                                        </p:attrNameLst>
                                      </p:cBhvr>
                                      <p:to>
                                        <p:strVal val="visible"/>
                                      </p:to>
                                    </p:set>
                                  </p:childTnLst>
                                </p:cTn>
                              </p:par>
                            </p:childTnLst>
                          </p:cTn>
                        </p:par>
                        <p:par>
                          <p:cTn id="187" fill="hold">
                            <p:stCondLst>
                              <p:cond delay="120000"/>
                            </p:stCondLst>
                            <p:childTnLst>
                              <p:par>
                                <p:cTn id="188" presetID="1" presetClass="entr" presetSubtype="0" fill="hold" grpId="0" nodeType="afterEffect">
                                  <p:stCondLst>
                                    <p:cond delay="2000"/>
                                  </p:stCondLst>
                                  <p:childTnLst>
                                    <p:set>
                                      <p:cBhvr>
                                        <p:cTn id="189" dur="1" fill="hold">
                                          <p:stCondLst>
                                            <p:cond delay="0"/>
                                          </p:stCondLst>
                                        </p:cTn>
                                        <p:tgtEl>
                                          <p:spTgt spid="4">
                                            <p:graphicEl>
                                              <a:chart seriesIdx="2" categoryIdx="11" bldStep="ptInSeries"/>
                                            </p:graphicEl>
                                          </p:spTgt>
                                        </p:tgtEl>
                                        <p:attrNameLst>
                                          <p:attrName>style.visibility</p:attrName>
                                        </p:attrNameLst>
                                      </p:cBhvr>
                                      <p:to>
                                        <p:strVal val="visible"/>
                                      </p:to>
                                    </p:set>
                                  </p:childTnLst>
                                </p:cTn>
                              </p:par>
                            </p:childTnLst>
                          </p:cTn>
                        </p:par>
                        <p:par>
                          <p:cTn id="190" fill="hold">
                            <p:stCondLst>
                              <p:cond delay="122000"/>
                            </p:stCondLst>
                            <p:childTnLst>
                              <p:par>
                                <p:cTn id="191" presetID="1" presetClass="entr" presetSubtype="0" fill="hold" grpId="0" nodeType="afterEffect">
                                  <p:stCondLst>
                                    <p:cond delay="2000"/>
                                  </p:stCondLst>
                                  <p:childTnLst>
                                    <p:set>
                                      <p:cBhvr>
                                        <p:cTn id="192" dur="1" fill="hold">
                                          <p:stCondLst>
                                            <p:cond delay="0"/>
                                          </p:stCondLst>
                                        </p:cTn>
                                        <p:tgtEl>
                                          <p:spTgt spid="4">
                                            <p:graphicEl>
                                              <a:chart seriesIdx="2" categoryIdx="12" bldStep="ptInSeries"/>
                                            </p:graphicEl>
                                          </p:spTgt>
                                        </p:tgtEl>
                                        <p:attrNameLst>
                                          <p:attrName>style.visibility</p:attrName>
                                        </p:attrNameLst>
                                      </p:cBhvr>
                                      <p:to>
                                        <p:strVal val="visible"/>
                                      </p:to>
                                    </p:set>
                                  </p:childTnLst>
                                </p:cTn>
                              </p:par>
                            </p:childTnLst>
                          </p:cTn>
                        </p:par>
                        <p:par>
                          <p:cTn id="193" fill="hold">
                            <p:stCondLst>
                              <p:cond delay="124000"/>
                            </p:stCondLst>
                            <p:childTnLst>
                              <p:par>
                                <p:cTn id="194" presetID="1" presetClass="entr" presetSubtype="0" fill="hold" grpId="0" nodeType="afterEffect">
                                  <p:stCondLst>
                                    <p:cond delay="2000"/>
                                  </p:stCondLst>
                                  <p:childTnLst>
                                    <p:set>
                                      <p:cBhvr>
                                        <p:cTn id="195" dur="1" fill="hold">
                                          <p:stCondLst>
                                            <p:cond delay="0"/>
                                          </p:stCondLst>
                                        </p:cTn>
                                        <p:tgtEl>
                                          <p:spTgt spid="4">
                                            <p:graphicEl>
                                              <a:chart seriesIdx="2" categoryIdx="13" bldStep="ptInSeries"/>
                                            </p:graphicEl>
                                          </p:spTgt>
                                        </p:tgtEl>
                                        <p:attrNameLst>
                                          <p:attrName>style.visibility</p:attrName>
                                        </p:attrNameLst>
                                      </p:cBhvr>
                                      <p:to>
                                        <p:strVal val="visible"/>
                                      </p:to>
                                    </p:set>
                                  </p:childTnLst>
                                </p:cTn>
                              </p:par>
                            </p:childTnLst>
                          </p:cTn>
                        </p:par>
                        <p:par>
                          <p:cTn id="196" fill="hold">
                            <p:stCondLst>
                              <p:cond delay="126000"/>
                            </p:stCondLst>
                            <p:childTnLst>
                              <p:par>
                                <p:cTn id="197" presetID="1" presetClass="entr" presetSubtype="0" fill="hold" grpId="0" nodeType="afterEffect">
                                  <p:stCondLst>
                                    <p:cond delay="2000"/>
                                  </p:stCondLst>
                                  <p:childTnLst>
                                    <p:set>
                                      <p:cBhvr>
                                        <p:cTn id="198" dur="1" fill="hold">
                                          <p:stCondLst>
                                            <p:cond delay="0"/>
                                          </p:stCondLst>
                                        </p:cTn>
                                        <p:tgtEl>
                                          <p:spTgt spid="4">
                                            <p:graphicEl>
                                              <a:chart seriesIdx="2" categoryIdx="14" bldStep="ptInSeries"/>
                                            </p:graphicEl>
                                          </p:spTgt>
                                        </p:tgtEl>
                                        <p:attrNameLst>
                                          <p:attrName>style.visibility</p:attrName>
                                        </p:attrNameLst>
                                      </p:cBhvr>
                                      <p:to>
                                        <p:strVal val="visible"/>
                                      </p:to>
                                    </p:set>
                                  </p:childTnLst>
                                </p:cTn>
                              </p:par>
                            </p:childTnLst>
                          </p:cTn>
                        </p:par>
                        <p:par>
                          <p:cTn id="199" fill="hold">
                            <p:stCondLst>
                              <p:cond delay="128000"/>
                            </p:stCondLst>
                            <p:childTnLst>
                              <p:par>
                                <p:cTn id="200" presetID="1" presetClass="entr" presetSubtype="0" fill="hold" grpId="0" nodeType="afterEffect">
                                  <p:stCondLst>
                                    <p:cond delay="2000"/>
                                  </p:stCondLst>
                                  <p:childTnLst>
                                    <p:set>
                                      <p:cBhvr>
                                        <p:cTn id="201" dur="1" fill="hold">
                                          <p:stCondLst>
                                            <p:cond delay="0"/>
                                          </p:stCondLst>
                                        </p:cTn>
                                        <p:tgtEl>
                                          <p:spTgt spid="4">
                                            <p:graphicEl>
                                              <a:chart seriesIdx="2" categoryIdx="15" bldStep="ptInSeries"/>
                                            </p:graphicEl>
                                          </p:spTgt>
                                        </p:tgtEl>
                                        <p:attrNameLst>
                                          <p:attrName>style.visibility</p:attrName>
                                        </p:attrNameLst>
                                      </p:cBhvr>
                                      <p:to>
                                        <p:strVal val="visible"/>
                                      </p:to>
                                    </p:set>
                                  </p:childTnLst>
                                </p:cTn>
                              </p:par>
                            </p:childTnLst>
                          </p:cTn>
                        </p:par>
                        <p:par>
                          <p:cTn id="202" fill="hold">
                            <p:stCondLst>
                              <p:cond delay="130000"/>
                            </p:stCondLst>
                            <p:childTnLst>
                              <p:par>
                                <p:cTn id="203" presetID="1" presetClass="entr" presetSubtype="0" fill="hold" grpId="0" nodeType="afterEffect">
                                  <p:stCondLst>
                                    <p:cond delay="2000"/>
                                  </p:stCondLst>
                                  <p:childTnLst>
                                    <p:set>
                                      <p:cBhvr>
                                        <p:cTn id="204" dur="1" fill="hold">
                                          <p:stCondLst>
                                            <p:cond delay="0"/>
                                          </p:stCondLst>
                                        </p:cTn>
                                        <p:tgtEl>
                                          <p:spTgt spid="4">
                                            <p:graphicEl>
                                              <a:chart seriesIdx="2" categoryIdx="16" bldStep="ptInSeries"/>
                                            </p:graphicEl>
                                          </p:spTgt>
                                        </p:tgtEl>
                                        <p:attrNameLst>
                                          <p:attrName>style.visibility</p:attrName>
                                        </p:attrNameLst>
                                      </p:cBhvr>
                                      <p:to>
                                        <p:strVal val="visible"/>
                                      </p:to>
                                    </p:set>
                                  </p:childTnLst>
                                </p:cTn>
                              </p:par>
                            </p:childTnLst>
                          </p:cTn>
                        </p:par>
                        <p:par>
                          <p:cTn id="205" fill="hold">
                            <p:stCondLst>
                              <p:cond delay="132000"/>
                            </p:stCondLst>
                            <p:childTnLst>
                              <p:par>
                                <p:cTn id="206" presetID="1" presetClass="entr" presetSubtype="0" fill="hold" grpId="0" nodeType="afterEffect">
                                  <p:stCondLst>
                                    <p:cond delay="2000"/>
                                  </p:stCondLst>
                                  <p:childTnLst>
                                    <p:set>
                                      <p:cBhvr>
                                        <p:cTn id="207" dur="1" fill="hold">
                                          <p:stCondLst>
                                            <p:cond delay="0"/>
                                          </p:stCondLst>
                                        </p:cTn>
                                        <p:tgtEl>
                                          <p:spTgt spid="4">
                                            <p:graphicEl>
                                              <a:chart seriesIdx="2" categoryIdx="17" bldStep="ptInSeries"/>
                                            </p:graphicEl>
                                          </p:spTgt>
                                        </p:tgtEl>
                                        <p:attrNameLst>
                                          <p:attrName>style.visibility</p:attrName>
                                        </p:attrNameLst>
                                      </p:cBhvr>
                                      <p:to>
                                        <p:strVal val="visible"/>
                                      </p:to>
                                    </p:set>
                                  </p:childTnLst>
                                </p:cTn>
                              </p:par>
                            </p:childTnLst>
                          </p:cTn>
                        </p:par>
                        <p:par>
                          <p:cTn id="208" fill="hold">
                            <p:stCondLst>
                              <p:cond delay="134000"/>
                            </p:stCondLst>
                            <p:childTnLst>
                              <p:par>
                                <p:cTn id="209" presetID="1" presetClass="entr" presetSubtype="0" fill="hold" grpId="0" nodeType="afterEffect">
                                  <p:stCondLst>
                                    <p:cond delay="2000"/>
                                  </p:stCondLst>
                                  <p:childTnLst>
                                    <p:set>
                                      <p:cBhvr>
                                        <p:cTn id="210" dur="1" fill="hold">
                                          <p:stCondLst>
                                            <p:cond delay="0"/>
                                          </p:stCondLst>
                                        </p:cTn>
                                        <p:tgtEl>
                                          <p:spTgt spid="4">
                                            <p:graphicEl>
                                              <a:chart seriesIdx="2" categoryIdx="18" bldStep="ptInSeries"/>
                                            </p:graphicEl>
                                          </p:spTgt>
                                        </p:tgtEl>
                                        <p:attrNameLst>
                                          <p:attrName>style.visibility</p:attrName>
                                        </p:attrNameLst>
                                      </p:cBhvr>
                                      <p:to>
                                        <p:strVal val="visible"/>
                                      </p:to>
                                    </p:set>
                                  </p:childTnLst>
                                </p:cTn>
                              </p:par>
                            </p:childTnLst>
                          </p:cTn>
                        </p:par>
                        <p:par>
                          <p:cTn id="211" fill="hold">
                            <p:stCondLst>
                              <p:cond delay="136000"/>
                            </p:stCondLst>
                            <p:childTnLst>
                              <p:par>
                                <p:cTn id="212" presetID="1" presetClass="entr" presetSubtype="0" fill="hold" grpId="0" nodeType="afterEffect">
                                  <p:stCondLst>
                                    <p:cond delay="2000"/>
                                  </p:stCondLst>
                                  <p:childTnLst>
                                    <p:set>
                                      <p:cBhvr>
                                        <p:cTn id="213" dur="1" fill="hold">
                                          <p:stCondLst>
                                            <p:cond delay="0"/>
                                          </p:stCondLst>
                                        </p:cTn>
                                        <p:tgtEl>
                                          <p:spTgt spid="4">
                                            <p:graphicEl>
                                              <a:chart seriesIdx="2" categoryIdx="19" bldStep="ptInSeries"/>
                                            </p:graphicEl>
                                          </p:spTgt>
                                        </p:tgtEl>
                                        <p:attrNameLst>
                                          <p:attrName>style.visibility</p:attrName>
                                        </p:attrNameLst>
                                      </p:cBhvr>
                                      <p:to>
                                        <p:strVal val="visible"/>
                                      </p:to>
                                    </p:set>
                                  </p:childTnLst>
                                </p:cTn>
                              </p:par>
                            </p:childTnLst>
                          </p:cTn>
                        </p:par>
                        <p:par>
                          <p:cTn id="214" fill="hold">
                            <p:stCondLst>
                              <p:cond delay="138000"/>
                            </p:stCondLst>
                            <p:childTnLst>
                              <p:par>
                                <p:cTn id="215" presetID="1" presetClass="entr" presetSubtype="0" fill="hold" grpId="0" nodeType="afterEffect">
                                  <p:stCondLst>
                                    <p:cond delay="2000"/>
                                  </p:stCondLst>
                                  <p:childTnLst>
                                    <p:set>
                                      <p:cBhvr>
                                        <p:cTn id="216" dur="1" fill="hold">
                                          <p:stCondLst>
                                            <p:cond delay="0"/>
                                          </p:stCondLst>
                                        </p:cTn>
                                        <p:tgtEl>
                                          <p:spTgt spid="4">
                                            <p:graphicEl>
                                              <a:chart seriesIdx="2" categoryIdx="20" bldStep="ptInSeries"/>
                                            </p:graphicEl>
                                          </p:spTgt>
                                        </p:tgtEl>
                                        <p:attrNameLst>
                                          <p:attrName>style.visibility</p:attrName>
                                        </p:attrNameLst>
                                      </p:cBhvr>
                                      <p:to>
                                        <p:strVal val="visible"/>
                                      </p:to>
                                    </p:set>
                                  </p:childTnLst>
                                </p:cTn>
                              </p:par>
                            </p:childTnLst>
                          </p:cTn>
                        </p:par>
                        <p:par>
                          <p:cTn id="217" fill="hold">
                            <p:stCondLst>
                              <p:cond delay="140000"/>
                            </p:stCondLst>
                            <p:childTnLst>
                              <p:par>
                                <p:cTn id="218" presetID="1" presetClass="entr" presetSubtype="0" fill="hold" grpId="0" nodeType="afterEffect">
                                  <p:stCondLst>
                                    <p:cond delay="2000"/>
                                  </p:stCondLst>
                                  <p:childTnLst>
                                    <p:set>
                                      <p:cBhvr>
                                        <p:cTn id="219" dur="1" fill="hold">
                                          <p:stCondLst>
                                            <p:cond delay="0"/>
                                          </p:stCondLst>
                                        </p:cTn>
                                        <p:tgtEl>
                                          <p:spTgt spid="4">
                                            <p:graphicEl>
                                              <a:chart seriesIdx="2" categoryIdx="21" bldStep="ptInSeries"/>
                                            </p:graphicEl>
                                          </p:spTgt>
                                        </p:tgtEl>
                                        <p:attrNameLst>
                                          <p:attrName>style.visibility</p:attrName>
                                        </p:attrNameLst>
                                      </p:cBhvr>
                                      <p:to>
                                        <p:strVal val="visible"/>
                                      </p:to>
                                    </p:set>
                                  </p:childTnLst>
                                </p:cTn>
                              </p:par>
                            </p:childTnLst>
                          </p:cTn>
                        </p:par>
                        <p:par>
                          <p:cTn id="220" fill="hold">
                            <p:stCondLst>
                              <p:cond delay="142000"/>
                            </p:stCondLst>
                            <p:childTnLst>
                              <p:par>
                                <p:cTn id="221" presetID="1" presetClass="entr" presetSubtype="0" fill="hold" grpId="0" nodeType="afterEffect">
                                  <p:stCondLst>
                                    <p:cond delay="2000"/>
                                  </p:stCondLst>
                                  <p:childTnLst>
                                    <p:set>
                                      <p:cBhvr>
                                        <p:cTn id="222" dur="1" fill="hold">
                                          <p:stCondLst>
                                            <p:cond delay="0"/>
                                          </p:stCondLst>
                                        </p:cTn>
                                        <p:tgtEl>
                                          <p:spTgt spid="4">
                                            <p:graphicEl>
                                              <a:chart seriesIdx="2" categoryIdx="22" bldStep="ptInSeries"/>
                                            </p:graphicEl>
                                          </p:spTgt>
                                        </p:tgtEl>
                                        <p:attrNameLst>
                                          <p:attrName>style.visibility</p:attrName>
                                        </p:attrNameLst>
                                      </p:cBhvr>
                                      <p:to>
                                        <p:strVal val="visible"/>
                                      </p:to>
                                    </p:set>
                                  </p:childTnLst>
                                </p:cTn>
                              </p:par>
                            </p:childTnLst>
                          </p:cTn>
                        </p:par>
                        <p:par>
                          <p:cTn id="223" fill="hold">
                            <p:stCondLst>
                              <p:cond delay="144000"/>
                            </p:stCondLst>
                            <p:childTnLst>
                              <p:par>
                                <p:cTn id="224" presetID="1" presetClass="entr" presetSubtype="0" fill="hold" grpId="0" nodeType="afterEffect">
                                  <p:stCondLst>
                                    <p:cond delay="2000"/>
                                  </p:stCondLst>
                                  <p:childTnLst>
                                    <p:set>
                                      <p:cBhvr>
                                        <p:cTn id="225" dur="1" fill="hold">
                                          <p:stCondLst>
                                            <p:cond delay="0"/>
                                          </p:stCondLst>
                                        </p:cTn>
                                        <p:tgtEl>
                                          <p:spTgt spid="4">
                                            <p:graphicEl>
                                              <a:chart seriesIdx="2" categoryIdx="23" bldStep="ptInSeries"/>
                                            </p:graphicEl>
                                          </p:spTgt>
                                        </p:tgtEl>
                                        <p:attrNameLst>
                                          <p:attrName>style.visibility</p:attrName>
                                        </p:attrNameLst>
                                      </p:cBhvr>
                                      <p:to>
                                        <p:strVal val="visible"/>
                                      </p:to>
                                    </p:set>
                                  </p:childTnLst>
                                </p:cTn>
                              </p:par>
                            </p:childTnLst>
                          </p:cTn>
                        </p:par>
                        <p:par>
                          <p:cTn id="226" fill="hold">
                            <p:stCondLst>
                              <p:cond delay="146000"/>
                            </p:stCondLst>
                            <p:childTnLst>
                              <p:par>
                                <p:cTn id="227" presetID="1" presetClass="entr" presetSubtype="0" fill="hold" grpId="0" nodeType="afterEffect">
                                  <p:stCondLst>
                                    <p:cond delay="2000"/>
                                  </p:stCondLst>
                                  <p:childTnLst>
                                    <p:set>
                                      <p:cBhvr>
                                        <p:cTn id="228"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childTnLst>
                          </p:cTn>
                        </p:par>
                        <p:par>
                          <p:cTn id="229" fill="hold">
                            <p:stCondLst>
                              <p:cond delay="148000"/>
                            </p:stCondLst>
                            <p:childTnLst>
                              <p:par>
                                <p:cTn id="230" presetID="1" presetClass="entr" presetSubtype="0" fill="hold" grpId="0" nodeType="afterEffect">
                                  <p:stCondLst>
                                    <p:cond delay="2000"/>
                                  </p:stCondLst>
                                  <p:childTnLst>
                                    <p:set>
                                      <p:cBhvr>
                                        <p:cTn id="231"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childTnLst>
                          </p:cTn>
                        </p:par>
                        <p:par>
                          <p:cTn id="232" fill="hold">
                            <p:stCondLst>
                              <p:cond delay="150000"/>
                            </p:stCondLst>
                            <p:childTnLst>
                              <p:par>
                                <p:cTn id="233" presetID="1" presetClass="entr" presetSubtype="0" fill="hold" grpId="0" nodeType="afterEffect">
                                  <p:stCondLst>
                                    <p:cond delay="2000"/>
                                  </p:stCondLst>
                                  <p:childTnLst>
                                    <p:set>
                                      <p:cBhvr>
                                        <p:cTn id="234" dur="1" fill="hold">
                                          <p:stCondLst>
                                            <p:cond delay="0"/>
                                          </p:stCondLst>
                                        </p:cTn>
                                        <p:tgtEl>
                                          <p:spTgt spid="4">
                                            <p:graphicEl>
                                              <a:chart seriesIdx="0" categoryIdx="2" bldStep="ptInSeries"/>
                                            </p:graphicEl>
                                          </p:spTgt>
                                        </p:tgtEl>
                                        <p:attrNameLst>
                                          <p:attrName>style.visibility</p:attrName>
                                        </p:attrNameLst>
                                      </p:cBhvr>
                                      <p:to>
                                        <p:strVal val="visible"/>
                                      </p:to>
                                    </p:set>
                                  </p:childTnLst>
                                </p:cTn>
                              </p:par>
                            </p:childTnLst>
                          </p:cTn>
                        </p:par>
                        <p:par>
                          <p:cTn id="235" fill="hold">
                            <p:stCondLst>
                              <p:cond delay="152000"/>
                            </p:stCondLst>
                            <p:childTnLst>
                              <p:par>
                                <p:cTn id="236" presetID="1" presetClass="entr" presetSubtype="0" fill="hold" grpId="0" nodeType="afterEffect">
                                  <p:stCondLst>
                                    <p:cond delay="2000"/>
                                  </p:stCondLst>
                                  <p:childTnLst>
                                    <p:set>
                                      <p:cBhvr>
                                        <p:cTn id="237" dur="1" fill="hold">
                                          <p:stCondLst>
                                            <p:cond delay="0"/>
                                          </p:stCondLst>
                                        </p:cTn>
                                        <p:tgtEl>
                                          <p:spTgt spid="4">
                                            <p:graphicEl>
                                              <a:chart seriesIdx="0" categoryIdx="3" bldStep="ptInSeries"/>
                                            </p:graphicEl>
                                          </p:spTgt>
                                        </p:tgtEl>
                                        <p:attrNameLst>
                                          <p:attrName>style.visibility</p:attrName>
                                        </p:attrNameLst>
                                      </p:cBhvr>
                                      <p:to>
                                        <p:strVal val="visible"/>
                                      </p:to>
                                    </p:set>
                                  </p:childTnLst>
                                </p:cTn>
                              </p:par>
                            </p:childTnLst>
                          </p:cTn>
                        </p:par>
                        <p:par>
                          <p:cTn id="238" fill="hold">
                            <p:stCondLst>
                              <p:cond delay="154000"/>
                            </p:stCondLst>
                            <p:childTnLst>
                              <p:par>
                                <p:cTn id="239" presetID="1" presetClass="entr" presetSubtype="0" fill="hold" grpId="0" nodeType="afterEffect">
                                  <p:stCondLst>
                                    <p:cond delay="2000"/>
                                  </p:stCondLst>
                                  <p:childTnLst>
                                    <p:set>
                                      <p:cBhvr>
                                        <p:cTn id="240" dur="1" fill="hold">
                                          <p:stCondLst>
                                            <p:cond delay="0"/>
                                          </p:stCondLst>
                                        </p:cTn>
                                        <p:tgtEl>
                                          <p:spTgt spid="4">
                                            <p:graphicEl>
                                              <a:chart seriesIdx="0" categoryIdx="4" bldStep="ptInSeries"/>
                                            </p:graphicEl>
                                          </p:spTgt>
                                        </p:tgtEl>
                                        <p:attrNameLst>
                                          <p:attrName>style.visibility</p:attrName>
                                        </p:attrNameLst>
                                      </p:cBhvr>
                                      <p:to>
                                        <p:strVal val="visible"/>
                                      </p:to>
                                    </p:set>
                                  </p:childTnLst>
                                </p:cTn>
                              </p:par>
                            </p:childTnLst>
                          </p:cTn>
                        </p:par>
                        <p:par>
                          <p:cTn id="241" fill="hold">
                            <p:stCondLst>
                              <p:cond delay="156000"/>
                            </p:stCondLst>
                            <p:childTnLst>
                              <p:par>
                                <p:cTn id="242" presetID="1" presetClass="entr" presetSubtype="0" fill="hold" grpId="0" nodeType="afterEffect">
                                  <p:stCondLst>
                                    <p:cond delay="2000"/>
                                  </p:stCondLst>
                                  <p:childTnLst>
                                    <p:set>
                                      <p:cBhvr>
                                        <p:cTn id="243" dur="1" fill="hold">
                                          <p:stCondLst>
                                            <p:cond delay="0"/>
                                          </p:stCondLst>
                                        </p:cTn>
                                        <p:tgtEl>
                                          <p:spTgt spid="4">
                                            <p:graphicEl>
                                              <a:chart seriesIdx="0" categoryIdx="5" bldStep="ptInSeries"/>
                                            </p:graphicEl>
                                          </p:spTgt>
                                        </p:tgtEl>
                                        <p:attrNameLst>
                                          <p:attrName>style.visibility</p:attrName>
                                        </p:attrNameLst>
                                      </p:cBhvr>
                                      <p:to>
                                        <p:strVal val="visible"/>
                                      </p:to>
                                    </p:set>
                                  </p:childTnLst>
                                </p:cTn>
                              </p:par>
                            </p:childTnLst>
                          </p:cTn>
                        </p:par>
                        <p:par>
                          <p:cTn id="244" fill="hold">
                            <p:stCondLst>
                              <p:cond delay="158000"/>
                            </p:stCondLst>
                            <p:childTnLst>
                              <p:par>
                                <p:cTn id="245" presetID="1" presetClass="entr" presetSubtype="0" fill="hold" grpId="0" nodeType="afterEffect">
                                  <p:stCondLst>
                                    <p:cond delay="2000"/>
                                  </p:stCondLst>
                                  <p:childTnLst>
                                    <p:set>
                                      <p:cBhvr>
                                        <p:cTn id="246" dur="1" fill="hold">
                                          <p:stCondLst>
                                            <p:cond delay="0"/>
                                          </p:stCondLst>
                                        </p:cTn>
                                        <p:tgtEl>
                                          <p:spTgt spid="4">
                                            <p:graphicEl>
                                              <a:chart seriesIdx="0" categoryIdx="6" bldStep="ptInSeries"/>
                                            </p:graphicEl>
                                          </p:spTgt>
                                        </p:tgtEl>
                                        <p:attrNameLst>
                                          <p:attrName>style.visibility</p:attrName>
                                        </p:attrNameLst>
                                      </p:cBhvr>
                                      <p:to>
                                        <p:strVal val="visible"/>
                                      </p:to>
                                    </p:set>
                                  </p:childTnLst>
                                </p:cTn>
                              </p:par>
                            </p:childTnLst>
                          </p:cTn>
                        </p:par>
                        <p:par>
                          <p:cTn id="247" fill="hold">
                            <p:stCondLst>
                              <p:cond delay="160000"/>
                            </p:stCondLst>
                            <p:childTnLst>
                              <p:par>
                                <p:cTn id="248" presetID="1" presetClass="entr" presetSubtype="0" fill="hold" grpId="0" nodeType="afterEffect">
                                  <p:stCondLst>
                                    <p:cond delay="2000"/>
                                  </p:stCondLst>
                                  <p:childTnLst>
                                    <p:set>
                                      <p:cBhvr>
                                        <p:cTn id="249" dur="1" fill="hold">
                                          <p:stCondLst>
                                            <p:cond delay="0"/>
                                          </p:stCondLst>
                                        </p:cTn>
                                        <p:tgtEl>
                                          <p:spTgt spid="4">
                                            <p:graphicEl>
                                              <a:chart seriesIdx="0" categoryIdx="7" bldStep="ptInSeries"/>
                                            </p:graphicEl>
                                          </p:spTgt>
                                        </p:tgtEl>
                                        <p:attrNameLst>
                                          <p:attrName>style.visibility</p:attrName>
                                        </p:attrNameLst>
                                      </p:cBhvr>
                                      <p:to>
                                        <p:strVal val="visible"/>
                                      </p:to>
                                    </p:set>
                                  </p:childTnLst>
                                </p:cTn>
                              </p:par>
                            </p:childTnLst>
                          </p:cTn>
                        </p:par>
                        <p:par>
                          <p:cTn id="250" fill="hold">
                            <p:stCondLst>
                              <p:cond delay="162000"/>
                            </p:stCondLst>
                            <p:childTnLst>
                              <p:par>
                                <p:cTn id="251" presetID="1" presetClass="entr" presetSubtype="0" fill="hold" grpId="0" nodeType="afterEffect">
                                  <p:stCondLst>
                                    <p:cond delay="2000"/>
                                  </p:stCondLst>
                                  <p:childTnLst>
                                    <p:set>
                                      <p:cBhvr>
                                        <p:cTn id="252" dur="1" fill="hold">
                                          <p:stCondLst>
                                            <p:cond delay="0"/>
                                          </p:stCondLst>
                                        </p:cTn>
                                        <p:tgtEl>
                                          <p:spTgt spid="4">
                                            <p:graphicEl>
                                              <a:chart seriesIdx="0" categoryIdx="8" bldStep="ptInSeries"/>
                                            </p:graphicEl>
                                          </p:spTgt>
                                        </p:tgtEl>
                                        <p:attrNameLst>
                                          <p:attrName>style.visibility</p:attrName>
                                        </p:attrNameLst>
                                      </p:cBhvr>
                                      <p:to>
                                        <p:strVal val="visible"/>
                                      </p:to>
                                    </p:set>
                                  </p:childTnLst>
                                </p:cTn>
                              </p:par>
                            </p:childTnLst>
                          </p:cTn>
                        </p:par>
                        <p:par>
                          <p:cTn id="253" fill="hold">
                            <p:stCondLst>
                              <p:cond delay="164000"/>
                            </p:stCondLst>
                            <p:childTnLst>
                              <p:par>
                                <p:cTn id="254" presetID="1" presetClass="entr" presetSubtype="0" fill="hold" grpId="0" nodeType="afterEffect">
                                  <p:stCondLst>
                                    <p:cond delay="2000"/>
                                  </p:stCondLst>
                                  <p:childTnLst>
                                    <p:set>
                                      <p:cBhvr>
                                        <p:cTn id="255" dur="1" fill="hold">
                                          <p:stCondLst>
                                            <p:cond delay="0"/>
                                          </p:stCondLst>
                                        </p:cTn>
                                        <p:tgtEl>
                                          <p:spTgt spid="4">
                                            <p:graphicEl>
                                              <a:chart seriesIdx="0" categoryIdx="9" bldStep="ptInSeries"/>
                                            </p:graphicEl>
                                          </p:spTgt>
                                        </p:tgtEl>
                                        <p:attrNameLst>
                                          <p:attrName>style.visibility</p:attrName>
                                        </p:attrNameLst>
                                      </p:cBhvr>
                                      <p:to>
                                        <p:strVal val="visible"/>
                                      </p:to>
                                    </p:set>
                                  </p:childTnLst>
                                </p:cTn>
                              </p:par>
                            </p:childTnLst>
                          </p:cTn>
                        </p:par>
                        <p:par>
                          <p:cTn id="256" fill="hold">
                            <p:stCondLst>
                              <p:cond delay="166000"/>
                            </p:stCondLst>
                            <p:childTnLst>
                              <p:par>
                                <p:cTn id="257" presetID="1" presetClass="entr" presetSubtype="0" fill="hold" grpId="0" nodeType="afterEffect">
                                  <p:stCondLst>
                                    <p:cond delay="2000"/>
                                  </p:stCondLst>
                                  <p:childTnLst>
                                    <p:set>
                                      <p:cBhvr>
                                        <p:cTn id="258" dur="1" fill="hold">
                                          <p:stCondLst>
                                            <p:cond delay="0"/>
                                          </p:stCondLst>
                                        </p:cTn>
                                        <p:tgtEl>
                                          <p:spTgt spid="4">
                                            <p:graphicEl>
                                              <a:chart seriesIdx="0" categoryIdx="10" bldStep="ptInSeries"/>
                                            </p:graphicEl>
                                          </p:spTgt>
                                        </p:tgtEl>
                                        <p:attrNameLst>
                                          <p:attrName>style.visibility</p:attrName>
                                        </p:attrNameLst>
                                      </p:cBhvr>
                                      <p:to>
                                        <p:strVal val="visible"/>
                                      </p:to>
                                    </p:set>
                                  </p:childTnLst>
                                </p:cTn>
                              </p:par>
                            </p:childTnLst>
                          </p:cTn>
                        </p:par>
                        <p:par>
                          <p:cTn id="259" fill="hold">
                            <p:stCondLst>
                              <p:cond delay="168000"/>
                            </p:stCondLst>
                            <p:childTnLst>
                              <p:par>
                                <p:cTn id="260" presetID="1" presetClass="entr" presetSubtype="0" fill="hold" grpId="0" nodeType="afterEffect">
                                  <p:stCondLst>
                                    <p:cond delay="2000"/>
                                  </p:stCondLst>
                                  <p:childTnLst>
                                    <p:set>
                                      <p:cBhvr>
                                        <p:cTn id="261" dur="1" fill="hold">
                                          <p:stCondLst>
                                            <p:cond delay="0"/>
                                          </p:stCondLst>
                                        </p:cTn>
                                        <p:tgtEl>
                                          <p:spTgt spid="4">
                                            <p:graphicEl>
                                              <a:chart seriesIdx="0" categoryIdx="11" bldStep="ptInSeries"/>
                                            </p:graphicEl>
                                          </p:spTgt>
                                        </p:tgtEl>
                                        <p:attrNameLst>
                                          <p:attrName>style.visibility</p:attrName>
                                        </p:attrNameLst>
                                      </p:cBhvr>
                                      <p:to>
                                        <p:strVal val="visible"/>
                                      </p:to>
                                    </p:set>
                                  </p:childTnLst>
                                </p:cTn>
                              </p:par>
                            </p:childTnLst>
                          </p:cTn>
                        </p:par>
                        <p:par>
                          <p:cTn id="262" fill="hold">
                            <p:stCondLst>
                              <p:cond delay="170000"/>
                            </p:stCondLst>
                            <p:childTnLst>
                              <p:par>
                                <p:cTn id="263" presetID="1" presetClass="entr" presetSubtype="0" fill="hold" grpId="0" nodeType="afterEffect">
                                  <p:stCondLst>
                                    <p:cond delay="2000"/>
                                  </p:stCondLst>
                                  <p:childTnLst>
                                    <p:set>
                                      <p:cBhvr>
                                        <p:cTn id="264" dur="1" fill="hold">
                                          <p:stCondLst>
                                            <p:cond delay="0"/>
                                          </p:stCondLst>
                                        </p:cTn>
                                        <p:tgtEl>
                                          <p:spTgt spid="4">
                                            <p:graphicEl>
                                              <a:chart seriesIdx="0" categoryIdx="12" bldStep="ptInSeries"/>
                                            </p:graphicEl>
                                          </p:spTgt>
                                        </p:tgtEl>
                                        <p:attrNameLst>
                                          <p:attrName>style.visibility</p:attrName>
                                        </p:attrNameLst>
                                      </p:cBhvr>
                                      <p:to>
                                        <p:strVal val="visible"/>
                                      </p:to>
                                    </p:set>
                                  </p:childTnLst>
                                </p:cTn>
                              </p:par>
                            </p:childTnLst>
                          </p:cTn>
                        </p:par>
                        <p:par>
                          <p:cTn id="265" fill="hold">
                            <p:stCondLst>
                              <p:cond delay="172000"/>
                            </p:stCondLst>
                            <p:childTnLst>
                              <p:par>
                                <p:cTn id="266" presetID="1" presetClass="entr" presetSubtype="0" fill="hold" grpId="0" nodeType="afterEffect">
                                  <p:stCondLst>
                                    <p:cond delay="2000"/>
                                  </p:stCondLst>
                                  <p:childTnLst>
                                    <p:set>
                                      <p:cBhvr>
                                        <p:cTn id="267" dur="1" fill="hold">
                                          <p:stCondLst>
                                            <p:cond delay="0"/>
                                          </p:stCondLst>
                                        </p:cTn>
                                        <p:tgtEl>
                                          <p:spTgt spid="4">
                                            <p:graphicEl>
                                              <a:chart seriesIdx="0" categoryIdx="13" bldStep="ptInSeries"/>
                                            </p:graphicEl>
                                          </p:spTgt>
                                        </p:tgtEl>
                                        <p:attrNameLst>
                                          <p:attrName>style.visibility</p:attrName>
                                        </p:attrNameLst>
                                      </p:cBhvr>
                                      <p:to>
                                        <p:strVal val="visible"/>
                                      </p:to>
                                    </p:set>
                                  </p:childTnLst>
                                </p:cTn>
                              </p:par>
                            </p:childTnLst>
                          </p:cTn>
                        </p:par>
                        <p:par>
                          <p:cTn id="268" fill="hold">
                            <p:stCondLst>
                              <p:cond delay="174000"/>
                            </p:stCondLst>
                            <p:childTnLst>
                              <p:par>
                                <p:cTn id="269" presetID="1" presetClass="entr" presetSubtype="0" fill="hold" grpId="0" nodeType="afterEffect">
                                  <p:stCondLst>
                                    <p:cond delay="2000"/>
                                  </p:stCondLst>
                                  <p:childTnLst>
                                    <p:set>
                                      <p:cBhvr>
                                        <p:cTn id="270" dur="1" fill="hold">
                                          <p:stCondLst>
                                            <p:cond delay="0"/>
                                          </p:stCondLst>
                                        </p:cTn>
                                        <p:tgtEl>
                                          <p:spTgt spid="4">
                                            <p:graphicEl>
                                              <a:chart seriesIdx="0" categoryIdx="14" bldStep="ptInSeries"/>
                                            </p:graphicEl>
                                          </p:spTgt>
                                        </p:tgtEl>
                                        <p:attrNameLst>
                                          <p:attrName>style.visibility</p:attrName>
                                        </p:attrNameLst>
                                      </p:cBhvr>
                                      <p:to>
                                        <p:strVal val="visible"/>
                                      </p:to>
                                    </p:set>
                                  </p:childTnLst>
                                </p:cTn>
                              </p:par>
                            </p:childTnLst>
                          </p:cTn>
                        </p:par>
                        <p:par>
                          <p:cTn id="271" fill="hold">
                            <p:stCondLst>
                              <p:cond delay="176000"/>
                            </p:stCondLst>
                            <p:childTnLst>
                              <p:par>
                                <p:cTn id="272" presetID="1" presetClass="entr" presetSubtype="0" fill="hold" grpId="0" nodeType="afterEffect">
                                  <p:stCondLst>
                                    <p:cond delay="2000"/>
                                  </p:stCondLst>
                                  <p:childTnLst>
                                    <p:set>
                                      <p:cBhvr>
                                        <p:cTn id="273" dur="1" fill="hold">
                                          <p:stCondLst>
                                            <p:cond delay="0"/>
                                          </p:stCondLst>
                                        </p:cTn>
                                        <p:tgtEl>
                                          <p:spTgt spid="4">
                                            <p:graphicEl>
                                              <a:chart seriesIdx="0" categoryIdx="15" bldStep="ptInSeries"/>
                                            </p:graphicEl>
                                          </p:spTgt>
                                        </p:tgtEl>
                                        <p:attrNameLst>
                                          <p:attrName>style.visibility</p:attrName>
                                        </p:attrNameLst>
                                      </p:cBhvr>
                                      <p:to>
                                        <p:strVal val="visible"/>
                                      </p:to>
                                    </p:set>
                                  </p:childTnLst>
                                </p:cTn>
                              </p:par>
                            </p:childTnLst>
                          </p:cTn>
                        </p:par>
                        <p:par>
                          <p:cTn id="274" fill="hold">
                            <p:stCondLst>
                              <p:cond delay="178000"/>
                            </p:stCondLst>
                            <p:childTnLst>
                              <p:par>
                                <p:cTn id="275" presetID="1" presetClass="entr" presetSubtype="0" fill="hold" grpId="0" nodeType="afterEffect">
                                  <p:stCondLst>
                                    <p:cond delay="2000"/>
                                  </p:stCondLst>
                                  <p:childTnLst>
                                    <p:set>
                                      <p:cBhvr>
                                        <p:cTn id="276" dur="1" fill="hold">
                                          <p:stCondLst>
                                            <p:cond delay="0"/>
                                          </p:stCondLst>
                                        </p:cTn>
                                        <p:tgtEl>
                                          <p:spTgt spid="4">
                                            <p:graphicEl>
                                              <a:chart seriesIdx="0" categoryIdx="16" bldStep="ptInSeries"/>
                                            </p:graphicEl>
                                          </p:spTgt>
                                        </p:tgtEl>
                                        <p:attrNameLst>
                                          <p:attrName>style.visibility</p:attrName>
                                        </p:attrNameLst>
                                      </p:cBhvr>
                                      <p:to>
                                        <p:strVal val="visible"/>
                                      </p:to>
                                    </p:set>
                                  </p:childTnLst>
                                </p:cTn>
                              </p:par>
                            </p:childTnLst>
                          </p:cTn>
                        </p:par>
                        <p:par>
                          <p:cTn id="277" fill="hold">
                            <p:stCondLst>
                              <p:cond delay="180000"/>
                            </p:stCondLst>
                            <p:childTnLst>
                              <p:par>
                                <p:cTn id="278" presetID="1" presetClass="entr" presetSubtype="0" fill="hold" grpId="0" nodeType="afterEffect">
                                  <p:stCondLst>
                                    <p:cond delay="2000"/>
                                  </p:stCondLst>
                                  <p:childTnLst>
                                    <p:set>
                                      <p:cBhvr>
                                        <p:cTn id="279" dur="1" fill="hold">
                                          <p:stCondLst>
                                            <p:cond delay="0"/>
                                          </p:stCondLst>
                                        </p:cTn>
                                        <p:tgtEl>
                                          <p:spTgt spid="4">
                                            <p:graphicEl>
                                              <a:chart seriesIdx="0" categoryIdx="17" bldStep="ptInSeries"/>
                                            </p:graphicEl>
                                          </p:spTgt>
                                        </p:tgtEl>
                                        <p:attrNameLst>
                                          <p:attrName>style.visibility</p:attrName>
                                        </p:attrNameLst>
                                      </p:cBhvr>
                                      <p:to>
                                        <p:strVal val="visible"/>
                                      </p:to>
                                    </p:set>
                                  </p:childTnLst>
                                </p:cTn>
                              </p:par>
                            </p:childTnLst>
                          </p:cTn>
                        </p:par>
                        <p:par>
                          <p:cTn id="280" fill="hold">
                            <p:stCondLst>
                              <p:cond delay="182000"/>
                            </p:stCondLst>
                            <p:childTnLst>
                              <p:par>
                                <p:cTn id="281" presetID="1" presetClass="entr" presetSubtype="0" fill="hold" grpId="0" nodeType="afterEffect">
                                  <p:stCondLst>
                                    <p:cond delay="2000"/>
                                  </p:stCondLst>
                                  <p:childTnLst>
                                    <p:set>
                                      <p:cBhvr>
                                        <p:cTn id="282" dur="1" fill="hold">
                                          <p:stCondLst>
                                            <p:cond delay="0"/>
                                          </p:stCondLst>
                                        </p:cTn>
                                        <p:tgtEl>
                                          <p:spTgt spid="4">
                                            <p:graphicEl>
                                              <a:chart seriesIdx="0" categoryIdx="18" bldStep="ptInSeries"/>
                                            </p:graphicEl>
                                          </p:spTgt>
                                        </p:tgtEl>
                                        <p:attrNameLst>
                                          <p:attrName>style.visibility</p:attrName>
                                        </p:attrNameLst>
                                      </p:cBhvr>
                                      <p:to>
                                        <p:strVal val="visible"/>
                                      </p:to>
                                    </p:set>
                                  </p:childTnLst>
                                </p:cTn>
                              </p:par>
                            </p:childTnLst>
                          </p:cTn>
                        </p:par>
                        <p:par>
                          <p:cTn id="283" fill="hold">
                            <p:stCondLst>
                              <p:cond delay="184000"/>
                            </p:stCondLst>
                            <p:childTnLst>
                              <p:par>
                                <p:cTn id="284" presetID="1" presetClass="entr" presetSubtype="0" fill="hold" grpId="0" nodeType="afterEffect">
                                  <p:stCondLst>
                                    <p:cond delay="2000"/>
                                  </p:stCondLst>
                                  <p:childTnLst>
                                    <p:set>
                                      <p:cBhvr>
                                        <p:cTn id="285" dur="1" fill="hold">
                                          <p:stCondLst>
                                            <p:cond delay="0"/>
                                          </p:stCondLst>
                                        </p:cTn>
                                        <p:tgtEl>
                                          <p:spTgt spid="4">
                                            <p:graphicEl>
                                              <a:chart seriesIdx="0" categoryIdx="19" bldStep="ptInSeries"/>
                                            </p:graphicEl>
                                          </p:spTgt>
                                        </p:tgtEl>
                                        <p:attrNameLst>
                                          <p:attrName>style.visibility</p:attrName>
                                        </p:attrNameLst>
                                      </p:cBhvr>
                                      <p:to>
                                        <p:strVal val="visible"/>
                                      </p:to>
                                    </p:set>
                                  </p:childTnLst>
                                </p:cTn>
                              </p:par>
                            </p:childTnLst>
                          </p:cTn>
                        </p:par>
                        <p:par>
                          <p:cTn id="286" fill="hold">
                            <p:stCondLst>
                              <p:cond delay="186000"/>
                            </p:stCondLst>
                            <p:childTnLst>
                              <p:par>
                                <p:cTn id="287" presetID="1" presetClass="entr" presetSubtype="0" fill="hold" grpId="0" nodeType="afterEffect">
                                  <p:stCondLst>
                                    <p:cond delay="2000"/>
                                  </p:stCondLst>
                                  <p:childTnLst>
                                    <p:set>
                                      <p:cBhvr>
                                        <p:cTn id="288" dur="1" fill="hold">
                                          <p:stCondLst>
                                            <p:cond delay="0"/>
                                          </p:stCondLst>
                                        </p:cTn>
                                        <p:tgtEl>
                                          <p:spTgt spid="4">
                                            <p:graphicEl>
                                              <a:chart seriesIdx="0" categoryIdx="20" bldStep="ptInSeries"/>
                                            </p:graphicEl>
                                          </p:spTgt>
                                        </p:tgtEl>
                                        <p:attrNameLst>
                                          <p:attrName>style.visibility</p:attrName>
                                        </p:attrNameLst>
                                      </p:cBhvr>
                                      <p:to>
                                        <p:strVal val="visible"/>
                                      </p:to>
                                    </p:set>
                                  </p:childTnLst>
                                </p:cTn>
                              </p:par>
                            </p:childTnLst>
                          </p:cTn>
                        </p:par>
                        <p:par>
                          <p:cTn id="289" fill="hold">
                            <p:stCondLst>
                              <p:cond delay="188000"/>
                            </p:stCondLst>
                            <p:childTnLst>
                              <p:par>
                                <p:cTn id="290" presetID="1" presetClass="entr" presetSubtype="0" fill="hold" grpId="0" nodeType="afterEffect">
                                  <p:stCondLst>
                                    <p:cond delay="2000"/>
                                  </p:stCondLst>
                                  <p:childTnLst>
                                    <p:set>
                                      <p:cBhvr>
                                        <p:cTn id="291" dur="1" fill="hold">
                                          <p:stCondLst>
                                            <p:cond delay="0"/>
                                          </p:stCondLst>
                                        </p:cTn>
                                        <p:tgtEl>
                                          <p:spTgt spid="4">
                                            <p:graphicEl>
                                              <a:chart seriesIdx="0" categoryIdx="21" bldStep="ptInSeries"/>
                                            </p:graphicEl>
                                          </p:spTgt>
                                        </p:tgtEl>
                                        <p:attrNameLst>
                                          <p:attrName>style.visibility</p:attrName>
                                        </p:attrNameLst>
                                      </p:cBhvr>
                                      <p:to>
                                        <p:strVal val="visible"/>
                                      </p:to>
                                    </p:set>
                                  </p:childTnLst>
                                </p:cTn>
                              </p:par>
                            </p:childTnLst>
                          </p:cTn>
                        </p:par>
                        <p:par>
                          <p:cTn id="292" fill="hold">
                            <p:stCondLst>
                              <p:cond delay="190000"/>
                            </p:stCondLst>
                            <p:childTnLst>
                              <p:par>
                                <p:cTn id="293" presetID="1" presetClass="entr" presetSubtype="0" fill="hold" grpId="0" nodeType="afterEffect">
                                  <p:stCondLst>
                                    <p:cond delay="2000"/>
                                  </p:stCondLst>
                                  <p:childTnLst>
                                    <p:set>
                                      <p:cBhvr>
                                        <p:cTn id="294" dur="1" fill="hold">
                                          <p:stCondLst>
                                            <p:cond delay="0"/>
                                          </p:stCondLst>
                                        </p:cTn>
                                        <p:tgtEl>
                                          <p:spTgt spid="4">
                                            <p:graphicEl>
                                              <a:chart seriesIdx="0" categoryIdx="22" bldStep="ptInSeries"/>
                                            </p:graphicEl>
                                          </p:spTgt>
                                        </p:tgtEl>
                                        <p:attrNameLst>
                                          <p:attrName>style.visibility</p:attrName>
                                        </p:attrNameLst>
                                      </p:cBhvr>
                                      <p:to>
                                        <p:strVal val="visible"/>
                                      </p:to>
                                    </p:set>
                                  </p:childTnLst>
                                </p:cTn>
                              </p:par>
                            </p:childTnLst>
                          </p:cTn>
                        </p:par>
                        <p:par>
                          <p:cTn id="295" fill="hold">
                            <p:stCondLst>
                              <p:cond delay="192000"/>
                            </p:stCondLst>
                            <p:childTnLst>
                              <p:par>
                                <p:cTn id="296" presetID="1" presetClass="entr" presetSubtype="0" fill="hold" grpId="0" nodeType="afterEffect">
                                  <p:stCondLst>
                                    <p:cond delay="2000"/>
                                  </p:stCondLst>
                                  <p:childTnLst>
                                    <p:set>
                                      <p:cBhvr>
                                        <p:cTn id="297" dur="1" fill="hold">
                                          <p:stCondLst>
                                            <p:cond delay="0"/>
                                          </p:stCondLst>
                                        </p:cTn>
                                        <p:tgtEl>
                                          <p:spTgt spid="4">
                                            <p:graphicEl>
                                              <a:chart seriesIdx="0" categoryIdx="23"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0400" t="9645" r="8343" b="9645"/>
          <a:stretch/>
        </p:blipFill>
        <p:spPr>
          <a:xfrm>
            <a:off x="198619" y="781295"/>
            <a:ext cx="8745174" cy="5363215"/>
          </a:xfrm>
          <a:prstGeom prst="rect">
            <a:avLst/>
          </a:prstGeom>
        </p:spPr>
      </p:pic>
      <p:sp>
        <p:nvSpPr>
          <p:cNvPr id="5" name="2 Marcador de contenido"/>
          <p:cNvSpPr txBox="1">
            <a:spLocks/>
          </p:cNvSpPr>
          <p:nvPr/>
        </p:nvSpPr>
        <p:spPr>
          <a:xfrm>
            <a:off x="323528" y="350274"/>
            <a:ext cx="8496944" cy="534735"/>
          </a:xfrm>
          <a:prstGeom prst="rect">
            <a:avLst/>
          </a:prstGeom>
        </p:spPr>
        <p:txBody>
          <a:bodyPr lIns="89193" tIns="44596" rIns="89193" bIns="44596">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4789" b="1" dirty="0">
                <a:solidFill>
                  <a:srgbClr val="0070C0"/>
                </a:solidFill>
              </a:rPr>
              <a:t>DISTRIBUCION GEOREFERENCIADO DE EFECTORES DE SALUD</a:t>
            </a:r>
            <a:endParaRPr lang="es-MX" sz="2907" b="1" dirty="0">
              <a:solidFill>
                <a:srgbClr val="0070C0"/>
              </a:solidFill>
            </a:endParaRPr>
          </a:p>
        </p:txBody>
      </p:sp>
    </p:spTree>
    <p:extLst>
      <p:ext uri="{BB962C8B-B14F-4D97-AF65-F5344CB8AC3E}">
        <p14:creationId xmlns:p14="http://schemas.microsoft.com/office/powerpoint/2010/main" val="358795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699" t="7934" r="12340" b="7450"/>
          <a:stretch/>
        </p:blipFill>
        <p:spPr>
          <a:xfrm>
            <a:off x="2743200" y="2356706"/>
            <a:ext cx="3657600" cy="2160685"/>
          </a:xfrm>
          <a:prstGeom prst="rect">
            <a:avLst/>
          </a:prstGeom>
        </p:spPr>
      </p:pic>
      <p:sp>
        <p:nvSpPr>
          <p:cNvPr id="11" name="2 Marcador de contenido"/>
          <p:cNvSpPr txBox="1">
            <a:spLocks/>
          </p:cNvSpPr>
          <p:nvPr/>
        </p:nvSpPr>
        <p:spPr>
          <a:xfrm>
            <a:off x="1531620" y="518430"/>
            <a:ext cx="5704675" cy="534735"/>
          </a:xfrm>
          <a:prstGeom prst="rect">
            <a:avLst/>
          </a:prstGeom>
        </p:spPr>
        <p:txBody>
          <a:bodyPr lIns="89193" tIns="44596" rIns="89193" bIns="44596">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4789" b="1" dirty="0">
                <a:solidFill>
                  <a:srgbClr val="0070C0"/>
                </a:solidFill>
              </a:rPr>
              <a:t>Ficha del ciudadano</a:t>
            </a:r>
            <a:endParaRPr lang="es-MX" sz="2907" b="1" dirty="0">
              <a:solidFill>
                <a:srgbClr val="0070C0"/>
              </a:solidFill>
            </a:endParaRPr>
          </a:p>
          <a:p>
            <a:pPr algn="ctr"/>
            <a:endParaRPr lang="es-MX" sz="1881" b="1" dirty="0"/>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859" y="3484798"/>
            <a:ext cx="252225" cy="237797"/>
          </a:xfrm>
          <a:prstGeom prst="rect">
            <a:avLst/>
          </a:prstGeom>
        </p:spPr>
      </p:pic>
      <p:sp>
        <p:nvSpPr>
          <p:cNvPr id="19" name="CuadroTexto 18"/>
          <p:cNvSpPr txBox="1"/>
          <p:nvPr/>
        </p:nvSpPr>
        <p:spPr>
          <a:xfrm>
            <a:off x="6482098" y="3721272"/>
            <a:ext cx="945884" cy="327051"/>
          </a:xfrm>
          <a:prstGeom prst="rect">
            <a:avLst/>
          </a:prstGeom>
          <a:noFill/>
        </p:spPr>
        <p:txBody>
          <a:bodyPr wrap="square" lIns="89193" tIns="44596" rIns="89193" bIns="44596" rtlCol="0">
            <a:spAutoFit/>
          </a:bodyPr>
          <a:lstStyle/>
          <a:p>
            <a:pPr algn="ctr"/>
            <a:r>
              <a:rPr lang="es-AR" sz="770" dirty="0">
                <a:solidFill>
                  <a:schemeClr val="bg1"/>
                </a:solidFill>
              </a:rPr>
              <a:t>Interoperabilidad</a:t>
            </a:r>
          </a:p>
          <a:p>
            <a:pPr algn="ctr"/>
            <a:r>
              <a:rPr lang="es-AR" sz="770" dirty="0">
                <a:solidFill>
                  <a:schemeClr val="bg1"/>
                </a:solidFill>
              </a:rPr>
              <a:t>Servicios web</a:t>
            </a:r>
          </a:p>
        </p:txBody>
      </p:sp>
      <p:cxnSp>
        <p:nvCxnSpPr>
          <p:cNvPr id="20" name="Conector recto de flecha 19"/>
          <p:cNvCxnSpPr/>
          <p:nvPr/>
        </p:nvCxnSpPr>
        <p:spPr>
          <a:xfrm flipV="1">
            <a:off x="6400802" y="3861936"/>
            <a:ext cx="1089527" cy="768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6415925" y="3270700"/>
            <a:ext cx="1080000" cy="0"/>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6541308" y="3121464"/>
            <a:ext cx="803172" cy="327051"/>
          </a:xfrm>
          <a:prstGeom prst="rect">
            <a:avLst/>
          </a:prstGeom>
          <a:noFill/>
        </p:spPr>
        <p:txBody>
          <a:bodyPr wrap="square" lIns="89193" tIns="44596" rIns="89193" bIns="44596" rtlCol="0">
            <a:spAutoFit/>
          </a:bodyPr>
          <a:lstStyle/>
          <a:p>
            <a:pPr algn="ctr"/>
            <a:r>
              <a:rPr lang="es-AR" sz="770" dirty="0">
                <a:solidFill>
                  <a:schemeClr val="bg1"/>
                </a:solidFill>
              </a:rPr>
              <a:t>Interfaz</a:t>
            </a:r>
          </a:p>
          <a:p>
            <a:pPr algn="ctr"/>
            <a:r>
              <a:rPr lang="es-AR" sz="770" dirty="0" err="1">
                <a:solidFill>
                  <a:schemeClr val="bg1"/>
                </a:solidFill>
              </a:rPr>
              <a:t>Batch</a:t>
            </a:r>
            <a:endParaRPr lang="es-AR" sz="770" dirty="0">
              <a:solidFill>
                <a:schemeClr val="bg1"/>
              </a:solidFill>
            </a:endParaRPr>
          </a:p>
        </p:txBody>
      </p:sp>
      <p:sp>
        <p:nvSpPr>
          <p:cNvPr id="23" name="CuadroTexto 22"/>
          <p:cNvSpPr txBox="1"/>
          <p:nvPr/>
        </p:nvSpPr>
        <p:spPr>
          <a:xfrm>
            <a:off x="6467560" y="2765594"/>
            <a:ext cx="945884" cy="327051"/>
          </a:xfrm>
          <a:prstGeom prst="rect">
            <a:avLst/>
          </a:prstGeom>
          <a:noFill/>
        </p:spPr>
        <p:txBody>
          <a:bodyPr wrap="square" lIns="89193" tIns="44596" rIns="89193" bIns="44596" rtlCol="0">
            <a:spAutoFit/>
          </a:bodyPr>
          <a:lstStyle/>
          <a:p>
            <a:pPr algn="ctr"/>
            <a:r>
              <a:rPr lang="es-AR" sz="770" dirty="0">
                <a:solidFill>
                  <a:schemeClr val="bg1"/>
                </a:solidFill>
              </a:rPr>
              <a:t>Interfaz</a:t>
            </a:r>
          </a:p>
          <a:p>
            <a:pPr algn="ctr"/>
            <a:r>
              <a:rPr lang="es-AR" sz="770" dirty="0">
                <a:solidFill>
                  <a:schemeClr val="bg1"/>
                </a:solidFill>
              </a:rPr>
              <a:t>Usuario</a:t>
            </a:r>
          </a:p>
        </p:txBody>
      </p:sp>
      <p:cxnSp>
        <p:nvCxnSpPr>
          <p:cNvPr id="24" name="Conector recto de flecha 23"/>
          <p:cNvCxnSpPr/>
          <p:nvPr/>
        </p:nvCxnSpPr>
        <p:spPr>
          <a:xfrm>
            <a:off x="6419678" y="2922973"/>
            <a:ext cx="1080000" cy="0"/>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40" y="3467296"/>
            <a:ext cx="252225" cy="237797"/>
          </a:xfrm>
          <a:prstGeom prst="rect">
            <a:avLst/>
          </a:prstGeom>
        </p:spPr>
      </p:pic>
      <p:sp>
        <p:nvSpPr>
          <p:cNvPr id="26" name="CuadroTexto 25"/>
          <p:cNvSpPr txBox="1"/>
          <p:nvPr/>
        </p:nvSpPr>
        <p:spPr>
          <a:xfrm>
            <a:off x="1672279" y="3703769"/>
            <a:ext cx="945884" cy="327051"/>
          </a:xfrm>
          <a:prstGeom prst="rect">
            <a:avLst/>
          </a:prstGeom>
          <a:noFill/>
        </p:spPr>
        <p:txBody>
          <a:bodyPr wrap="square" lIns="89193" tIns="44596" rIns="89193" bIns="44596" rtlCol="0">
            <a:spAutoFit/>
          </a:bodyPr>
          <a:lstStyle/>
          <a:p>
            <a:pPr algn="ctr"/>
            <a:r>
              <a:rPr lang="es-AR" sz="770" dirty="0">
                <a:solidFill>
                  <a:schemeClr val="bg1"/>
                </a:solidFill>
              </a:rPr>
              <a:t>Interoperabilidad</a:t>
            </a:r>
          </a:p>
          <a:p>
            <a:pPr algn="ctr"/>
            <a:r>
              <a:rPr lang="es-AR" sz="770" dirty="0">
                <a:solidFill>
                  <a:schemeClr val="bg1"/>
                </a:solidFill>
              </a:rPr>
              <a:t>Servicios web</a:t>
            </a:r>
          </a:p>
        </p:txBody>
      </p:sp>
      <p:cxnSp>
        <p:nvCxnSpPr>
          <p:cNvPr id="27" name="Conector recto de flecha 26"/>
          <p:cNvCxnSpPr/>
          <p:nvPr/>
        </p:nvCxnSpPr>
        <p:spPr>
          <a:xfrm flipV="1">
            <a:off x="1590983" y="3844435"/>
            <a:ext cx="1089527" cy="768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1606106" y="3253199"/>
            <a:ext cx="1080000" cy="0"/>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1731489" y="3103962"/>
            <a:ext cx="803172" cy="327051"/>
          </a:xfrm>
          <a:prstGeom prst="rect">
            <a:avLst/>
          </a:prstGeom>
          <a:noFill/>
        </p:spPr>
        <p:txBody>
          <a:bodyPr wrap="square" lIns="89193" tIns="44596" rIns="89193" bIns="44596" rtlCol="0">
            <a:spAutoFit/>
          </a:bodyPr>
          <a:lstStyle/>
          <a:p>
            <a:pPr algn="ctr"/>
            <a:r>
              <a:rPr lang="es-AR" sz="770" dirty="0">
                <a:solidFill>
                  <a:schemeClr val="bg1"/>
                </a:solidFill>
              </a:rPr>
              <a:t>Interfaz</a:t>
            </a:r>
          </a:p>
          <a:p>
            <a:pPr algn="ctr"/>
            <a:r>
              <a:rPr lang="es-AR" sz="770" dirty="0" err="1">
                <a:solidFill>
                  <a:schemeClr val="bg1"/>
                </a:solidFill>
              </a:rPr>
              <a:t>Batch</a:t>
            </a:r>
            <a:endParaRPr lang="es-AR" sz="770" dirty="0">
              <a:solidFill>
                <a:schemeClr val="bg1"/>
              </a:solidFill>
            </a:endParaRPr>
          </a:p>
        </p:txBody>
      </p:sp>
      <p:sp>
        <p:nvSpPr>
          <p:cNvPr id="30" name="CuadroTexto 29"/>
          <p:cNvSpPr txBox="1"/>
          <p:nvPr/>
        </p:nvSpPr>
        <p:spPr>
          <a:xfrm>
            <a:off x="1657742" y="2748093"/>
            <a:ext cx="945884" cy="327051"/>
          </a:xfrm>
          <a:prstGeom prst="rect">
            <a:avLst/>
          </a:prstGeom>
          <a:noFill/>
        </p:spPr>
        <p:txBody>
          <a:bodyPr wrap="square" lIns="89193" tIns="44596" rIns="89193" bIns="44596" rtlCol="0">
            <a:spAutoFit/>
          </a:bodyPr>
          <a:lstStyle/>
          <a:p>
            <a:pPr algn="ctr"/>
            <a:r>
              <a:rPr lang="es-AR" sz="770" dirty="0">
                <a:solidFill>
                  <a:schemeClr val="bg1"/>
                </a:solidFill>
              </a:rPr>
              <a:t>Interfaz</a:t>
            </a:r>
          </a:p>
          <a:p>
            <a:pPr algn="ctr"/>
            <a:r>
              <a:rPr lang="es-AR" sz="770" dirty="0">
                <a:solidFill>
                  <a:schemeClr val="bg1"/>
                </a:solidFill>
              </a:rPr>
              <a:t>Usuario</a:t>
            </a:r>
          </a:p>
        </p:txBody>
      </p:sp>
      <p:cxnSp>
        <p:nvCxnSpPr>
          <p:cNvPr id="31" name="Conector recto de flecha 30"/>
          <p:cNvCxnSpPr/>
          <p:nvPr/>
        </p:nvCxnSpPr>
        <p:spPr>
          <a:xfrm>
            <a:off x="1609859" y="2905471"/>
            <a:ext cx="1080000" cy="0"/>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7545543" y="2356706"/>
            <a:ext cx="944229" cy="22151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r>
              <a:rPr lang="es-AR" sz="1026" dirty="0"/>
              <a:t>NACIÓN</a:t>
            </a:r>
          </a:p>
        </p:txBody>
      </p:sp>
      <p:sp>
        <p:nvSpPr>
          <p:cNvPr id="33" name="Rectángulo 32"/>
          <p:cNvSpPr/>
          <p:nvPr/>
        </p:nvSpPr>
        <p:spPr>
          <a:xfrm>
            <a:off x="7538210" y="2356707"/>
            <a:ext cx="952802" cy="21606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AR" sz="1283">
              <a:solidFill>
                <a:srgbClr val="FFC000"/>
              </a:solidFill>
            </a:endParaRPr>
          </a:p>
        </p:txBody>
      </p:sp>
      <p:sp>
        <p:nvSpPr>
          <p:cNvPr id="34" name="CuadroTexto 33"/>
          <p:cNvSpPr txBox="1"/>
          <p:nvPr/>
        </p:nvSpPr>
        <p:spPr>
          <a:xfrm>
            <a:off x="7568924" y="2829558"/>
            <a:ext cx="915907" cy="1195109"/>
          </a:xfrm>
          <a:prstGeom prst="rect">
            <a:avLst/>
          </a:prstGeom>
          <a:noFill/>
        </p:spPr>
        <p:txBody>
          <a:bodyPr wrap="none" lIns="89193" tIns="44596" rIns="89193" bIns="44596" rtlCol="0">
            <a:spAutoFit/>
          </a:bodyPr>
          <a:lstStyle/>
          <a:p>
            <a:r>
              <a:rPr lang="es-AR" sz="1026" dirty="0"/>
              <a:t>PROGRAMAS </a:t>
            </a:r>
          </a:p>
          <a:p>
            <a:r>
              <a:rPr lang="es-AR" sz="1026" dirty="0"/>
              <a:t>NACIONALES</a:t>
            </a:r>
          </a:p>
          <a:p>
            <a:endParaRPr lang="es-AR" sz="1026" dirty="0"/>
          </a:p>
          <a:p>
            <a:r>
              <a:rPr lang="es-AR" sz="1026" dirty="0"/>
              <a:t>REDES</a:t>
            </a:r>
          </a:p>
          <a:p>
            <a:endParaRPr lang="es-AR" sz="1026" dirty="0"/>
          </a:p>
          <a:p>
            <a:r>
              <a:rPr lang="es-AR" sz="1026" dirty="0"/>
              <a:t>OTROS </a:t>
            </a:r>
          </a:p>
          <a:p>
            <a:r>
              <a:rPr lang="es-AR" sz="1026" dirty="0"/>
              <a:t>ACTORES</a:t>
            </a:r>
          </a:p>
        </p:txBody>
      </p:sp>
      <p:sp>
        <p:nvSpPr>
          <p:cNvPr id="35" name="Rectángulo 34"/>
          <p:cNvSpPr/>
          <p:nvPr/>
        </p:nvSpPr>
        <p:spPr>
          <a:xfrm>
            <a:off x="641762" y="2356706"/>
            <a:ext cx="944229" cy="22151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r>
              <a:rPr lang="es-AR" sz="1026" dirty="0"/>
              <a:t>PROVINCIAS</a:t>
            </a:r>
          </a:p>
        </p:txBody>
      </p:sp>
      <p:sp>
        <p:nvSpPr>
          <p:cNvPr id="36" name="Rectángulo 35"/>
          <p:cNvSpPr/>
          <p:nvPr/>
        </p:nvSpPr>
        <p:spPr>
          <a:xfrm>
            <a:off x="634427" y="2356707"/>
            <a:ext cx="952802" cy="21606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endParaRPr lang="es-AR" sz="1283">
              <a:solidFill>
                <a:srgbClr val="FFC000"/>
              </a:solidFill>
            </a:endParaRPr>
          </a:p>
        </p:txBody>
      </p:sp>
      <p:sp>
        <p:nvSpPr>
          <p:cNvPr id="37" name="CuadroTexto 36"/>
          <p:cNvSpPr txBox="1"/>
          <p:nvPr/>
        </p:nvSpPr>
        <p:spPr>
          <a:xfrm>
            <a:off x="624000" y="2851650"/>
            <a:ext cx="887053" cy="879382"/>
          </a:xfrm>
          <a:prstGeom prst="rect">
            <a:avLst/>
          </a:prstGeom>
          <a:noFill/>
        </p:spPr>
        <p:txBody>
          <a:bodyPr wrap="none" lIns="89193" tIns="44596" rIns="89193" bIns="44596" rtlCol="0">
            <a:spAutoFit/>
          </a:bodyPr>
          <a:lstStyle/>
          <a:p>
            <a:r>
              <a:rPr lang="es-AR" sz="1026" dirty="0"/>
              <a:t>MINISTERIOS</a:t>
            </a:r>
          </a:p>
          <a:p>
            <a:endParaRPr lang="es-AR" sz="1026" dirty="0"/>
          </a:p>
          <a:p>
            <a:r>
              <a:rPr lang="es-AR" sz="1026" dirty="0"/>
              <a:t>MUNICIPIOS</a:t>
            </a:r>
          </a:p>
          <a:p>
            <a:endParaRPr lang="es-AR" sz="1026" dirty="0"/>
          </a:p>
          <a:p>
            <a:r>
              <a:rPr lang="es-AR" sz="1026" dirty="0"/>
              <a:t>EFECTORES</a:t>
            </a:r>
          </a:p>
        </p:txBody>
      </p:sp>
      <p:sp>
        <p:nvSpPr>
          <p:cNvPr id="38" name="Rectángulo 37"/>
          <p:cNvSpPr/>
          <p:nvPr/>
        </p:nvSpPr>
        <p:spPr>
          <a:xfrm>
            <a:off x="3897630" y="5050049"/>
            <a:ext cx="1375085" cy="42277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r>
              <a:rPr lang="es-AR" sz="1026" dirty="0"/>
              <a:t>SEGURIDAD SOCIAL</a:t>
            </a:r>
          </a:p>
        </p:txBody>
      </p:sp>
      <p:cxnSp>
        <p:nvCxnSpPr>
          <p:cNvPr id="39" name="Conector recto de flecha 38"/>
          <p:cNvCxnSpPr/>
          <p:nvPr/>
        </p:nvCxnSpPr>
        <p:spPr>
          <a:xfrm>
            <a:off x="4584122" y="4517391"/>
            <a:ext cx="0" cy="501488"/>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ángulo 39"/>
          <p:cNvSpPr/>
          <p:nvPr/>
        </p:nvSpPr>
        <p:spPr>
          <a:xfrm>
            <a:off x="3884458" y="1390865"/>
            <a:ext cx="1375085" cy="42277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9193" tIns="44596" rIns="89193" bIns="44596" rtlCol="0" anchor="ctr"/>
          <a:lstStyle/>
          <a:p>
            <a:pPr algn="ctr"/>
            <a:r>
              <a:rPr lang="es-AR" sz="1026" dirty="0"/>
              <a:t>CIUDADANO</a:t>
            </a:r>
          </a:p>
        </p:txBody>
      </p:sp>
      <p:cxnSp>
        <p:nvCxnSpPr>
          <p:cNvPr id="41" name="Conector recto de flecha 40"/>
          <p:cNvCxnSpPr/>
          <p:nvPr/>
        </p:nvCxnSpPr>
        <p:spPr>
          <a:xfrm>
            <a:off x="4584122" y="1833665"/>
            <a:ext cx="0" cy="501488"/>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2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6" grpId="0"/>
      <p:bldP spid="29" grpId="0"/>
      <p:bldP spid="30" grpId="0"/>
      <p:bldP spid="32" grpId="0" animBg="1"/>
      <p:bldP spid="33" grpId="0" animBg="1"/>
      <p:bldP spid="34" grpId="0"/>
      <p:bldP spid="35" grpId="0" animBg="1"/>
      <p:bldP spid="36" grpId="0" animBg="1"/>
      <p:bldP spid="37" grpId="0"/>
      <p:bldP spid="38"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DONDE ESTAMOS</a:t>
            </a:r>
            <a:endParaRPr lang="es-ES_tradnl" dirty="0"/>
          </a:p>
        </p:txBody>
      </p:sp>
      <p:sp>
        <p:nvSpPr>
          <p:cNvPr id="3" name="Content Placeholder 2"/>
          <p:cNvSpPr>
            <a:spLocks noGrp="1"/>
          </p:cNvSpPr>
          <p:nvPr>
            <p:ph idx="1"/>
          </p:nvPr>
        </p:nvSpPr>
        <p:spPr/>
        <p:txBody>
          <a:bodyPr/>
          <a:lstStyle/>
          <a:p>
            <a:r>
              <a:rPr lang="es-ES_tradnl" dirty="0" smtClean="0"/>
              <a:t>FICHA DEL CIUDADANO</a:t>
            </a:r>
            <a:endParaRPr lang="es-ES_tradnl" dirty="0"/>
          </a:p>
        </p:txBody>
      </p:sp>
      <p:pic>
        <p:nvPicPr>
          <p:cNvPr id="4" name="Picture 3" descr="Screen Shot 2017-03-06 at 7.5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2780"/>
            <a:ext cx="9144000" cy="3716285"/>
          </a:xfrm>
          <a:prstGeom prst="rect">
            <a:avLst/>
          </a:prstGeom>
        </p:spPr>
      </p:pic>
    </p:spTree>
    <p:extLst>
      <p:ext uri="{BB962C8B-B14F-4D97-AF65-F5344CB8AC3E}">
        <p14:creationId xmlns:p14="http://schemas.microsoft.com/office/powerpoint/2010/main" val="107721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3-06 at 7.5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1321"/>
            <a:ext cx="9144000" cy="3950218"/>
          </a:xfrm>
          <a:prstGeom prst="rect">
            <a:avLst/>
          </a:prstGeom>
        </p:spPr>
      </p:pic>
    </p:spTree>
    <p:extLst>
      <p:ext uri="{BB962C8B-B14F-4D97-AF65-F5344CB8AC3E}">
        <p14:creationId xmlns:p14="http://schemas.microsoft.com/office/powerpoint/2010/main" val="80007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533400"/>
          </a:xfrm>
        </p:spPr>
        <p:txBody>
          <a:bodyPr>
            <a:noAutofit/>
          </a:bodyPr>
          <a:lstStyle/>
          <a:p>
            <a:pPr algn="ctr"/>
            <a:r>
              <a:rPr lang="es-ES" sz="2800" b="1" dirty="0" smtClean="0">
                <a:solidFill>
                  <a:schemeClr val="tx2">
                    <a:lumMod val="75000"/>
                  </a:schemeClr>
                </a:solidFill>
                <a:latin typeface="+mn-lt"/>
              </a:rPr>
              <a:t>La Salud Pública y las Obras Sociales</a:t>
            </a:r>
            <a:endParaRPr lang="es-ES" sz="2800" b="1" dirty="0">
              <a:solidFill>
                <a:schemeClr val="tx2">
                  <a:lumMod val="75000"/>
                </a:schemeClr>
              </a:solidFill>
              <a:latin typeface="+mn-lt"/>
            </a:endParaRPr>
          </a:p>
        </p:txBody>
      </p:sp>
      <p:sp>
        <p:nvSpPr>
          <p:cNvPr id="3" name="2 Rectángulo"/>
          <p:cNvSpPr/>
          <p:nvPr/>
        </p:nvSpPr>
        <p:spPr>
          <a:xfrm>
            <a:off x="228600" y="392653"/>
            <a:ext cx="8763000" cy="6063198"/>
          </a:xfrm>
          <a:prstGeom prst="rect">
            <a:avLst/>
          </a:prstGeom>
        </p:spPr>
        <p:txBody>
          <a:bodyPr wrap="square">
            <a:spAutoFit/>
          </a:bodyPr>
          <a:lstStyle/>
          <a:p>
            <a:pPr lvl="0">
              <a:spcBef>
                <a:spcPts val="800"/>
              </a:spcBef>
              <a:buFont typeface="Arial" pitchFamily="34" charset="0"/>
              <a:buChar char="•"/>
            </a:pPr>
            <a:r>
              <a:rPr lang="es-ES" sz="1600" b="1" dirty="0" smtClean="0">
                <a:solidFill>
                  <a:schemeClr val="tx2">
                    <a:lumMod val="75000"/>
                  </a:schemeClr>
                </a:solidFill>
              </a:rPr>
              <a:t>1822. Sociedad de beneficencia, nuevos hospitales y asilos</a:t>
            </a:r>
          </a:p>
          <a:p>
            <a:pPr lvl="0">
              <a:spcBef>
                <a:spcPts val="800"/>
              </a:spcBef>
              <a:buFont typeface="Arial" pitchFamily="34" charset="0"/>
              <a:buChar char="•"/>
            </a:pPr>
            <a:r>
              <a:rPr lang="es-ES" sz="1600" b="1" dirty="0" smtClean="0">
                <a:solidFill>
                  <a:schemeClr val="tx2">
                    <a:lumMod val="75000"/>
                  </a:schemeClr>
                </a:solidFill>
              </a:rPr>
              <a:t>1857. Obra Social mas antigua: Sociedad Tipográfica Bonaerense</a:t>
            </a:r>
          </a:p>
          <a:p>
            <a:pPr lvl="0">
              <a:spcBef>
                <a:spcPts val="800"/>
              </a:spcBef>
              <a:buFont typeface="Arial" pitchFamily="34" charset="0"/>
              <a:buChar char="•"/>
            </a:pPr>
            <a:r>
              <a:rPr lang="es-ES" sz="1600" b="1" dirty="0" smtClean="0">
                <a:solidFill>
                  <a:schemeClr val="tx2">
                    <a:lumMod val="75000"/>
                  </a:schemeClr>
                </a:solidFill>
              </a:rPr>
              <a:t>1919. Unión Ferroviaria acción de beneficencia</a:t>
            </a:r>
          </a:p>
          <a:p>
            <a:pPr lvl="0">
              <a:spcBef>
                <a:spcPts val="800"/>
              </a:spcBef>
              <a:buFont typeface="Arial" pitchFamily="34" charset="0"/>
              <a:buChar char="•"/>
            </a:pPr>
            <a:r>
              <a:rPr lang="es-ES" sz="1600" b="1" dirty="0" smtClean="0">
                <a:solidFill>
                  <a:schemeClr val="tx2">
                    <a:lumMod val="75000"/>
                  </a:schemeClr>
                </a:solidFill>
              </a:rPr>
              <a:t>1935. Comisión Mixta Ferroviaria (UF y La Fraternidad)</a:t>
            </a:r>
          </a:p>
          <a:p>
            <a:pPr lvl="0">
              <a:spcBef>
                <a:spcPts val="800"/>
              </a:spcBef>
              <a:buFont typeface="Arial" pitchFamily="34" charset="0"/>
              <a:buChar char="•"/>
            </a:pPr>
            <a:r>
              <a:rPr lang="es-ES" sz="1600" b="1" dirty="0" smtClean="0">
                <a:solidFill>
                  <a:schemeClr val="tx2">
                    <a:lumMod val="75000"/>
                  </a:schemeClr>
                </a:solidFill>
              </a:rPr>
              <a:t>1944. Comisión de Servicio Social (Decreto 30655/44). </a:t>
            </a:r>
          </a:p>
          <a:p>
            <a:pPr lvl="0">
              <a:spcBef>
                <a:spcPts val="800"/>
              </a:spcBef>
              <a:buFont typeface="Arial" pitchFamily="34" charset="0"/>
              <a:buChar char="•"/>
            </a:pPr>
            <a:r>
              <a:rPr lang="es-ES" sz="1600" b="1" i="1" dirty="0" smtClean="0">
                <a:solidFill>
                  <a:schemeClr val="tx2">
                    <a:lumMod val="75000"/>
                  </a:schemeClr>
                </a:solidFill>
              </a:rPr>
              <a:t>1950  - 1960 OS conjunto heterogéneo, con regímenes variados de prestaciones, brindadas solo en parte a través de servicios propios; </a:t>
            </a:r>
          </a:p>
          <a:p>
            <a:pPr>
              <a:spcBef>
                <a:spcPts val="800"/>
              </a:spcBef>
              <a:buFont typeface="Arial" pitchFamily="34" charset="0"/>
              <a:buChar char="•"/>
            </a:pPr>
            <a:r>
              <a:rPr lang="es-ES" sz="1600" b="1" dirty="0" smtClean="0">
                <a:solidFill>
                  <a:schemeClr val="tx2">
                    <a:lumMod val="75000"/>
                  </a:schemeClr>
                </a:solidFill>
              </a:rPr>
              <a:t>1960 -</a:t>
            </a:r>
            <a:r>
              <a:rPr lang="es-ES" sz="1600" b="1" dirty="0">
                <a:solidFill>
                  <a:schemeClr val="tx2">
                    <a:lumMod val="75000"/>
                  </a:schemeClr>
                </a:solidFill>
              </a:rPr>
              <a:t>1970 Ley </a:t>
            </a:r>
            <a:r>
              <a:rPr lang="es-ES" sz="1600" b="1" dirty="0" smtClean="0">
                <a:solidFill>
                  <a:schemeClr val="tx2">
                    <a:lumMod val="75000"/>
                  </a:schemeClr>
                </a:solidFill>
              </a:rPr>
              <a:t>18.610/70. </a:t>
            </a:r>
            <a:r>
              <a:rPr lang="es-ES" sz="1600" b="1" dirty="0">
                <a:solidFill>
                  <a:schemeClr val="tx2">
                    <a:lumMod val="75000"/>
                  </a:schemeClr>
                </a:solidFill>
              </a:rPr>
              <a:t>E</a:t>
            </a:r>
            <a:r>
              <a:rPr lang="es-ES" sz="1600" b="1" dirty="0" smtClean="0">
                <a:solidFill>
                  <a:schemeClr val="tx2">
                    <a:lumMod val="75000"/>
                  </a:schemeClr>
                </a:solidFill>
              </a:rPr>
              <a:t>xpansión del sistema de Obras Sociales. </a:t>
            </a:r>
          </a:p>
          <a:p>
            <a:pPr lvl="0">
              <a:spcBef>
                <a:spcPts val="800"/>
              </a:spcBef>
              <a:buFont typeface="Arial" pitchFamily="34" charset="0"/>
              <a:buChar char="•"/>
            </a:pPr>
            <a:r>
              <a:rPr lang="es-ES" sz="1600" b="1" dirty="0" smtClean="0">
                <a:solidFill>
                  <a:schemeClr val="tx2">
                    <a:lumMod val="75000"/>
                  </a:schemeClr>
                </a:solidFill>
              </a:rPr>
              <a:t>1971. </a:t>
            </a:r>
            <a:r>
              <a:rPr lang="es-ES" sz="1600" b="1" dirty="0">
                <a:solidFill>
                  <a:schemeClr val="tx2">
                    <a:lumMod val="75000"/>
                  </a:schemeClr>
                </a:solidFill>
              </a:rPr>
              <a:t>Ley 19032/71 Creación </a:t>
            </a:r>
            <a:r>
              <a:rPr lang="es-ES" sz="1600" b="1" dirty="0" smtClean="0">
                <a:solidFill>
                  <a:schemeClr val="tx2">
                    <a:lumMod val="75000"/>
                  </a:schemeClr>
                </a:solidFill>
              </a:rPr>
              <a:t>del PAMI (INSSJP)</a:t>
            </a:r>
          </a:p>
          <a:p>
            <a:pPr lvl="0">
              <a:spcBef>
                <a:spcPts val="800"/>
              </a:spcBef>
              <a:buFont typeface="Arial" pitchFamily="34" charset="0"/>
              <a:buChar char="•"/>
            </a:pPr>
            <a:r>
              <a:rPr lang="es-ES" sz="1600" b="1" dirty="0" smtClean="0">
                <a:solidFill>
                  <a:schemeClr val="tx2">
                    <a:lumMod val="75000"/>
                  </a:schemeClr>
                </a:solidFill>
              </a:rPr>
              <a:t>1974 . Ley 20.748 crea el Sistema Nacional Integrado de Salud (SNIS) y su acompañante la Ley 20.749 de Carrera Sanitaria Nacional</a:t>
            </a:r>
          </a:p>
          <a:p>
            <a:pPr lvl="0">
              <a:spcBef>
                <a:spcPts val="800"/>
              </a:spcBef>
              <a:buFont typeface="Arial" pitchFamily="34" charset="0"/>
              <a:buChar char="•"/>
            </a:pPr>
            <a:r>
              <a:rPr lang="es-ES" sz="1600" b="1" dirty="0">
                <a:solidFill>
                  <a:schemeClr val="tx2">
                    <a:lumMod val="75000"/>
                  </a:schemeClr>
                </a:solidFill>
              </a:rPr>
              <a:t> </a:t>
            </a:r>
            <a:r>
              <a:rPr lang="es-ES" sz="1600" b="1" dirty="0" smtClean="0">
                <a:solidFill>
                  <a:schemeClr val="tx2">
                    <a:lumMod val="75000"/>
                  </a:schemeClr>
                </a:solidFill>
              </a:rPr>
              <a:t>1980 Ley 22.269, modifica e Ley 19.619. (crea el Fondo de Redistribución)</a:t>
            </a:r>
          </a:p>
          <a:p>
            <a:pPr>
              <a:spcBef>
                <a:spcPts val="800"/>
              </a:spcBef>
              <a:buFont typeface="Arial" pitchFamily="34" charset="0"/>
              <a:buChar char="•"/>
            </a:pPr>
            <a:r>
              <a:rPr lang="es-ES" sz="1600" b="1" dirty="0">
                <a:solidFill>
                  <a:schemeClr val="tx2">
                    <a:lumMod val="75000"/>
                  </a:schemeClr>
                </a:solidFill>
              </a:rPr>
              <a:t>1989 Ley 23.660 de Obras Sociales </a:t>
            </a:r>
            <a:r>
              <a:rPr lang="es-ES" sz="1600" b="1" dirty="0" smtClean="0">
                <a:solidFill>
                  <a:schemeClr val="tx2">
                    <a:lumMod val="75000"/>
                  </a:schemeClr>
                </a:solidFill>
              </a:rPr>
              <a:t>(Seguro Nacional de Cobertura Universal). </a:t>
            </a:r>
          </a:p>
          <a:p>
            <a:pPr>
              <a:spcBef>
                <a:spcPts val="800"/>
              </a:spcBef>
              <a:buFont typeface="Arial" pitchFamily="34" charset="0"/>
              <a:buChar char="•"/>
            </a:pPr>
            <a:r>
              <a:rPr lang="es-ES" sz="1600" b="1" dirty="0" smtClean="0">
                <a:solidFill>
                  <a:schemeClr val="tx2">
                    <a:lumMod val="75000"/>
                  </a:schemeClr>
                </a:solidFill>
              </a:rPr>
              <a:t>1989 Ley 23.661, Seguro Nacional de Salud.</a:t>
            </a:r>
          </a:p>
          <a:p>
            <a:pPr>
              <a:spcBef>
                <a:spcPts val="800"/>
              </a:spcBef>
              <a:buFont typeface="Arial" pitchFamily="34" charset="0"/>
              <a:buChar char="•"/>
            </a:pPr>
            <a:r>
              <a:rPr lang="es-ES" sz="1600" b="1" dirty="0" smtClean="0">
                <a:solidFill>
                  <a:schemeClr val="tx2">
                    <a:lumMod val="75000"/>
                  </a:schemeClr>
                </a:solidFill>
              </a:rPr>
              <a:t>1994 Políticas de reforma del sector Salud.</a:t>
            </a:r>
          </a:p>
          <a:p>
            <a:pPr>
              <a:spcBef>
                <a:spcPts val="800"/>
              </a:spcBef>
              <a:buFont typeface="Arial" pitchFamily="34" charset="0"/>
              <a:buChar char="•"/>
            </a:pPr>
            <a:r>
              <a:rPr lang="es-ES" sz="1600" b="1" dirty="0" smtClean="0">
                <a:solidFill>
                  <a:schemeClr val="tx2">
                    <a:lumMod val="75000"/>
                  </a:schemeClr>
                </a:solidFill>
              </a:rPr>
              <a:t>1995. Decreto 492 crea el PMO (no lo reglamenta)</a:t>
            </a:r>
          </a:p>
          <a:p>
            <a:pPr>
              <a:spcBef>
                <a:spcPts val="800"/>
              </a:spcBef>
              <a:buFont typeface="Arial" pitchFamily="34" charset="0"/>
              <a:buChar char="•"/>
            </a:pPr>
            <a:r>
              <a:rPr lang="es-ES" sz="1600" b="1" dirty="0" smtClean="0">
                <a:solidFill>
                  <a:schemeClr val="tx2">
                    <a:lumMod val="75000"/>
                  </a:schemeClr>
                </a:solidFill>
              </a:rPr>
              <a:t>1996 Resolución Min 247, Primer PMO</a:t>
            </a:r>
          </a:p>
          <a:p>
            <a:pPr>
              <a:spcBef>
                <a:spcPts val="800"/>
              </a:spcBef>
              <a:buFont typeface="Arial" pitchFamily="34" charset="0"/>
              <a:buChar char="•"/>
            </a:pPr>
            <a:r>
              <a:rPr lang="es-ES" sz="1600" b="1" dirty="0" smtClean="0">
                <a:solidFill>
                  <a:schemeClr val="tx2">
                    <a:lumMod val="75000"/>
                  </a:schemeClr>
                </a:solidFill>
              </a:rPr>
              <a:t>1996 creación de la SSS (fusión de ANSSAL, INOS, DINOS)</a:t>
            </a:r>
          </a:p>
        </p:txBody>
      </p:sp>
      <p:sp>
        <p:nvSpPr>
          <p:cNvPr id="4" name="Footer Placeholder 3"/>
          <p:cNvSpPr>
            <a:spLocks noGrp="1"/>
          </p:cNvSpPr>
          <p:nvPr>
            <p:ph type="ftr" sz="quarter" idx="11"/>
          </p:nvPr>
        </p:nvSpPr>
        <p:spPr/>
        <p:txBody>
          <a:bodyPr/>
          <a:lstStyle/>
          <a:p>
            <a:r>
              <a:rPr lang="en-US" smtClean="0"/>
              <a:t>Prof. Dr. Roberto Chuit</a:t>
            </a:r>
            <a:endParaRPr lang="en-US"/>
          </a:p>
        </p:txBody>
      </p:sp>
      <p:sp>
        <p:nvSpPr>
          <p:cNvPr id="5" name="Slide Number Placeholder 4"/>
          <p:cNvSpPr>
            <a:spLocks noGrp="1"/>
          </p:cNvSpPr>
          <p:nvPr>
            <p:ph type="sldNum" sz="quarter" idx="12"/>
          </p:nvPr>
        </p:nvSpPr>
        <p:spPr/>
        <p:txBody>
          <a:bodyPr/>
          <a:lstStyle/>
          <a:p>
            <a:fld id="{BC5491B0-6249-7F43-937E-7C42E2ADD74B}" type="slidenum">
              <a:rPr lang="en-US" smtClean="0"/>
              <a:pPr/>
              <a:t>3</a:t>
            </a:fld>
            <a:endParaRPr lang="en-US"/>
          </a:p>
        </p:txBody>
      </p:sp>
    </p:spTree>
    <p:extLst>
      <p:ext uri="{BB962C8B-B14F-4D97-AF65-F5344CB8AC3E}">
        <p14:creationId xmlns:p14="http://schemas.microsoft.com/office/powerpoint/2010/main" val="1223628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9" t="9444" r="19196" b="5000"/>
          <a:stretch/>
        </p:blipFill>
        <p:spPr bwMode="auto">
          <a:xfrm>
            <a:off x="55406" y="806805"/>
            <a:ext cx="9100463" cy="52019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74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96" t="15873" r="29643" b="6031"/>
          <a:stretch/>
        </p:blipFill>
        <p:spPr bwMode="auto">
          <a:xfrm>
            <a:off x="1" y="196156"/>
            <a:ext cx="8964488" cy="63291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02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39" t="9841" r="29732" b="5555"/>
          <a:stretch/>
        </p:blipFill>
        <p:spPr bwMode="auto">
          <a:xfrm>
            <a:off x="311494" y="211200"/>
            <a:ext cx="8436970" cy="64237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4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65" t="9206" r="29999" b="6509"/>
          <a:stretch/>
        </p:blipFill>
        <p:spPr bwMode="auto">
          <a:xfrm>
            <a:off x="504057" y="196156"/>
            <a:ext cx="8028384" cy="64617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80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04" t="9206" r="30747" b="5397"/>
          <a:stretch/>
        </p:blipFill>
        <p:spPr bwMode="auto">
          <a:xfrm>
            <a:off x="648072" y="196156"/>
            <a:ext cx="7812360" cy="64505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86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21" t="10159" r="32946" b="5556"/>
          <a:stretch/>
        </p:blipFill>
        <p:spPr bwMode="auto">
          <a:xfrm>
            <a:off x="1043609" y="199678"/>
            <a:ext cx="7488832" cy="64087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6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54" t="16032" r="30178" b="5238"/>
          <a:stretch/>
        </p:blipFill>
        <p:spPr bwMode="auto">
          <a:xfrm>
            <a:off x="107505" y="196157"/>
            <a:ext cx="8793681" cy="6355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62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63" t="18889" r="49815" b="12540"/>
          <a:stretch/>
        </p:blipFill>
        <p:spPr bwMode="auto">
          <a:xfrm>
            <a:off x="2627785" y="196157"/>
            <a:ext cx="4113177" cy="63676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00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nimal Kingdon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5875"/>
            <a:ext cx="9144000" cy="6842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0899" name="Text Box 3"/>
          <p:cNvSpPr txBox="1">
            <a:spLocks noChangeArrowheads="1"/>
          </p:cNvSpPr>
          <p:nvPr/>
        </p:nvSpPr>
        <p:spPr bwMode="auto">
          <a:xfrm>
            <a:off x="395288" y="620713"/>
            <a:ext cx="2736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s-ES_tradnl"/>
          </a:p>
        </p:txBody>
      </p:sp>
      <p:sp>
        <p:nvSpPr>
          <p:cNvPr id="80900" name="Text Box 4"/>
          <p:cNvSpPr txBox="1">
            <a:spLocks noChangeArrowheads="1"/>
          </p:cNvSpPr>
          <p:nvPr/>
        </p:nvSpPr>
        <p:spPr bwMode="auto">
          <a:xfrm>
            <a:off x="71983" y="62622"/>
            <a:ext cx="6372225"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pPr>
            <a:r>
              <a:rPr lang="en-US" sz="4000" i="1" dirty="0" err="1">
                <a:solidFill>
                  <a:schemeClr val="bg1"/>
                </a:solidFill>
                <a:effectLst>
                  <a:outerShdw blurRad="38100" dist="38100" dir="2700000" algn="tl">
                    <a:srgbClr val="000000"/>
                  </a:outerShdw>
                </a:effectLst>
              </a:rPr>
              <a:t>Es</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una</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locura</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seguir</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haciendo</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siempre</a:t>
            </a:r>
            <a:r>
              <a:rPr lang="en-US" sz="4000" i="1" dirty="0">
                <a:solidFill>
                  <a:schemeClr val="bg1"/>
                </a:solidFill>
                <a:effectLst>
                  <a:outerShdw blurRad="38100" dist="38100" dir="2700000" algn="tl">
                    <a:srgbClr val="000000"/>
                  </a:outerShdw>
                </a:effectLst>
              </a:rPr>
              <a:t> lo </a:t>
            </a:r>
            <a:r>
              <a:rPr lang="en-US" sz="4000" i="1" dirty="0" err="1">
                <a:solidFill>
                  <a:schemeClr val="bg1"/>
                </a:solidFill>
                <a:effectLst>
                  <a:outerShdw blurRad="38100" dist="38100" dir="2700000" algn="tl">
                    <a:srgbClr val="000000"/>
                  </a:outerShdw>
                </a:effectLst>
              </a:rPr>
              <a:t>mismo</a:t>
            </a:r>
            <a:r>
              <a:rPr lang="en-US" sz="4000" i="1" dirty="0">
                <a:solidFill>
                  <a:schemeClr val="bg1"/>
                </a:solidFill>
                <a:effectLst>
                  <a:outerShdw blurRad="38100" dist="38100" dir="2700000" algn="tl">
                    <a:srgbClr val="000000"/>
                  </a:outerShdw>
                </a:effectLst>
              </a:rPr>
              <a:t> y </a:t>
            </a:r>
            <a:r>
              <a:rPr lang="en-US" sz="4000" i="1" dirty="0" err="1">
                <a:solidFill>
                  <a:schemeClr val="bg1"/>
                </a:solidFill>
                <a:effectLst>
                  <a:outerShdw blurRad="38100" dist="38100" dir="2700000" algn="tl">
                    <a:srgbClr val="000000"/>
                  </a:outerShdw>
                </a:effectLst>
              </a:rPr>
              <a:t>esperar</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resultados</a:t>
            </a:r>
            <a:r>
              <a:rPr lang="en-US" sz="4000" i="1" dirty="0">
                <a:solidFill>
                  <a:schemeClr val="bg1"/>
                </a:solidFill>
                <a:effectLst>
                  <a:outerShdw blurRad="38100" dist="38100" dir="2700000" algn="tl">
                    <a:srgbClr val="000000"/>
                  </a:outerShdw>
                </a:effectLst>
              </a:rPr>
              <a:t> </a:t>
            </a:r>
            <a:r>
              <a:rPr lang="en-US" sz="4000" i="1" dirty="0" err="1">
                <a:solidFill>
                  <a:schemeClr val="bg1"/>
                </a:solidFill>
                <a:effectLst>
                  <a:outerShdw blurRad="38100" dist="38100" dir="2700000" algn="tl">
                    <a:srgbClr val="000000"/>
                  </a:outerShdw>
                </a:effectLst>
              </a:rPr>
              <a:t>diferentes</a:t>
            </a:r>
            <a:r>
              <a:rPr lang="en-US" sz="4000" i="1" dirty="0">
                <a:solidFill>
                  <a:schemeClr val="bg1"/>
                </a:solidFill>
                <a:effectLst>
                  <a:outerShdw blurRad="38100" dist="38100" dir="2700000" algn="tl">
                    <a:srgbClr val="000000"/>
                  </a:outerShdw>
                </a:effectLst>
              </a:rPr>
              <a:t>.</a:t>
            </a:r>
          </a:p>
          <a:p>
            <a:pPr algn="r">
              <a:spcBef>
                <a:spcPct val="50000"/>
              </a:spcBef>
            </a:pPr>
            <a:endParaRPr lang="es-ES" sz="4000" i="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957032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a2jn2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72"/>
            <a:ext cx="9143999" cy="6889659"/>
          </a:xfrm>
          <a:prstGeom prst="rect">
            <a:avLst/>
          </a:prstGeom>
        </p:spPr>
      </p:pic>
    </p:spTree>
    <p:extLst>
      <p:ext uri="{BB962C8B-B14F-4D97-AF65-F5344CB8AC3E}">
        <p14:creationId xmlns:p14="http://schemas.microsoft.com/office/powerpoint/2010/main" val="409787926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rot="-5454651">
            <a:off x="1631157" y="3169443"/>
            <a:ext cx="5638800" cy="519113"/>
          </a:xfrm>
          <a:prstGeom prst="rect">
            <a:avLst/>
          </a:prstGeom>
          <a:noFill/>
          <a:ln w="9525">
            <a:noFill/>
            <a:miter lim="800000"/>
            <a:headEnd/>
            <a:tailEnd/>
          </a:ln>
          <a:effectLst/>
        </p:spPr>
        <p:txBody>
          <a:bodyPr>
            <a:spAutoFit/>
          </a:bodyPr>
          <a:lstStyle/>
          <a:p>
            <a:pPr eaLnBrk="0" hangingPunct="0"/>
            <a:endParaRPr lang="es-ES_tradnl" sz="2800" b="1">
              <a:solidFill>
                <a:srgbClr val="FF33CC"/>
              </a:solidFill>
              <a:latin typeface="Antique Olive" pitchFamily="34" charset="0"/>
            </a:endParaRPr>
          </a:p>
        </p:txBody>
      </p:sp>
      <p:sp>
        <p:nvSpPr>
          <p:cNvPr id="25604" name="Rectangle 4"/>
          <p:cNvSpPr>
            <a:spLocks noChangeArrowheads="1"/>
          </p:cNvSpPr>
          <p:nvPr/>
        </p:nvSpPr>
        <p:spPr bwMode="auto">
          <a:xfrm>
            <a:off x="533400" y="1981200"/>
            <a:ext cx="2438400" cy="2590800"/>
          </a:xfrm>
          <a:prstGeom prst="rect">
            <a:avLst/>
          </a:prstGeom>
          <a:noFill/>
          <a:ln w="9525">
            <a:noFill/>
            <a:miter lim="800000"/>
            <a:headEnd/>
            <a:tailEnd/>
          </a:ln>
          <a:effectLst/>
        </p:spPr>
        <p:txBody>
          <a:bodyPr/>
          <a:lstStyle/>
          <a:p>
            <a:pPr marL="342900" indent="-342900">
              <a:spcBef>
                <a:spcPct val="20000"/>
              </a:spcBef>
              <a:buFontTx/>
              <a:buChar char="•"/>
            </a:pPr>
            <a:r>
              <a:rPr lang="es-AR" sz="2800" b="1" dirty="0" smtClean="0">
                <a:latin typeface="Times New Roman" pitchFamily="18" charset="0"/>
              </a:rPr>
              <a:t>Modelo </a:t>
            </a:r>
            <a:r>
              <a:rPr lang="es-AR" sz="2800" b="1" dirty="0">
                <a:latin typeface="Times New Roman" pitchFamily="18" charset="0"/>
              </a:rPr>
              <a:t>de Prevención de Salud. </a:t>
            </a:r>
            <a:r>
              <a:rPr lang="es-AR" sz="2800" b="1" dirty="0" err="1">
                <a:latin typeface="Times New Roman" pitchFamily="18" charset="0"/>
              </a:rPr>
              <a:t>Leavell</a:t>
            </a:r>
            <a:r>
              <a:rPr lang="es-AR" sz="2800" b="1" dirty="0">
                <a:latin typeface="Times New Roman" pitchFamily="18" charset="0"/>
              </a:rPr>
              <a:t> y Clark</a:t>
            </a:r>
            <a:endParaRPr lang="es-ES" sz="2800" b="1" dirty="0">
              <a:latin typeface="Times New Roman" pitchFamily="18" charset="0"/>
            </a:endParaRPr>
          </a:p>
        </p:txBody>
      </p:sp>
      <p:sp>
        <p:nvSpPr>
          <p:cNvPr id="25605" name="Rectangle 5"/>
          <p:cNvSpPr>
            <a:spLocks noChangeArrowheads="1"/>
          </p:cNvSpPr>
          <p:nvPr/>
        </p:nvSpPr>
        <p:spPr bwMode="auto">
          <a:xfrm>
            <a:off x="3124200" y="1981200"/>
            <a:ext cx="2819400" cy="4114800"/>
          </a:xfrm>
          <a:prstGeom prst="rect">
            <a:avLst/>
          </a:prstGeom>
          <a:noFill/>
          <a:ln w="9525">
            <a:noFill/>
            <a:miter lim="800000"/>
            <a:headEnd/>
            <a:tailEnd/>
          </a:ln>
          <a:effectLst/>
        </p:spPr>
        <p:txBody>
          <a:bodyPr/>
          <a:lstStyle/>
          <a:p>
            <a:pPr marL="342900" indent="-342900">
              <a:spcBef>
                <a:spcPct val="20000"/>
              </a:spcBef>
              <a:buFontTx/>
              <a:buChar char="•"/>
            </a:pPr>
            <a:r>
              <a:rPr lang="es-AR" sz="2800" b="1" dirty="0" smtClean="0">
                <a:latin typeface="Times New Roman" pitchFamily="18" charset="0"/>
              </a:rPr>
              <a:t>Modelo </a:t>
            </a:r>
            <a:r>
              <a:rPr lang="es-AR" sz="2800" b="1" dirty="0">
                <a:latin typeface="Times New Roman" pitchFamily="18" charset="0"/>
              </a:rPr>
              <a:t>de complejidades de la atención médica</a:t>
            </a:r>
            <a:endParaRPr lang="es-ES" sz="2800" b="1" dirty="0">
              <a:latin typeface="Times New Roman" pitchFamily="18" charset="0"/>
            </a:endParaRPr>
          </a:p>
        </p:txBody>
      </p:sp>
      <p:sp>
        <p:nvSpPr>
          <p:cNvPr id="25606" name="Rectangle 6"/>
          <p:cNvSpPr>
            <a:spLocks noChangeArrowheads="1"/>
          </p:cNvSpPr>
          <p:nvPr/>
        </p:nvSpPr>
        <p:spPr bwMode="auto">
          <a:xfrm>
            <a:off x="6019800" y="1981200"/>
            <a:ext cx="2438400" cy="4114800"/>
          </a:xfrm>
          <a:prstGeom prst="rect">
            <a:avLst/>
          </a:prstGeom>
          <a:noFill/>
          <a:ln w="9525">
            <a:noFill/>
            <a:miter lim="800000"/>
            <a:headEnd/>
            <a:tailEnd/>
          </a:ln>
          <a:effectLst/>
        </p:spPr>
        <p:txBody>
          <a:bodyPr/>
          <a:lstStyle/>
          <a:p>
            <a:pPr marL="342900" indent="-342900">
              <a:spcBef>
                <a:spcPct val="20000"/>
              </a:spcBef>
              <a:buFontTx/>
              <a:buChar char="•"/>
            </a:pPr>
            <a:r>
              <a:rPr lang="es-AR" sz="2800" b="1" dirty="0">
                <a:latin typeface="Times New Roman" pitchFamily="18" charset="0"/>
              </a:rPr>
              <a:t>Estrategia de Atención Primaria de la Salud</a:t>
            </a:r>
            <a:endParaRPr lang="es-ES" sz="2800" b="1" dirty="0">
              <a:latin typeface="Times New Roman" pitchFamily="18" charset="0"/>
            </a:endParaRPr>
          </a:p>
        </p:txBody>
      </p:sp>
      <p:sp>
        <p:nvSpPr>
          <p:cNvPr id="25607" name="Rectangle 7"/>
          <p:cNvSpPr>
            <a:spLocks noGrp="1" noChangeArrowheads="1"/>
          </p:cNvSpPr>
          <p:nvPr>
            <p:ph type="title" idx="4294967295"/>
          </p:nvPr>
        </p:nvSpPr>
        <p:spPr>
          <a:xfrm>
            <a:off x="0" y="680938"/>
            <a:ext cx="9144000" cy="731838"/>
          </a:xfrm>
        </p:spPr>
        <p:txBody>
          <a:bodyPr>
            <a:normAutofit fontScale="90000"/>
          </a:bodyPr>
          <a:lstStyle/>
          <a:p>
            <a:pPr algn="ctr"/>
            <a:r>
              <a:rPr lang="es-ES" b="1" dirty="0">
                <a:solidFill>
                  <a:srgbClr val="000000"/>
                </a:solidFill>
              </a:rPr>
              <a:t>En 50 años</a:t>
            </a:r>
            <a:endParaRPr lang="es-ES" dirty="0">
              <a:solidFill>
                <a:srgbClr val="000000"/>
              </a:solidFill>
            </a:endParaRPr>
          </a:p>
        </p:txBody>
      </p:sp>
      <p:sp>
        <p:nvSpPr>
          <p:cNvPr id="2" name="Footer Placeholder 1"/>
          <p:cNvSpPr>
            <a:spLocks noGrp="1"/>
          </p:cNvSpPr>
          <p:nvPr>
            <p:ph type="ftr" sz="quarter" idx="11"/>
          </p:nvPr>
        </p:nvSpPr>
        <p:spPr/>
        <p:txBody>
          <a:bodyPr/>
          <a:lstStyle/>
          <a:p>
            <a:r>
              <a:rPr lang="en-US" smtClean="0"/>
              <a:t>Prof. Dr. Roberto Chuit</a:t>
            </a:r>
            <a:endParaRPr lang="en-US"/>
          </a:p>
        </p:txBody>
      </p:sp>
      <p:sp>
        <p:nvSpPr>
          <p:cNvPr id="3" name="Slide Number Placeholder 2"/>
          <p:cNvSpPr>
            <a:spLocks noGrp="1"/>
          </p:cNvSpPr>
          <p:nvPr>
            <p:ph type="sldNum" sz="quarter" idx="12"/>
          </p:nvPr>
        </p:nvSpPr>
        <p:spPr/>
        <p:txBody>
          <a:bodyPr/>
          <a:lstStyle/>
          <a:p>
            <a:fld id="{CDC02D6F-7B0D-E54C-ACA8-09B376EE1AF4}" type="slidenum">
              <a:rPr lang="en-US" smtClean="0"/>
              <a:pPr/>
              <a:t>4</a:t>
            </a:fld>
            <a:endParaRPr lang="en-US"/>
          </a:p>
        </p:txBody>
      </p:sp>
    </p:spTree>
    <p:extLst>
      <p:ext uri="{BB962C8B-B14F-4D97-AF65-F5344CB8AC3E}">
        <p14:creationId xmlns:p14="http://schemas.microsoft.com/office/powerpoint/2010/main" val="374815915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 calcmode="lin" valueType="num">
                                      <p:cBhvr additive="base">
                                        <p:cTn id="12" dur="500" fill="hold"/>
                                        <p:tgtEl>
                                          <p:spTgt spid="25605"/>
                                        </p:tgtEl>
                                        <p:attrNameLst>
                                          <p:attrName>ppt_x</p:attrName>
                                        </p:attrNameLst>
                                      </p:cBhvr>
                                      <p:tavLst>
                                        <p:tav tm="0">
                                          <p:val>
                                            <p:strVal val="0-#ppt_w/2"/>
                                          </p:val>
                                        </p:tav>
                                        <p:tav tm="100000">
                                          <p:val>
                                            <p:strVal val="#ppt_x"/>
                                          </p:val>
                                        </p:tav>
                                      </p:tavLst>
                                    </p:anim>
                                    <p:anim calcmode="lin" valueType="num">
                                      <p:cBhvr additive="base">
                                        <p:cTn id="13" dur="500" fill="hold"/>
                                        <p:tgtEl>
                                          <p:spTgt spid="2560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5"/>
                                        </p:tgtEl>
                                        <p:attrNameLst>
                                          <p:attrName>ppt_c</p:attrName>
                                        </p:attrNameLst>
                                      </p:cBhvr>
                                      <p:to>
                                        <a:schemeClr val="accent2"/>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06"/>
                                        </p:tgtEl>
                                        <p:attrNameLst>
                                          <p:attrName>style.visibility</p:attrName>
                                        </p:attrNameLst>
                                      </p:cBhvr>
                                      <p:to>
                                        <p:strVal val="visible"/>
                                      </p:to>
                                    </p:set>
                                    <p:anim calcmode="lin" valueType="num">
                                      <p:cBhvr additive="base">
                                        <p:cTn id="18" dur="500" fill="hold"/>
                                        <p:tgtEl>
                                          <p:spTgt spid="25606"/>
                                        </p:tgtEl>
                                        <p:attrNameLst>
                                          <p:attrName>ppt_x</p:attrName>
                                        </p:attrNameLst>
                                      </p:cBhvr>
                                      <p:tavLst>
                                        <p:tav tm="0">
                                          <p:val>
                                            <p:strVal val="0-#ppt_w/2"/>
                                          </p:val>
                                        </p:tav>
                                        <p:tav tm="100000">
                                          <p:val>
                                            <p:strVal val="#ppt_x"/>
                                          </p:val>
                                        </p:tav>
                                      </p:tavLst>
                                    </p:anim>
                                    <p:anim calcmode="lin" valueType="num">
                                      <p:cBhvr additive="base">
                                        <p:cTn id="19" dur="500" fill="hold"/>
                                        <p:tgtEl>
                                          <p:spTgt spid="2560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6"/>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autoUpdateAnimBg="0"/>
      <p:bldP spid="256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302296" y="476672"/>
            <a:ext cx="5222032" cy="2137792"/>
          </a:xfrm>
        </p:spPr>
        <p:txBody>
          <a:bodyPr/>
          <a:lstStyle/>
          <a:p>
            <a:pPr lvl="1"/>
            <a:r>
              <a:rPr lang="es-ES" sz="4000" b="1" dirty="0">
                <a:solidFill>
                  <a:schemeClr val="accent1">
                    <a:lumMod val="75000"/>
                  </a:schemeClr>
                </a:solidFill>
                <a:latin typeface="Book Antiqua" charset="0"/>
              </a:rPr>
              <a:t>Sector </a:t>
            </a:r>
            <a:r>
              <a:rPr lang="es-ES" sz="4000" b="1" dirty="0" smtClean="0">
                <a:solidFill>
                  <a:schemeClr val="accent1">
                    <a:lumMod val="75000"/>
                  </a:schemeClr>
                </a:solidFill>
                <a:latin typeface="Book Antiqua" charset="0"/>
              </a:rPr>
              <a:t>público</a:t>
            </a:r>
            <a:endParaRPr lang="es-ES" sz="4000" b="1" dirty="0">
              <a:solidFill>
                <a:schemeClr val="accent1">
                  <a:lumMod val="75000"/>
                </a:schemeClr>
              </a:solidFill>
              <a:latin typeface="Book Antiqua" charset="0"/>
            </a:endParaRPr>
          </a:p>
        </p:txBody>
      </p:sp>
      <p:sp>
        <p:nvSpPr>
          <p:cNvPr id="2" name="Footer Placeholder 1"/>
          <p:cNvSpPr>
            <a:spLocks noGrp="1"/>
          </p:cNvSpPr>
          <p:nvPr>
            <p:ph type="ftr" sz="quarter" idx="11"/>
          </p:nvPr>
        </p:nvSpPr>
        <p:spPr/>
        <p:txBody>
          <a:bodyPr/>
          <a:lstStyle/>
          <a:p>
            <a:r>
              <a:rPr lang="en-US" sz="1600" smtClean="0"/>
              <a:t>Prof. Dr. Roberto Chuit</a:t>
            </a:r>
            <a:endParaRPr lang="en-US" sz="1600"/>
          </a:p>
        </p:txBody>
      </p:sp>
      <p:sp>
        <p:nvSpPr>
          <p:cNvPr id="3" name="Slide Number Placeholder 2"/>
          <p:cNvSpPr>
            <a:spLocks noGrp="1"/>
          </p:cNvSpPr>
          <p:nvPr>
            <p:ph type="sldNum" sz="quarter" idx="12"/>
          </p:nvPr>
        </p:nvSpPr>
        <p:spPr/>
        <p:txBody>
          <a:bodyPr/>
          <a:lstStyle/>
          <a:p>
            <a:fld id="{9AC326A5-0583-8E4D-8A0C-0AC3FE74B837}" type="slidenum">
              <a:rPr lang="en-US" sz="1600" smtClean="0"/>
              <a:pPr/>
              <a:t>5</a:t>
            </a:fld>
            <a:endParaRPr lang="en-US" sz="1600"/>
          </a:p>
        </p:txBody>
      </p:sp>
      <p:sp>
        <p:nvSpPr>
          <p:cNvPr id="5" name="Rectangle 3"/>
          <p:cNvSpPr txBox="1">
            <a:spLocks noChangeArrowheads="1"/>
          </p:cNvSpPr>
          <p:nvPr/>
        </p:nvSpPr>
        <p:spPr>
          <a:xfrm rot="16200000">
            <a:off x="-1791812" y="3024061"/>
            <a:ext cx="6750962" cy="9361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2" indent="0">
              <a:buNone/>
            </a:pPr>
            <a:r>
              <a:rPr lang="es-ES" sz="3200" b="1" dirty="0" smtClean="0">
                <a:solidFill>
                  <a:schemeClr val="accent1">
                    <a:lumMod val="75000"/>
                  </a:schemeClr>
                </a:solidFill>
                <a:latin typeface="Book Antiqua" charset="0"/>
              </a:rPr>
              <a:t>No coordinado, superpone intervenciones, coberturas.</a:t>
            </a:r>
          </a:p>
        </p:txBody>
      </p:sp>
      <p:sp>
        <p:nvSpPr>
          <p:cNvPr id="6" name="Rectangle 3"/>
          <p:cNvSpPr txBox="1">
            <a:spLocks noChangeArrowheads="1"/>
          </p:cNvSpPr>
          <p:nvPr/>
        </p:nvSpPr>
        <p:spPr>
          <a:xfrm>
            <a:off x="2051720" y="3212976"/>
            <a:ext cx="6939880" cy="24484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s-ES" sz="4000" b="1" dirty="0" smtClean="0">
                <a:solidFill>
                  <a:schemeClr val="accent1">
                    <a:lumMod val="75000"/>
                  </a:schemeClr>
                </a:solidFill>
                <a:latin typeface="Book Antiqua" charset="0"/>
              </a:rPr>
              <a:t>Sector privado</a:t>
            </a:r>
          </a:p>
        </p:txBody>
      </p:sp>
      <p:sp>
        <p:nvSpPr>
          <p:cNvPr id="7" name="Rectangle 3"/>
          <p:cNvSpPr txBox="1">
            <a:spLocks noChangeArrowheads="1"/>
          </p:cNvSpPr>
          <p:nvPr/>
        </p:nvSpPr>
        <p:spPr>
          <a:xfrm>
            <a:off x="3454424" y="692696"/>
            <a:ext cx="5222032" cy="24479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s-ES" sz="3200" b="1" dirty="0" smtClean="0">
              <a:solidFill>
                <a:schemeClr val="accent1">
                  <a:lumMod val="75000"/>
                </a:schemeClr>
              </a:solidFill>
              <a:latin typeface="Book Antiqua" charset="0"/>
            </a:endParaRPr>
          </a:p>
          <a:p>
            <a:pPr lvl="2"/>
            <a:r>
              <a:rPr lang="es-ES" sz="2800" b="1" dirty="0" smtClean="0">
                <a:solidFill>
                  <a:schemeClr val="accent1">
                    <a:lumMod val="75000"/>
                  </a:schemeClr>
                </a:solidFill>
                <a:latin typeface="Book Antiqua" charset="0"/>
              </a:rPr>
              <a:t>Fragmentado</a:t>
            </a:r>
          </a:p>
          <a:p>
            <a:pPr lvl="2"/>
            <a:r>
              <a:rPr lang="es-ES" sz="2800" b="1" dirty="0" smtClean="0">
                <a:solidFill>
                  <a:schemeClr val="accent1">
                    <a:lumMod val="75000"/>
                  </a:schemeClr>
                </a:solidFill>
                <a:latin typeface="Book Antiqua" charset="0"/>
              </a:rPr>
              <a:t>Da acceso no cobertura</a:t>
            </a:r>
          </a:p>
          <a:p>
            <a:pPr lvl="2"/>
            <a:r>
              <a:rPr lang="es-ES" sz="2800" b="1" dirty="0" smtClean="0">
                <a:solidFill>
                  <a:schemeClr val="accent1">
                    <a:lumMod val="75000"/>
                  </a:schemeClr>
                </a:solidFill>
                <a:latin typeface="Book Antiqua" charset="0"/>
              </a:rPr>
              <a:t>Dificultad de financiamiento</a:t>
            </a:r>
            <a:endParaRPr lang="es-ES" sz="2800" b="1" dirty="0">
              <a:solidFill>
                <a:schemeClr val="accent1">
                  <a:lumMod val="75000"/>
                </a:schemeClr>
              </a:solidFill>
              <a:latin typeface="Book Antiqua" charset="0"/>
            </a:endParaRPr>
          </a:p>
        </p:txBody>
      </p:sp>
      <p:sp>
        <p:nvSpPr>
          <p:cNvPr id="8" name="Rectangle 3"/>
          <p:cNvSpPr txBox="1">
            <a:spLocks noChangeArrowheads="1"/>
          </p:cNvSpPr>
          <p:nvPr/>
        </p:nvSpPr>
        <p:spPr>
          <a:xfrm>
            <a:off x="3392760" y="3932907"/>
            <a:ext cx="5643736" cy="24484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s-ES" sz="2800" b="1" dirty="0" smtClean="0">
                <a:solidFill>
                  <a:schemeClr val="accent1">
                    <a:lumMod val="75000"/>
                  </a:schemeClr>
                </a:solidFill>
                <a:latin typeface="Book Antiqua" charset="0"/>
              </a:rPr>
              <a:t>Fragmentado</a:t>
            </a:r>
          </a:p>
          <a:p>
            <a:pPr lvl="2"/>
            <a:r>
              <a:rPr lang="es-ES" sz="2800" b="1" dirty="0" smtClean="0">
                <a:solidFill>
                  <a:schemeClr val="accent1">
                    <a:lumMod val="75000"/>
                  </a:schemeClr>
                </a:solidFill>
                <a:latin typeface="Book Antiqua" charset="0"/>
              </a:rPr>
              <a:t>Crisis financiera</a:t>
            </a:r>
          </a:p>
          <a:p>
            <a:pPr lvl="2"/>
            <a:r>
              <a:rPr lang="es-ES" sz="2800" b="1" dirty="0" smtClean="0">
                <a:solidFill>
                  <a:schemeClr val="accent1">
                    <a:lumMod val="75000"/>
                  </a:schemeClr>
                </a:solidFill>
                <a:latin typeface="Book Antiqua" charset="0"/>
              </a:rPr>
              <a:t>Crisis prestacional</a:t>
            </a:r>
            <a:endParaRPr lang="es-ES" sz="2800" b="1" dirty="0">
              <a:solidFill>
                <a:schemeClr val="accent1">
                  <a:lumMod val="75000"/>
                </a:schemeClr>
              </a:solidFill>
              <a:latin typeface="Book Antiqua" charset="0"/>
            </a:endParaRPr>
          </a:p>
        </p:txBody>
      </p:sp>
      <p:pic>
        <p:nvPicPr>
          <p:cNvPr id="4" name="Imagen 3" descr="&lt;strong&gt;human body&lt;/strong&gt;.gif"/>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2633765" y="126305"/>
            <a:ext cx="4064669" cy="5966991"/>
          </a:xfrm>
          <a:prstGeom prst="rect">
            <a:avLst/>
          </a:prstGeom>
        </p:spPr>
      </p:pic>
    </p:spTree>
    <p:extLst>
      <p:ext uri="{BB962C8B-B14F-4D97-AF65-F5344CB8AC3E}">
        <p14:creationId xmlns:p14="http://schemas.microsoft.com/office/powerpoint/2010/main" val="23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95536" y="1052736"/>
            <a:ext cx="4032448" cy="3810000"/>
          </a:xfrm>
        </p:spPr>
        <p:txBody>
          <a:bodyPr>
            <a:noAutofit/>
          </a:bodyPr>
          <a:lstStyle/>
          <a:p>
            <a:pPr eaLnBrk="1" hangingPunct="1">
              <a:lnSpc>
                <a:spcPct val="80000"/>
              </a:lnSpc>
            </a:pPr>
            <a:r>
              <a:rPr lang="es-ES_tradnl" sz="2400" b="1" dirty="0">
                <a:solidFill>
                  <a:schemeClr val="accent1">
                    <a:lumMod val="75000"/>
                  </a:schemeClr>
                </a:solidFill>
                <a:latin typeface="Arial"/>
                <a:cs typeface="Arial"/>
              </a:rPr>
              <a:t>Dificultad para llegar a todas las personas (</a:t>
            </a:r>
            <a:r>
              <a:rPr lang="es-ES_tradnl" sz="2400" b="1" dirty="0" smtClean="0">
                <a:solidFill>
                  <a:schemeClr val="accent1">
                    <a:lumMod val="75000"/>
                  </a:schemeClr>
                </a:solidFill>
                <a:latin typeface="Arial"/>
                <a:cs typeface="Arial"/>
              </a:rPr>
              <a:t>distribución e infraestructura existente en los centros asistenciales).</a:t>
            </a:r>
          </a:p>
          <a:p>
            <a:pPr eaLnBrk="1" hangingPunct="1">
              <a:lnSpc>
                <a:spcPct val="80000"/>
              </a:lnSpc>
            </a:pPr>
            <a:endParaRPr lang="es-ES_tradnl" sz="2400" b="1" dirty="0">
              <a:solidFill>
                <a:schemeClr val="accent1">
                  <a:lumMod val="75000"/>
                </a:schemeClr>
              </a:solidFill>
              <a:latin typeface="Arial"/>
              <a:cs typeface="Arial"/>
            </a:endParaRPr>
          </a:p>
          <a:p>
            <a:pPr eaLnBrk="1" hangingPunct="1">
              <a:lnSpc>
                <a:spcPct val="80000"/>
              </a:lnSpc>
            </a:pPr>
            <a:r>
              <a:rPr lang="es-ES_tradnl" sz="2400" b="1" dirty="0">
                <a:solidFill>
                  <a:schemeClr val="accent1">
                    <a:lumMod val="75000"/>
                  </a:schemeClr>
                </a:solidFill>
                <a:latin typeface="Arial"/>
                <a:cs typeface="Arial"/>
              </a:rPr>
              <a:t>Profesionales dedicados </a:t>
            </a:r>
            <a:r>
              <a:rPr lang="es-ES_tradnl" sz="2400" b="1" dirty="0" smtClean="0">
                <a:solidFill>
                  <a:schemeClr val="accent1">
                    <a:lumMod val="75000"/>
                  </a:schemeClr>
                </a:solidFill>
                <a:latin typeface="Arial"/>
                <a:cs typeface="Arial"/>
              </a:rPr>
              <a:t>fundamentalmente a </a:t>
            </a:r>
            <a:r>
              <a:rPr lang="es-ES_tradnl" sz="2400" b="1" dirty="0">
                <a:solidFill>
                  <a:schemeClr val="accent1">
                    <a:lumMod val="75000"/>
                  </a:schemeClr>
                </a:solidFill>
                <a:latin typeface="Arial"/>
                <a:cs typeface="Arial"/>
              </a:rPr>
              <a:t>la atención de </a:t>
            </a:r>
            <a:r>
              <a:rPr lang="es-ES_tradnl" sz="2400" b="1" dirty="0" smtClean="0">
                <a:solidFill>
                  <a:schemeClr val="accent1">
                    <a:lumMod val="75000"/>
                  </a:schemeClr>
                </a:solidFill>
                <a:latin typeface="Arial"/>
                <a:cs typeface="Arial"/>
              </a:rPr>
              <a:t>patología</a:t>
            </a:r>
          </a:p>
          <a:p>
            <a:pPr marL="0" indent="0" eaLnBrk="1" hangingPunct="1">
              <a:lnSpc>
                <a:spcPct val="80000"/>
              </a:lnSpc>
              <a:buNone/>
            </a:pPr>
            <a:endParaRPr lang="es-ES_tradnl" sz="2400" b="1" dirty="0">
              <a:solidFill>
                <a:schemeClr val="accent1">
                  <a:lumMod val="75000"/>
                </a:schemeClr>
              </a:solidFill>
              <a:latin typeface="Arial"/>
              <a:cs typeface="Arial"/>
            </a:endParaRPr>
          </a:p>
          <a:p>
            <a:pPr eaLnBrk="1" hangingPunct="1">
              <a:lnSpc>
                <a:spcPct val="80000"/>
              </a:lnSpc>
            </a:pPr>
            <a:r>
              <a:rPr lang="es-ES_tradnl" sz="2400" b="1" dirty="0">
                <a:solidFill>
                  <a:schemeClr val="accent1">
                    <a:lumMod val="75000"/>
                  </a:schemeClr>
                </a:solidFill>
                <a:latin typeface="Arial"/>
                <a:cs typeface="Arial"/>
              </a:rPr>
              <a:t>Acceso de las personas a Centros de atención especializada sin haber sido </a:t>
            </a:r>
            <a:r>
              <a:rPr lang="es-ES_tradnl" sz="2400" b="1" dirty="0" smtClean="0">
                <a:solidFill>
                  <a:schemeClr val="accent1">
                    <a:lumMod val="75000"/>
                  </a:schemeClr>
                </a:solidFill>
                <a:latin typeface="Arial"/>
                <a:cs typeface="Arial"/>
              </a:rPr>
              <a:t>derivados.</a:t>
            </a:r>
            <a:endParaRPr lang="es-ES_tradnl" sz="2400" b="1" dirty="0">
              <a:solidFill>
                <a:schemeClr val="accent1">
                  <a:lumMod val="75000"/>
                </a:schemeClr>
              </a:solidFill>
              <a:latin typeface="Arial"/>
              <a:cs typeface="Arial"/>
            </a:endParaRPr>
          </a:p>
        </p:txBody>
      </p:sp>
      <p:sp>
        <p:nvSpPr>
          <p:cNvPr id="2" name="Footer Placeholder 1"/>
          <p:cNvSpPr>
            <a:spLocks noGrp="1"/>
          </p:cNvSpPr>
          <p:nvPr>
            <p:ph type="ftr" sz="quarter" idx="11"/>
          </p:nvPr>
        </p:nvSpPr>
        <p:spPr/>
        <p:txBody>
          <a:bodyPr/>
          <a:lstStyle/>
          <a:p>
            <a:r>
              <a:rPr lang="en-US" smtClean="0"/>
              <a:t>Prof. Dr. Roberto Chuit</a:t>
            </a:r>
            <a:endParaRPr lang="en-US"/>
          </a:p>
        </p:txBody>
      </p:sp>
      <p:sp>
        <p:nvSpPr>
          <p:cNvPr id="3" name="Slide Number Placeholder 2"/>
          <p:cNvSpPr>
            <a:spLocks noGrp="1"/>
          </p:cNvSpPr>
          <p:nvPr>
            <p:ph type="sldNum" sz="quarter" idx="12"/>
          </p:nvPr>
        </p:nvSpPr>
        <p:spPr/>
        <p:txBody>
          <a:bodyPr/>
          <a:lstStyle/>
          <a:p>
            <a:fld id="{9AC326A5-0583-8E4D-8A0C-0AC3FE74B837}" type="slidenum">
              <a:rPr lang="en-US" smtClean="0"/>
              <a:pPr/>
              <a:t>6</a:t>
            </a:fld>
            <a:endParaRPr lang="en-US"/>
          </a:p>
        </p:txBody>
      </p:sp>
      <p:sp>
        <p:nvSpPr>
          <p:cNvPr id="6" name="Rectangle 3"/>
          <p:cNvSpPr txBox="1">
            <a:spLocks noChangeArrowheads="1"/>
          </p:cNvSpPr>
          <p:nvPr/>
        </p:nvSpPr>
        <p:spPr bwMode="auto">
          <a:xfrm>
            <a:off x="4716016" y="977280"/>
            <a:ext cx="4046984"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447675" indent="-447675" algn="l" rtl="0" fontAlgn="base">
              <a:spcBef>
                <a:spcPct val="60000"/>
              </a:spcBef>
              <a:spcAft>
                <a:spcPct val="0"/>
              </a:spcAft>
              <a:buClr>
                <a:srgbClr val="663300"/>
              </a:buClr>
              <a:buChar char="•"/>
              <a:defRPr sz="2000">
                <a:solidFill>
                  <a:srgbClr val="824100"/>
                </a:solidFill>
                <a:latin typeface="+mn-lt"/>
                <a:ea typeface="+mn-ea"/>
                <a:cs typeface="+mn-cs"/>
              </a:defRPr>
            </a:lvl1pPr>
            <a:lvl2pPr marL="889000" indent="-439738" algn="l" rtl="0" fontAlgn="base">
              <a:spcBef>
                <a:spcPct val="20000"/>
              </a:spcBef>
              <a:spcAft>
                <a:spcPct val="0"/>
              </a:spcAft>
              <a:buClr>
                <a:srgbClr val="663300"/>
              </a:buClr>
              <a:buChar char="•"/>
              <a:defRPr>
                <a:solidFill>
                  <a:srgbClr val="824100"/>
                </a:solidFill>
                <a:latin typeface="+mn-lt"/>
                <a:ea typeface="+mn-ea"/>
              </a:defRPr>
            </a:lvl2pPr>
            <a:lvl3pPr marL="1293813" indent="-403225" algn="l" rtl="0" fontAlgn="base">
              <a:spcBef>
                <a:spcPct val="20000"/>
              </a:spcBef>
              <a:spcAft>
                <a:spcPct val="0"/>
              </a:spcAft>
              <a:buClr>
                <a:srgbClr val="663300"/>
              </a:buClr>
              <a:buChar char="•"/>
              <a:defRPr sz="1600">
                <a:solidFill>
                  <a:srgbClr val="824100"/>
                </a:solidFill>
                <a:latin typeface="+mn-lt"/>
                <a:ea typeface="+mn-ea"/>
              </a:defRPr>
            </a:lvl3pPr>
            <a:lvl4pPr marL="1681163" indent="-385763" algn="l" rtl="0" fontAlgn="base">
              <a:spcBef>
                <a:spcPct val="20000"/>
              </a:spcBef>
              <a:spcAft>
                <a:spcPct val="0"/>
              </a:spcAft>
              <a:buClr>
                <a:srgbClr val="663300"/>
              </a:buClr>
              <a:buChar char="•"/>
              <a:defRPr sz="1400">
                <a:solidFill>
                  <a:srgbClr val="824100"/>
                </a:solidFill>
                <a:latin typeface="+mn-lt"/>
                <a:ea typeface="+mn-ea"/>
              </a:defRPr>
            </a:lvl4pPr>
            <a:lvl5pPr marL="2070100" indent="-387350" algn="l" rtl="0" fontAlgn="base">
              <a:spcBef>
                <a:spcPct val="20000"/>
              </a:spcBef>
              <a:spcAft>
                <a:spcPct val="0"/>
              </a:spcAft>
              <a:buClr>
                <a:srgbClr val="663300"/>
              </a:buClr>
              <a:buChar char="•"/>
              <a:defRPr sz="1400">
                <a:solidFill>
                  <a:srgbClr val="824100"/>
                </a:solidFill>
                <a:latin typeface="+mn-lt"/>
                <a:ea typeface="+mn-ea"/>
              </a:defRPr>
            </a:lvl5pPr>
            <a:lvl6pPr marL="2527300" indent="-387350" algn="l" rtl="0" fontAlgn="base">
              <a:spcBef>
                <a:spcPct val="20000"/>
              </a:spcBef>
              <a:spcAft>
                <a:spcPct val="0"/>
              </a:spcAft>
              <a:buClr>
                <a:srgbClr val="663300"/>
              </a:buClr>
              <a:buChar char="•"/>
              <a:defRPr sz="1400">
                <a:solidFill>
                  <a:srgbClr val="824100"/>
                </a:solidFill>
                <a:latin typeface="+mn-lt"/>
                <a:ea typeface="+mn-ea"/>
              </a:defRPr>
            </a:lvl6pPr>
            <a:lvl7pPr marL="2984500" indent="-387350" algn="l" rtl="0" fontAlgn="base">
              <a:spcBef>
                <a:spcPct val="20000"/>
              </a:spcBef>
              <a:spcAft>
                <a:spcPct val="0"/>
              </a:spcAft>
              <a:buClr>
                <a:srgbClr val="663300"/>
              </a:buClr>
              <a:buChar char="•"/>
              <a:defRPr sz="1400">
                <a:solidFill>
                  <a:srgbClr val="824100"/>
                </a:solidFill>
                <a:latin typeface="+mn-lt"/>
                <a:ea typeface="+mn-ea"/>
              </a:defRPr>
            </a:lvl7pPr>
            <a:lvl8pPr marL="3441700" indent="-387350" algn="l" rtl="0" fontAlgn="base">
              <a:spcBef>
                <a:spcPct val="20000"/>
              </a:spcBef>
              <a:spcAft>
                <a:spcPct val="0"/>
              </a:spcAft>
              <a:buClr>
                <a:srgbClr val="663300"/>
              </a:buClr>
              <a:buChar char="•"/>
              <a:defRPr sz="1400">
                <a:solidFill>
                  <a:srgbClr val="824100"/>
                </a:solidFill>
                <a:latin typeface="+mn-lt"/>
                <a:ea typeface="+mn-ea"/>
              </a:defRPr>
            </a:lvl8pPr>
            <a:lvl9pPr marL="3898900" indent="-387350" algn="l" rtl="0" fontAlgn="base">
              <a:spcBef>
                <a:spcPct val="20000"/>
              </a:spcBef>
              <a:spcAft>
                <a:spcPct val="0"/>
              </a:spcAft>
              <a:buClr>
                <a:srgbClr val="663300"/>
              </a:buClr>
              <a:buChar char="•"/>
              <a:defRPr sz="1400">
                <a:solidFill>
                  <a:srgbClr val="824100"/>
                </a:solidFill>
                <a:latin typeface="+mn-lt"/>
                <a:ea typeface="+mn-ea"/>
              </a:defRPr>
            </a:lvl9pPr>
          </a:lstStyle>
          <a:p>
            <a:pPr>
              <a:lnSpc>
                <a:spcPct val="80000"/>
              </a:lnSpc>
            </a:pPr>
            <a:r>
              <a:rPr lang="es-ES_tradnl" sz="2400" b="1" dirty="0" smtClean="0">
                <a:solidFill>
                  <a:schemeClr val="accent1">
                    <a:lumMod val="75000"/>
                  </a:schemeClr>
                </a:solidFill>
                <a:latin typeface="Arial"/>
                <a:cs typeface="Arial"/>
              </a:rPr>
              <a:t>Excesiva e indiscriminada demanda en los centros de atención general.</a:t>
            </a:r>
          </a:p>
          <a:p>
            <a:pPr>
              <a:lnSpc>
                <a:spcPct val="80000"/>
              </a:lnSpc>
            </a:pPr>
            <a:endParaRPr lang="es-ES_tradnl" sz="2400" b="1" dirty="0" smtClean="0">
              <a:solidFill>
                <a:schemeClr val="accent1">
                  <a:lumMod val="75000"/>
                </a:schemeClr>
              </a:solidFill>
              <a:latin typeface="Arial"/>
              <a:cs typeface="Arial"/>
            </a:endParaRPr>
          </a:p>
          <a:p>
            <a:pPr>
              <a:lnSpc>
                <a:spcPct val="80000"/>
              </a:lnSpc>
            </a:pPr>
            <a:r>
              <a:rPr lang="es-ES_tradnl" sz="2400" b="1" dirty="0" smtClean="0">
                <a:solidFill>
                  <a:schemeClr val="accent1">
                    <a:lumMod val="75000"/>
                  </a:schemeClr>
                </a:solidFill>
                <a:latin typeface="Arial"/>
                <a:cs typeface="Arial"/>
              </a:rPr>
              <a:t>Falta de información actualizada y reciente del estado de salud de las personas y de la situación sanitaria</a:t>
            </a:r>
          </a:p>
          <a:p>
            <a:pPr>
              <a:lnSpc>
                <a:spcPct val="80000"/>
              </a:lnSpc>
            </a:pPr>
            <a:r>
              <a:rPr lang="es-ES_tradnl" sz="2400" b="1" dirty="0" smtClean="0">
                <a:solidFill>
                  <a:schemeClr val="accent1">
                    <a:lumMod val="75000"/>
                  </a:schemeClr>
                </a:solidFill>
                <a:latin typeface="Arial"/>
                <a:cs typeface="Arial"/>
              </a:rPr>
              <a:t>Concentración del conocimiento y prestación e los centros urbanos.</a:t>
            </a:r>
            <a:endParaRPr lang="es-ES_tradnl" sz="2400" b="1" dirty="0">
              <a:solidFill>
                <a:schemeClr val="accent1">
                  <a:lumMod val="75000"/>
                </a:schemeClr>
              </a:solidFill>
              <a:latin typeface="Arial"/>
              <a:cs typeface="Arial"/>
            </a:endParaRPr>
          </a:p>
        </p:txBody>
      </p:sp>
      <p:sp>
        <p:nvSpPr>
          <p:cNvPr id="4" name="TextBox 3"/>
          <p:cNvSpPr txBox="1"/>
          <p:nvPr/>
        </p:nvSpPr>
        <p:spPr>
          <a:xfrm>
            <a:off x="36512" y="188640"/>
            <a:ext cx="9144000" cy="461665"/>
          </a:xfrm>
          <a:prstGeom prst="rect">
            <a:avLst/>
          </a:prstGeom>
          <a:noFill/>
        </p:spPr>
        <p:txBody>
          <a:bodyPr wrap="square" rtlCol="0">
            <a:spAutoFit/>
          </a:bodyPr>
          <a:lstStyle/>
          <a:p>
            <a:pPr algn="ctr"/>
            <a:r>
              <a:rPr lang="es-ES_tradnl" sz="2400" b="1" dirty="0" smtClean="0">
                <a:solidFill>
                  <a:srgbClr val="000000"/>
                </a:solidFill>
              </a:rPr>
              <a:t>RESULTADO DE LA ACTUAL ORGANIZACIÓN SANITARIA</a:t>
            </a:r>
            <a:endParaRPr lang="es-ES_tradnl" sz="2400" b="1" dirty="0">
              <a:solidFill>
                <a:srgbClr val="000000"/>
              </a:solidFill>
            </a:endParaRPr>
          </a:p>
        </p:txBody>
      </p:sp>
    </p:spTree>
    <p:extLst>
      <p:ext uri="{BB962C8B-B14F-4D97-AF65-F5344CB8AC3E}">
        <p14:creationId xmlns:p14="http://schemas.microsoft.com/office/powerpoint/2010/main" val="787274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 calcmode="lin" valueType="num">
                                      <p:cBhvr additive="base">
                                        <p:cTn id="19"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Determinantes de la Salud en Argentina</a:t>
            </a:r>
            <a:endParaRPr lang="es-AR" dirty="0"/>
          </a:p>
        </p:txBody>
      </p:sp>
      <p:sp>
        <p:nvSpPr>
          <p:cNvPr id="6" name="Marcador de contenido 5"/>
          <p:cNvSpPr>
            <a:spLocks noGrp="1"/>
          </p:cNvSpPr>
          <p:nvPr>
            <p:ph sz="half" idx="1"/>
          </p:nvPr>
        </p:nvSpPr>
        <p:spPr>
          <a:xfrm>
            <a:off x="235513" y="2996953"/>
            <a:ext cx="2248256" cy="3384376"/>
          </a:xfrm>
        </p:spPr>
        <p:txBody>
          <a:bodyPr>
            <a:normAutofit fontScale="55000" lnSpcReduction="20000"/>
          </a:bodyPr>
          <a:lstStyle/>
          <a:p>
            <a:r>
              <a:rPr lang="es-AR" dirty="0" smtClean="0"/>
              <a:t>Causas de muerte</a:t>
            </a:r>
          </a:p>
          <a:p>
            <a:r>
              <a:rPr lang="es-AR" dirty="0" smtClean="0"/>
              <a:t>Enfermedades cardiovasculares: 35%</a:t>
            </a:r>
          </a:p>
          <a:p>
            <a:r>
              <a:rPr lang="es-AR" dirty="0" smtClean="0"/>
              <a:t>Cáncer: 21%</a:t>
            </a:r>
          </a:p>
          <a:p>
            <a:r>
              <a:rPr lang="es-AR" dirty="0" smtClean="0"/>
              <a:t>Enfermedad respiratoria crónica: 7%</a:t>
            </a:r>
          </a:p>
          <a:p>
            <a:r>
              <a:rPr lang="es-AR" dirty="0" smtClean="0"/>
              <a:t>Diabetes: 3%</a:t>
            </a:r>
          </a:p>
          <a:p>
            <a:r>
              <a:rPr lang="es-AR" dirty="0" smtClean="0"/>
              <a:t>Cardiovascular, cáncer y traumatismos concentran el 58% de las muertes y el 47% de los años de vida.</a:t>
            </a:r>
          </a:p>
          <a:p>
            <a:endParaRPr lang="es-AR" dirty="0"/>
          </a:p>
        </p:txBody>
      </p:sp>
      <p:sp>
        <p:nvSpPr>
          <p:cNvPr id="7" name="Marcador de contenido 6"/>
          <p:cNvSpPr>
            <a:spLocks noGrp="1"/>
          </p:cNvSpPr>
          <p:nvPr>
            <p:ph sz="half" idx="2"/>
          </p:nvPr>
        </p:nvSpPr>
        <p:spPr>
          <a:xfrm>
            <a:off x="6588224" y="980728"/>
            <a:ext cx="2088232" cy="2088232"/>
          </a:xfrm>
          <a:noFill/>
        </p:spPr>
        <p:txBody>
          <a:bodyPr>
            <a:normAutofit fontScale="55000" lnSpcReduction="20000"/>
          </a:bodyPr>
          <a:lstStyle/>
          <a:p>
            <a:r>
              <a:rPr lang="es-AR" dirty="0" smtClean="0"/>
              <a:t>21,2% percepción negativa de la salud</a:t>
            </a:r>
          </a:p>
          <a:p>
            <a:r>
              <a:rPr lang="es-AR" dirty="0" smtClean="0"/>
              <a:t>55,1% sedentarios</a:t>
            </a:r>
          </a:p>
          <a:p>
            <a:r>
              <a:rPr lang="es-AR" dirty="0" smtClean="0"/>
              <a:t>29,7% de obesidad</a:t>
            </a:r>
          </a:p>
          <a:p>
            <a:r>
              <a:rPr lang="es-AR" dirty="0" smtClean="0"/>
              <a:t>25,1% tabaquismo</a:t>
            </a:r>
          </a:p>
          <a:p>
            <a:r>
              <a:rPr lang="es-AR" dirty="0" smtClean="0"/>
              <a:t>9,3 </a:t>
            </a:r>
            <a:r>
              <a:rPr lang="es-AR" dirty="0" err="1" smtClean="0"/>
              <a:t>lt</a:t>
            </a:r>
            <a:r>
              <a:rPr lang="es-AR" dirty="0" smtClean="0"/>
              <a:t>./año de consumo de alcohol per cápita</a:t>
            </a:r>
            <a:endParaRPr lang="es-AR" dirty="0"/>
          </a:p>
        </p:txBody>
      </p:sp>
      <p:sp>
        <p:nvSpPr>
          <p:cNvPr id="4" name="Elipse 3"/>
          <p:cNvSpPr/>
          <p:nvPr/>
        </p:nvSpPr>
        <p:spPr>
          <a:xfrm>
            <a:off x="755576" y="1700808"/>
            <a:ext cx="136815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Entorno</a:t>
            </a:r>
            <a:endParaRPr lang="es-AR" dirty="0"/>
          </a:p>
        </p:txBody>
      </p:sp>
      <p:sp>
        <p:nvSpPr>
          <p:cNvPr id="5" name="Llamada rectangular 4"/>
          <p:cNvSpPr/>
          <p:nvPr/>
        </p:nvSpPr>
        <p:spPr>
          <a:xfrm rot="10800000">
            <a:off x="251521" y="2996952"/>
            <a:ext cx="2232248" cy="3384376"/>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p:cNvSpPr/>
          <p:nvPr/>
        </p:nvSpPr>
        <p:spPr>
          <a:xfrm>
            <a:off x="6516216" y="3356992"/>
            <a:ext cx="136815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Estilos de vida</a:t>
            </a:r>
            <a:endParaRPr lang="es-AR" dirty="0"/>
          </a:p>
        </p:txBody>
      </p:sp>
      <p:sp>
        <p:nvSpPr>
          <p:cNvPr id="9" name="Llamada rectangular 8"/>
          <p:cNvSpPr/>
          <p:nvPr/>
        </p:nvSpPr>
        <p:spPr>
          <a:xfrm>
            <a:off x="6588224" y="980728"/>
            <a:ext cx="2088232" cy="2088232"/>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Marcador de contenido 6"/>
          <p:cNvSpPr txBox="1">
            <a:spLocks/>
          </p:cNvSpPr>
          <p:nvPr/>
        </p:nvSpPr>
        <p:spPr>
          <a:xfrm>
            <a:off x="2411760" y="2213249"/>
            <a:ext cx="3816424" cy="711695"/>
          </a:xfrm>
          <a:prstGeom prst="rect">
            <a:avLst/>
          </a:prstGeom>
          <a:no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s-AR" dirty="0" smtClean="0"/>
              <a:t>Esperanza de vida 76 años (79 en mujeres y 73 en hombres.</a:t>
            </a:r>
          </a:p>
          <a:p>
            <a:r>
              <a:rPr lang="es-AR" dirty="0" smtClean="0"/>
              <a:t>58 en el ranking mundial</a:t>
            </a:r>
            <a:endParaRPr lang="es-AR" dirty="0"/>
          </a:p>
        </p:txBody>
      </p:sp>
      <p:sp>
        <p:nvSpPr>
          <p:cNvPr id="12" name="Llamada rectangular 11"/>
          <p:cNvSpPr/>
          <p:nvPr/>
        </p:nvSpPr>
        <p:spPr>
          <a:xfrm>
            <a:off x="2411760" y="2204864"/>
            <a:ext cx="3816424" cy="711695"/>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p:cNvSpPr/>
          <p:nvPr/>
        </p:nvSpPr>
        <p:spPr>
          <a:xfrm>
            <a:off x="2555776" y="3140968"/>
            <a:ext cx="230425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Protección colectiva de la salud</a:t>
            </a:r>
            <a:endParaRPr lang="es-AR" dirty="0"/>
          </a:p>
        </p:txBody>
      </p:sp>
      <p:sp>
        <p:nvSpPr>
          <p:cNvPr id="14" name="Elipse 13"/>
          <p:cNvSpPr/>
          <p:nvPr/>
        </p:nvSpPr>
        <p:spPr>
          <a:xfrm>
            <a:off x="4355976" y="4149080"/>
            <a:ext cx="230425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Asistencia sanitaria individual</a:t>
            </a:r>
            <a:endParaRPr lang="es-AR" dirty="0"/>
          </a:p>
        </p:txBody>
      </p:sp>
      <p:sp>
        <p:nvSpPr>
          <p:cNvPr id="15" name="Marcador de contenido 5"/>
          <p:cNvSpPr txBox="1">
            <a:spLocks/>
          </p:cNvSpPr>
          <p:nvPr/>
        </p:nvSpPr>
        <p:spPr>
          <a:xfrm>
            <a:off x="3689314" y="5157192"/>
            <a:ext cx="2610878" cy="79208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s-AR" dirty="0" smtClean="0"/>
              <a:t>9,8% prevalencia de diabetes</a:t>
            </a:r>
          </a:p>
          <a:p>
            <a:r>
              <a:rPr lang="es-AR" dirty="0" smtClean="0"/>
              <a:t>25,1% HTA</a:t>
            </a:r>
          </a:p>
        </p:txBody>
      </p:sp>
      <p:sp>
        <p:nvSpPr>
          <p:cNvPr id="16" name="Llamada rectangular 15"/>
          <p:cNvSpPr/>
          <p:nvPr/>
        </p:nvSpPr>
        <p:spPr>
          <a:xfrm rot="10800000">
            <a:off x="3707904" y="5161383"/>
            <a:ext cx="2592288" cy="715888"/>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157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P spid="4" grpId="0" animBg="1"/>
      <p:bldP spid="5" grpId="0" animBg="1"/>
      <p:bldP spid="8" grpId="0" build="allAtOnce" animBg="1"/>
      <p:bldP spid="9" grpId="0" animBg="1"/>
      <p:bldP spid="11" grpId="0"/>
      <p:bldP spid="12" grpId="0" animBg="1"/>
      <p:bldP spid="13" grpId="0" animBg="1"/>
      <p:bldP spid="14" grpId="0" animBg="1"/>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848" y="-27384"/>
            <a:ext cx="8229600" cy="6336704"/>
          </a:xfrm>
        </p:spPr>
        <p:txBody>
          <a:bodyPr>
            <a:noAutofit/>
          </a:bodyPr>
          <a:lstStyle/>
          <a:p>
            <a:pPr algn="just"/>
            <a:r>
              <a:rPr lang="es-AR" sz="2200" dirty="0" smtClean="0">
                <a:latin typeface="Arial" panose="020B0604020202020204" pitchFamily="34" charset="0"/>
                <a:cs typeface="Arial" panose="020B0604020202020204" pitchFamily="34" charset="0"/>
              </a:rPr>
              <a:t>Ningún </a:t>
            </a:r>
            <a:r>
              <a:rPr lang="es-AR" sz="2200" dirty="0">
                <a:latin typeface="Arial" panose="020B0604020202020204" pitchFamily="34" charset="0"/>
                <a:cs typeface="Arial" panose="020B0604020202020204" pitchFamily="34" charset="0"/>
              </a:rPr>
              <a:t>país, con independencia de su riqueza, ha sido capaz de garantizar a todas las personas el acceso inmediato a todas las tecnologías o intervenciones que puedan mejorar la salud o prolongar la vida</a:t>
            </a:r>
            <a:r>
              <a:rPr lang="es-AR" sz="2200" dirty="0" smtClean="0">
                <a:latin typeface="Arial" panose="020B0604020202020204" pitchFamily="34" charset="0"/>
                <a:cs typeface="Arial" panose="020B0604020202020204" pitchFamily="34" charset="0"/>
              </a:rPr>
              <a:t>.</a:t>
            </a:r>
          </a:p>
          <a:p>
            <a:pPr algn="just"/>
            <a:r>
              <a:rPr lang="es-AR" sz="2200" dirty="0" smtClean="0">
                <a:latin typeface="Arial" panose="020B0604020202020204" pitchFamily="34" charset="0"/>
                <a:cs typeface="Arial" panose="020B0604020202020204" pitchFamily="34" charset="0"/>
              </a:rPr>
              <a:t>La </a:t>
            </a:r>
            <a:r>
              <a:rPr lang="es-AR" sz="2200" dirty="0">
                <a:latin typeface="Arial" panose="020B0604020202020204" pitchFamily="34" charset="0"/>
                <a:cs typeface="Arial" panose="020B0604020202020204" pitchFamily="34" charset="0"/>
              </a:rPr>
              <a:t>obligación de pagar directamente por los servicios en el momento de necesitarlos, ya sea que el pago se realice de manera formal o de manera informal (de forma clandestina), impide que millones de personas reciban asistencia médica cuando la necesitan. Para aquellos que realmente buscan tratamiento, esto puede dar lugar a una situación económica </a:t>
            </a:r>
            <a:r>
              <a:rPr lang="es-AR" sz="2200" dirty="0" smtClean="0">
                <a:latin typeface="Arial" panose="020B0604020202020204" pitchFamily="34" charset="0"/>
                <a:cs typeface="Arial" panose="020B0604020202020204" pitchFamily="34" charset="0"/>
              </a:rPr>
              <a:t>grave.</a:t>
            </a:r>
            <a:endParaRPr lang="es-AR" sz="2200" dirty="0">
              <a:latin typeface="Arial" panose="020B0604020202020204" pitchFamily="34" charset="0"/>
              <a:cs typeface="Arial" panose="020B0604020202020204" pitchFamily="34" charset="0"/>
            </a:endParaRPr>
          </a:p>
          <a:p>
            <a:pPr algn="just"/>
            <a:r>
              <a:rPr lang="es-AR" sz="2200" dirty="0" smtClean="0">
                <a:latin typeface="Arial" panose="020B0604020202020204" pitchFamily="34" charset="0"/>
                <a:cs typeface="Arial" panose="020B0604020202020204" pitchFamily="34" charset="0"/>
              </a:rPr>
              <a:t>Uso </a:t>
            </a:r>
            <a:r>
              <a:rPr lang="es-AR" sz="2200" dirty="0">
                <a:latin typeface="Arial" panose="020B0604020202020204" pitchFamily="34" charset="0"/>
                <a:cs typeface="Arial" panose="020B0604020202020204" pitchFamily="34" charset="0"/>
              </a:rPr>
              <a:t>ineficiente y no equitativo de los recursos. Se malgasta el 20–40% de los recursos destinados a la </a:t>
            </a:r>
            <a:r>
              <a:rPr lang="es-AR" sz="2200" dirty="0" smtClean="0">
                <a:latin typeface="Arial" panose="020B0604020202020204" pitchFamily="34" charset="0"/>
                <a:cs typeface="Arial" panose="020B0604020202020204" pitchFamily="34" charset="0"/>
              </a:rPr>
              <a:t>salud. </a:t>
            </a:r>
            <a:r>
              <a:rPr lang="es-AR" sz="2200" dirty="0">
                <a:latin typeface="Arial" panose="020B0604020202020204" pitchFamily="34" charset="0"/>
                <a:cs typeface="Arial" panose="020B0604020202020204" pitchFamily="34" charset="0"/>
              </a:rPr>
              <a:t>Reducir este despilfarro mejoraría en gran medida la capacidad de los sistemas sanitarios para prestar servicios de calidad y mejorar la </a:t>
            </a:r>
            <a:r>
              <a:rPr lang="es-AR" sz="2200" dirty="0" smtClean="0">
                <a:latin typeface="Arial" panose="020B0604020202020204" pitchFamily="34" charset="0"/>
                <a:cs typeface="Arial" panose="020B0604020202020204" pitchFamily="34" charset="0"/>
              </a:rPr>
              <a:t>salud.</a:t>
            </a:r>
            <a:endParaRPr lang="es-AR" sz="2200" dirty="0">
              <a:latin typeface="Arial" panose="020B0604020202020204" pitchFamily="34" charset="0"/>
              <a:cs typeface="Arial" panose="020B0604020202020204" pitchFamily="34" charset="0"/>
            </a:endParaRPr>
          </a:p>
          <a:p>
            <a:pPr algn="just"/>
            <a:r>
              <a:rPr lang="es-AR" sz="2200" dirty="0" smtClean="0">
                <a:latin typeface="Arial" panose="020B0604020202020204" pitchFamily="34" charset="0"/>
                <a:cs typeface="Arial" panose="020B0604020202020204" pitchFamily="34" charset="0"/>
              </a:rPr>
              <a:t>Los </a:t>
            </a:r>
            <a:r>
              <a:rPr lang="es-AR" sz="2200" dirty="0">
                <a:latin typeface="Arial" panose="020B0604020202020204" pitchFamily="34" charset="0"/>
                <a:cs typeface="Arial" panose="020B0604020202020204" pitchFamily="34" charset="0"/>
              </a:rPr>
              <a:t>nuevos medicamentos y las nuevas tecnologías terapéuticas surgen mucho más rápido que los nuevos recursos </a:t>
            </a:r>
            <a:r>
              <a:rPr lang="es-AR" sz="2200" dirty="0" smtClean="0">
                <a:latin typeface="Arial" panose="020B0604020202020204" pitchFamily="34" charset="0"/>
                <a:cs typeface="Arial" panose="020B0604020202020204" pitchFamily="34" charset="0"/>
              </a:rPr>
              <a:t>financieros</a:t>
            </a:r>
            <a:endParaRPr lang="es-A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40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68952" cy="6048672"/>
          </a:xfrm>
        </p:spPr>
        <p:txBody>
          <a:bodyPr>
            <a:noAutofit/>
          </a:bodyPr>
          <a:lstStyle/>
          <a:p>
            <a:pPr algn="just"/>
            <a:r>
              <a:rPr lang="es-AR" sz="1800" b="1" dirty="0" smtClean="0">
                <a:latin typeface="Arial" panose="020B0604020202020204" pitchFamily="34" charset="0"/>
                <a:cs typeface="Arial" panose="020B0604020202020204" pitchFamily="34" charset="0"/>
              </a:rPr>
              <a:t>El </a:t>
            </a:r>
            <a:r>
              <a:rPr lang="es-AR" sz="1800" b="1" dirty="0">
                <a:latin typeface="Arial" panose="020B0604020202020204" pitchFamily="34" charset="0"/>
                <a:cs typeface="Arial" panose="020B0604020202020204" pitchFamily="34" charset="0"/>
              </a:rPr>
              <a:t>acceso oportuno a los servicios </a:t>
            </a:r>
            <a:r>
              <a:rPr lang="es-AR" sz="1800" b="1" dirty="0" smtClean="0">
                <a:latin typeface="Arial" panose="020B0604020202020204" pitchFamily="34" charset="0"/>
                <a:cs typeface="Arial" panose="020B0604020202020204" pitchFamily="34" charset="0"/>
              </a:rPr>
              <a:t>sanitarios</a:t>
            </a:r>
            <a:r>
              <a:rPr lang="es-AR" sz="1800" b="1" baseline="30000" dirty="0" smtClean="0">
                <a:latin typeface="Arial" panose="020B0604020202020204" pitchFamily="34" charset="0"/>
                <a:cs typeface="Arial" panose="020B0604020202020204" pitchFamily="34" charset="0"/>
              </a:rPr>
              <a:t> </a:t>
            </a:r>
            <a:r>
              <a:rPr lang="es-AR" sz="1800" b="1" dirty="0" smtClean="0">
                <a:latin typeface="Arial" panose="020B0604020202020204" pitchFamily="34" charset="0"/>
                <a:cs typeface="Arial" panose="020B0604020202020204" pitchFamily="34" charset="0"/>
              </a:rPr>
              <a:t>es crítico ya que para proveer COBERTURA debe contemplar una </a:t>
            </a:r>
            <a:r>
              <a:rPr lang="es-AR" sz="1800" b="1" dirty="0">
                <a:latin typeface="Arial" panose="020B0604020202020204" pitchFamily="34" charset="0"/>
                <a:cs typeface="Arial" panose="020B0604020202020204" pitchFamily="34" charset="0"/>
              </a:rPr>
              <a:t>combinación </a:t>
            </a:r>
            <a:r>
              <a:rPr lang="es-AR" sz="1800" b="1" dirty="0" smtClean="0">
                <a:latin typeface="Arial" panose="020B0604020202020204" pitchFamily="34" charset="0"/>
                <a:cs typeface="Arial" panose="020B0604020202020204" pitchFamily="34" charset="0"/>
              </a:rPr>
              <a:t>de: </a:t>
            </a:r>
          </a:p>
          <a:p>
            <a:pPr lvl="1" algn="just"/>
            <a:r>
              <a:rPr lang="es-AR" sz="1800" b="1" dirty="0" smtClean="0">
                <a:latin typeface="Arial" panose="020B0604020202020204" pitchFamily="34" charset="0"/>
                <a:cs typeface="Arial" panose="020B0604020202020204" pitchFamily="34" charset="0"/>
              </a:rPr>
              <a:t>promoción</a:t>
            </a:r>
            <a:r>
              <a:rPr lang="es-AR" sz="1800" b="1" dirty="0">
                <a:latin typeface="Arial" panose="020B0604020202020204" pitchFamily="34" charset="0"/>
                <a:cs typeface="Arial" panose="020B0604020202020204" pitchFamily="34" charset="0"/>
              </a:rPr>
              <a:t>, </a:t>
            </a:r>
            <a:endParaRPr lang="es-AR" sz="1800" b="1" dirty="0" smtClean="0">
              <a:latin typeface="Arial" panose="020B0604020202020204" pitchFamily="34" charset="0"/>
              <a:cs typeface="Arial" panose="020B0604020202020204" pitchFamily="34" charset="0"/>
            </a:endParaRPr>
          </a:p>
          <a:p>
            <a:pPr lvl="1" algn="just"/>
            <a:r>
              <a:rPr lang="es-AR" sz="1800" b="1" dirty="0" smtClean="0">
                <a:latin typeface="Arial" panose="020B0604020202020204" pitchFamily="34" charset="0"/>
                <a:cs typeface="Arial" panose="020B0604020202020204" pitchFamily="34" charset="0"/>
              </a:rPr>
              <a:t>prevención</a:t>
            </a:r>
            <a:r>
              <a:rPr lang="es-AR" sz="1800" b="1" dirty="0">
                <a:latin typeface="Arial" panose="020B0604020202020204" pitchFamily="34" charset="0"/>
                <a:cs typeface="Arial" panose="020B0604020202020204" pitchFamily="34" charset="0"/>
              </a:rPr>
              <a:t>, </a:t>
            </a:r>
            <a:endParaRPr lang="es-AR" sz="1800" b="1" dirty="0" smtClean="0">
              <a:latin typeface="Arial" panose="020B0604020202020204" pitchFamily="34" charset="0"/>
              <a:cs typeface="Arial" panose="020B0604020202020204" pitchFamily="34" charset="0"/>
            </a:endParaRPr>
          </a:p>
          <a:p>
            <a:pPr lvl="1" algn="just"/>
            <a:r>
              <a:rPr lang="es-AR" sz="1800" b="1" dirty="0">
                <a:latin typeface="Arial" panose="020B0604020202020204" pitchFamily="34" charset="0"/>
                <a:cs typeface="Arial" panose="020B0604020202020204" pitchFamily="34" charset="0"/>
              </a:rPr>
              <a:t>d</a:t>
            </a:r>
            <a:r>
              <a:rPr lang="es-AR" sz="1800" b="1" dirty="0" smtClean="0">
                <a:latin typeface="Arial" panose="020B0604020202020204" pitchFamily="34" charset="0"/>
                <a:cs typeface="Arial" panose="020B0604020202020204" pitchFamily="34" charset="0"/>
              </a:rPr>
              <a:t>iagnóstico, tratamiento, seguimiento y </a:t>
            </a:r>
          </a:p>
          <a:p>
            <a:pPr lvl="1" algn="just"/>
            <a:r>
              <a:rPr lang="es-AR" sz="1800" b="1" dirty="0" smtClean="0">
                <a:latin typeface="Arial" panose="020B0604020202020204" pitchFamily="34" charset="0"/>
                <a:cs typeface="Arial" panose="020B0604020202020204" pitchFamily="34" charset="0"/>
              </a:rPr>
              <a:t>rehabilitación</a:t>
            </a:r>
            <a:r>
              <a:rPr lang="es-AR" sz="1800" b="1" dirty="0">
                <a:latin typeface="Arial" panose="020B0604020202020204" pitchFamily="34" charset="0"/>
                <a:cs typeface="Arial" panose="020B0604020202020204" pitchFamily="34" charset="0"/>
              </a:rPr>
              <a:t>. </a:t>
            </a:r>
            <a:endParaRPr lang="es-AR" sz="1800" b="1" dirty="0" smtClean="0">
              <a:latin typeface="Arial" panose="020B0604020202020204" pitchFamily="34" charset="0"/>
              <a:cs typeface="Arial" panose="020B0604020202020204" pitchFamily="34" charset="0"/>
            </a:endParaRPr>
          </a:p>
          <a:p>
            <a:pPr marL="457200" lvl="1" indent="0" algn="just">
              <a:buNone/>
            </a:pPr>
            <a:r>
              <a:rPr lang="es-AR" sz="1800" b="1" dirty="0" smtClean="0">
                <a:latin typeface="Arial" panose="020B0604020202020204" pitchFamily="34" charset="0"/>
                <a:cs typeface="Arial" panose="020B0604020202020204" pitchFamily="34" charset="0"/>
              </a:rPr>
              <a:t>Esta situación en general no </a:t>
            </a:r>
            <a:r>
              <a:rPr lang="es-AR" sz="1800" b="1" dirty="0">
                <a:latin typeface="Arial" panose="020B0604020202020204" pitchFamily="34" charset="0"/>
                <a:cs typeface="Arial" panose="020B0604020202020204" pitchFamily="34" charset="0"/>
              </a:rPr>
              <a:t>se puede conseguir, excepto para una pequeña minoría de la población, </a:t>
            </a:r>
          </a:p>
          <a:p>
            <a:pPr algn="just"/>
            <a:r>
              <a:rPr lang="es-AR" sz="1800" b="1" dirty="0" smtClean="0">
                <a:latin typeface="Arial" panose="020B0604020202020204" pitchFamily="34" charset="0"/>
                <a:cs typeface="Arial" panose="020B0604020202020204" pitchFamily="34" charset="0"/>
              </a:rPr>
              <a:t>Además requiere un </a:t>
            </a:r>
            <a:r>
              <a:rPr lang="es-AR" sz="1800" b="1" dirty="0">
                <a:latin typeface="Arial" panose="020B0604020202020204" pitchFamily="34" charset="0"/>
                <a:cs typeface="Arial" panose="020B0604020202020204" pitchFamily="34" charset="0"/>
              </a:rPr>
              <a:t>sistema de financiación sanitaria que funcione </a:t>
            </a:r>
            <a:r>
              <a:rPr lang="es-AR" sz="1800" b="1" dirty="0" smtClean="0">
                <a:latin typeface="Arial" panose="020B0604020202020204" pitchFamily="34" charset="0"/>
                <a:cs typeface="Arial" panose="020B0604020202020204" pitchFamily="34" charset="0"/>
              </a:rPr>
              <a:t>correctamente para que </a:t>
            </a:r>
            <a:r>
              <a:rPr lang="es-AR" sz="1800" b="1" dirty="0">
                <a:latin typeface="Arial" panose="020B0604020202020204" pitchFamily="34" charset="0"/>
                <a:cs typeface="Arial" panose="020B0604020202020204" pitchFamily="34" charset="0"/>
              </a:rPr>
              <a:t>las personas </a:t>
            </a:r>
            <a:r>
              <a:rPr lang="es-AR" sz="1800" b="1" dirty="0" smtClean="0">
                <a:latin typeface="Arial" panose="020B0604020202020204" pitchFamily="34" charset="0"/>
                <a:cs typeface="Arial" panose="020B0604020202020204" pitchFamily="34" charset="0"/>
              </a:rPr>
              <a:t>puedan </a:t>
            </a:r>
            <a:r>
              <a:rPr lang="es-AR" sz="1800" b="1" dirty="0">
                <a:latin typeface="Arial" panose="020B0604020202020204" pitchFamily="34" charset="0"/>
                <a:cs typeface="Arial" panose="020B0604020202020204" pitchFamily="34" charset="0"/>
              </a:rPr>
              <a:t>permitirse el uso de los servicios sanitarios cuando los necesitan. </a:t>
            </a:r>
          </a:p>
          <a:p>
            <a:pPr algn="just"/>
            <a:r>
              <a:rPr lang="es-AR" sz="1800" b="1" dirty="0" smtClean="0">
                <a:latin typeface="Arial" panose="020B0604020202020204" pitchFamily="34" charset="0"/>
                <a:cs typeface="Arial" panose="020B0604020202020204" pitchFamily="34" charset="0"/>
              </a:rPr>
              <a:t>Lo que lleva a preguntarnos:</a:t>
            </a:r>
            <a:endParaRPr lang="es-AR" sz="1800" b="1" dirty="0">
              <a:latin typeface="Arial" panose="020B0604020202020204" pitchFamily="34" charset="0"/>
              <a:cs typeface="Arial" panose="020B0604020202020204" pitchFamily="34" charset="0"/>
            </a:endParaRPr>
          </a:p>
          <a:p>
            <a:pPr lvl="1" algn="just"/>
            <a:r>
              <a:rPr lang="es-AR" sz="1800" b="1" dirty="0">
                <a:latin typeface="Arial" panose="020B0604020202020204" pitchFamily="34" charset="0"/>
                <a:cs typeface="Arial" panose="020B0604020202020204" pitchFamily="34" charset="0"/>
              </a:rPr>
              <a:t>1. ¿Cómo se tiene que financiar dicho sistema sanitario?</a:t>
            </a:r>
          </a:p>
          <a:p>
            <a:pPr lvl="1" algn="just"/>
            <a:r>
              <a:rPr lang="es-AR" sz="1800" b="1" dirty="0">
                <a:latin typeface="Arial" panose="020B0604020202020204" pitchFamily="34" charset="0"/>
                <a:cs typeface="Arial" panose="020B0604020202020204" pitchFamily="34" charset="0"/>
              </a:rPr>
              <a:t>2. ¿Cómo </a:t>
            </a:r>
            <a:r>
              <a:rPr lang="es-AR" sz="1800" b="1" dirty="0" smtClean="0">
                <a:latin typeface="Arial" panose="020B0604020202020204" pitchFamily="34" charset="0"/>
                <a:cs typeface="Arial" panose="020B0604020202020204" pitchFamily="34" charset="0"/>
              </a:rPr>
              <a:t>se puede </a:t>
            </a:r>
            <a:r>
              <a:rPr lang="es-AR" sz="1800" b="1" dirty="0">
                <a:latin typeface="Arial" panose="020B0604020202020204" pitchFamily="34" charset="0"/>
                <a:cs typeface="Arial" panose="020B0604020202020204" pitchFamily="34" charset="0"/>
              </a:rPr>
              <a:t>proteger a las personas de las consecuencias financieras de la enfermedad y del pago de los servicios sanitarios?</a:t>
            </a:r>
          </a:p>
          <a:p>
            <a:pPr lvl="1" algn="just"/>
            <a:r>
              <a:rPr lang="es-AR" sz="1800" b="1" dirty="0">
                <a:latin typeface="Arial" panose="020B0604020202020204" pitchFamily="34" charset="0"/>
                <a:cs typeface="Arial" panose="020B0604020202020204" pitchFamily="34" charset="0"/>
              </a:rPr>
              <a:t>3. ¿Cómo </a:t>
            </a:r>
            <a:r>
              <a:rPr lang="es-AR" sz="1800" b="1" dirty="0" smtClean="0">
                <a:latin typeface="Arial" panose="020B0604020202020204" pitchFamily="34" charset="0"/>
                <a:cs typeface="Arial" panose="020B0604020202020204" pitchFamily="34" charset="0"/>
              </a:rPr>
              <a:t>se puede </a:t>
            </a:r>
            <a:r>
              <a:rPr lang="es-AR" sz="1800" b="1" dirty="0">
                <a:latin typeface="Arial" panose="020B0604020202020204" pitchFamily="34" charset="0"/>
                <a:cs typeface="Arial" panose="020B0604020202020204" pitchFamily="34" charset="0"/>
              </a:rPr>
              <a:t>fomentar el uso óptimo de los recursos disponibles?</a:t>
            </a:r>
          </a:p>
          <a:p>
            <a:pPr algn="just"/>
            <a:r>
              <a:rPr lang="es-AR" sz="1800" b="1" dirty="0" smtClean="0">
                <a:latin typeface="Arial" panose="020B0604020202020204" pitchFamily="34" charset="0"/>
                <a:cs typeface="Arial" panose="020B0604020202020204" pitchFamily="34" charset="0"/>
              </a:rPr>
              <a:t>Todo para </a:t>
            </a:r>
            <a:r>
              <a:rPr lang="es-AR" sz="1800" b="1" dirty="0">
                <a:latin typeface="Arial" panose="020B0604020202020204" pitchFamily="34" charset="0"/>
                <a:cs typeface="Arial" panose="020B0604020202020204" pitchFamily="34" charset="0"/>
              </a:rPr>
              <a:t>garantizar </a:t>
            </a:r>
            <a:r>
              <a:rPr lang="es-AR" sz="1800" b="1" dirty="0" smtClean="0">
                <a:latin typeface="Arial" panose="020B0604020202020204" pitchFamily="34" charset="0"/>
                <a:cs typeface="Arial" panose="020B0604020202020204" pitchFamily="34" charset="0"/>
              </a:rPr>
              <a:t>una cobertura equitativa y oportuna, permita establecer </a:t>
            </a:r>
            <a:r>
              <a:rPr lang="es-AR" sz="1800" b="1" dirty="0">
                <a:latin typeface="Arial" panose="020B0604020202020204" pitchFamily="34" charset="0"/>
                <a:cs typeface="Arial" panose="020B0604020202020204" pitchFamily="34" charset="0"/>
              </a:rPr>
              <a:t>medios </a:t>
            </a:r>
            <a:r>
              <a:rPr lang="es-AR" sz="1800" b="1" dirty="0" smtClean="0">
                <a:latin typeface="Arial" panose="020B0604020202020204" pitchFamily="34" charset="0"/>
                <a:cs typeface="Arial" panose="020B0604020202020204" pitchFamily="34" charset="0"/>
              </a:rPr>
              <a:t>confiables que sean controlables </a:t>
            </a:r>
            <a:r>
              <a:rPr lang="es-AR" sz="1800" b="1" dirty="0">
                <a:latin typeface="Arial" panose="020B0604020202020204" pitchFamily="34" charset="0"/>
                <a:cs typeface="Arial" panose="020B0604020202020204" pitchFamily="34" charset="0"/>
              </a:rPr>
              <a:t>y </a:t>
            </a:r>
            <a:r>
              <a:rPr lang="es-AR" sz="1800" b="1" dirty="0" smtClean="0">
                <a:latin typeface="Arial" panose="020B0604020202020204" pitchFamily="34" charset="0"/>
                <a:cs typeface="Arial" panose="020B0604020202020204" pitchFamily="34" charset="0"/>
              </a:rPr>
              <a:t>sean evaluables en el progreso</a:t>
            </a:r>
            <a:r>
              <a:rPr lang="es-AR" sz="1800" b="1" dirty="0">
                <a:latin typeface="Arial" panose="020B0604020202020204" pitchFamily="34" charset="0"/>
                <a:cs typeface="Arial" panose="020B0604020202020204" pitchFamily="34" charset="0"/>
              </a:rPr>
              <a:t> </a:t>
            </a:r>
            <a:r>
              <a:rPr lang="es-AR" sz="1800" b="1" dirty="0" smtClean="0">
                <a:latin typeface="Arial" panose="020B0604020202020204" pitchFamily="34" charset="0"/>
                <a:cs typeface="Arial" panose="020B0604020202020204" pitchFamily="34" charset="0"/>
              </a:rPr>
              <a:t>de la persona</a:t>
            </a:r>
            <a:endParaRPr lang="es-A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7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cadem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Academia</Template>
  <TotalTime>2582</TotalTime>
  <Words>2111</Words>
  <Application>Microsoft Office PowerPoint</Application>
  <PresentationFormat>Presentación en pantalla (4:3)</PresentationFormat>
  <Paragraphs>323</Paragraphs>
  <Slides>39</Slides>
  <Notes>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8" baseType="lpstr">
      <vt:lpstr>Antique Olive</vt:lpstr>
      <vt:lpstr>Arial</vt:lpstr>
      <vt:lpstr>Book Antiqua</vt:lpstr>
      <vt:lpstr>Calibri</vt:lpstr>
      <vt:lpstr>Raleway</vt:lpstr>
      <vt:lpstr>Times New Roman</vt:lpstr>
      <vt:lpstr>Wingdings</vt:lpstr>
      <vt:lpstr>Academia</vt:lpstr>
      <vt:lpstr>Worksheet</vt:lpstr>
      <vt:lpstr>Presentación de PowerPoint</vt:lpstr>
      <vt:lpstr>COBERTURA UNIVERSAL DE SALUD</vt:lpstr>
      <vt:lpstr>La Salud Pública y las Obras Sociales</vt:lpstr>
      <vt:lpstr>En 50 años</vt:lpstr>
      <vt:lpstr>Presentación de PowerPoint</vt:lpstr>
      <vt:lpstr>Presentación de PowerPoint</vt:lpstr>
      <vt:lpstr>Determinantes de la Salud en Argentina</vt:lpstr>
      <vt:lpstr>Presentación de PowerPoint</vt:lpstr>
      <vt:lpstr>Presentación de PowerPoint</vt:lpstr>
      <vt:lpstr>Presentación de PowerPoint</vt:lpstr>
      <vt:lpstr>Presentación de PowerPoint</vt:lpstr>
      <vt:lpstr>CUÁL ES LA ESTRATEGIA PARA AVANZAR CON LA CUS</vt:lpstr>
      <vt:lpstr>De donde partimos en el camino hacia la CUS?</vt:lpstr>
      <vt:lpstr>Presentación de PowerPoint</vt:lpstr>
      <vt:lpstr>Sistema de información CUS</vt:lpstr>
      <vt:lpstr>Bases de la Interoperabilidad en Salud</vt:lpstr>
      <vt:lpstr>Objetivos</vt:lpstr>
      <vt:lpstr>Arquitectura</vt:lpstr>
      <vt:lpstr>COBERTURA UNIVERSAL DE SALUD  ES LA ESTRATEGIA DE ARTICULACIÓN DE SUBSISTEMAS,  PROGRAMAS NACIONALES E INTERNACIONALES</vt:lpstr>
      <vt:lpstr>Presentación de PowerPoint</vt:lpstr>
      <vt:lpstr>Presentación de PowerPoint</vt:lpstr>
      <vt:lpstr>Presentación de PowerPoint</vt:lpstr>
      <vt:lpstr>REPORTES</vt:lpstr>
      <vt:lpstr>Distribución por grupos de edad y sexo de la población CUS</vt:lpstr>
      <vt:lpstr>Presentación de PowerPoint</vt:lpstr>
      <vt:lpstr>Presentación de PowerPoint</vt:lpstr>
      <vt:lpstr>Presentación de PowerPoint</vt:lpstr>
      <vt:lpstr>DONDE ESTAMOS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rchuit</dc:creator>
  <cp:lastModifiedBy>Roberto Chuit</cp:lastModifiedBy>
  <cp:revision>231</cp:revision>
  <cp:lastPrinted>2017-07-13T16:23:37Z</cp:lastPrinted>
  <dcterms:created xsi:type="dcterms:W3CDTF">2015-08-10T14:00:14Z</dcterms:created>
  <dcterms:modified xsi:type="dcterms:W3CDTF">2017-07-13T17:09:03Z</dcterms:modified>
</cp:coreProperties>
</file>