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9" r:id="rId4"/>
    <p:sldId id="260" r:id="rId5"/>
    <p:sldId id="261" r:id="rId6"/>
    <p:sldId id="268" r:id="rId7"/>
    <p:sldId id="269" r:id="rId8"/>
    <p:sldId id="270" r:id="rId9"/>
    <p:sldId id="272" r:id="rId10"/>
    <p:sldId id="264" r:id="rId11"/>
    <p:sldId id="267" r:id="rId12"/>
    <p:sldId id="266" r:id="rId13"/>
    <p:sldId id="258" r:id="rId14"/>
    <p:sldId id="265"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55D"/>
    <a:srgbClr val="1F2765"/>
    <a:srgbClr val="090D53"/>
    <a:srgbClr val="0B0F65"/>
    <a:srgbClr val="091967"/>
    <a:srgbClr val="091863"/>
    <a:srgbClr val="0A1B70"/>
    <a:srgbClr val="000066"/>
    <a:srgbClr val="071351"/>
    <a:srgbClr val="071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990" y="-4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68AF23-0D45-47F8-9F6E-98F47F61F93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S"/>
        </a:p>
      </dgm:t>
    </dgm:pt>
    <dgm:pt modelId="{D75E3616-61CF-44F3-B43F-FF22A603BA55}">
      <dgm:prSet phldrT="[Texto]"/>
      <dgm:spPr>
        <a:solidFill>
          <a:schemeClr val="tx1">
            <a:lumMod val="95000"/>
            <a:lumOff val="5000"/>
          </a:schemeClr>
        </a:solidFill>
      </dgm:spPr>
      <dgm:t>
        <a:bodyPr/>
        <a:lstStyle/>
        <a:p>
          <a:r>
            <a:rPr lang="es-ES" b="1" dirty="0" smtClean="0"/>
            <a:t>SUB-SISTEMA</a:t>
          </a:r>
          <a:endParaRPr lang="es-ES" b="1" dirty="0"/>
        </a:p>
      </dgm:t>
    </dgm:pt>
    <dgm:pt modelId="{CC3B0F15-12AC-40E7-AD37-7B0B25732FFD}" type="parTrans" cxnId="{38848AA5-86FF-401F-ADF7-24E482EDD5F8}">
      <dgm:prSet/>
      <dgm:spPr/>
      <dgm:t>
        <a:bodyPr/>
        <a:lstStyle/>
        <a:p>
          <a:endParaRPr lang="es-ES" b="1"/>
        </a:p>
      </dgm:t>
    </dgm:pt>
    <dgm:pt modelId="{1E53A500-483A-4E3E-BE44-408EDD45F410}" type="sibTrans" cxnId="{38848AA5-86FF-401F-ADF7-24E482EDD5F8}">
      <dgm:prSet/>
      <dgm:spPr/>
      <dgm:t>
        <a:bodyPr/>
        <a:lstStyle/>
        <a:p>
          <a:endParaRPr lang="es-ES" b="1"/>
        </a:p>
      </dgm:t>
    </dgm:pt>
    <dgm:pt modelId="{874893F6-29B6-43C5-8891-976D950E43DB}">
      <dgm:prSet phldrT="[Texto]"/>
      <dgm:spPr/>
      <dgm:t>
        <a:bodyPr/>
        <a:lstStyle/>
        <a:p>
          <a:r>
            <a:rPr lang="es-ES" b="1" dirty="0" smtClean="0"/>
            <a:t>NACIONAL</a:t>
          </a:r>
          <a:endParaRPr lang="es-ES" b="1" dirty="0"/>
        </a:p>
      </dgm:t>
    </dgm:pt>
    <dgm:pt modelId="{2892C9CD-AC9E-4D88-9C6A-F53228D646F7}" type="parTrans" cxnId="{8114CBB6-7CA8-4AD8-9009-ACE7243FD13A}">
      <dgm:prSet/>
      <dgm:spPr/>
      <dgm:t>
        <a:bodyPr/>
        <a:lstStyle/>
        <a:p>
          <a:endParaRPr lang="es-ES" b="1"/>
        </a:p>
      </dgm:t>
    </dgm:pt>
    <dgm:pt modelId="{10620A5C-8FD0-4FA1-877B-617285B8AD51}" type="sibTrans" cxnId="{8114CBB6-7CA8-4AD8-9009-ACE7243FD13A}">
      <dgm:prSet/>
      <dgm:spPr/>
      <dgm:t>
        <a:bodyPr/>
        <a:lstStyle/>
        <a:p>
          <a:endParaRPr lang="es-ES" b="1"/>
        </a:p>
      </dgm:t>
    </dgm:pt>
    <dgm:pt modelId="{89DF6883-4F3E-4345-9BF3-340BA0D377CB}">
      <dgm:prSet phldrT="[Texto]"/>
      <dgm:spPr/>
      <dgm:t>
        <a:bodyPr/>
        <a:lstStyle/>
        <a:p>
          <a:r>
            <a:rPr lang="es-ES" b="1" dirty="0" smtClean="0"/>
            <a:t>PROVINCIAL</a:t>
          </a:r>
          <a:endParaRPr lang="es-ES" b="1" dirty="0"/>
        </a:p>
      </dgm:t>
    </dgm:pt>
    <dgm:pt modelId="{64B7EE09-D18C-4949-A0D4-7B2C95E562F3}" type="parTrans" cxnId="{EFA6F0AF-0008-4E17-82C8-C146E9CBE091}">
      <dgm:prSet/>
      <dgm:spPr/>
      <dgm:t>
        <a:bodyPr/>
        <a:lstStyle/>
        <a:p>
          <a:endParaRPr lang="es-ES" b="1"/>
        </a:p>
      </dgm:t>
    </dgm:pt>
    <dgm:pt modelId="{E49CE238-7A38-4894-85FB-7D515C2AA149}" type="sibTrans" cxnId="{EFA6F0AF-0008-4E17-82C8-C146E9CBE091}">
      <dgm:prSet/>
      <dgm:spPr/>
      <dgm:t>
        <a:bodyPr/>
        <a:lstStyle/>
        <a:p>
          <a:endParaRPr lang="es-ES" b="1"/>
        </a:p>
      </dgm:t>
    </dgm:pt>
    <dgm:pt modelId="{C89F933C-2589-40BB-AFC4-ECFE12C299AB}">
      <dgm:prSet phldrT="[Texto]"/>
      <dgm:spPr>
        <a:solidFill>
          <a:schemeClr val="accent3">
            <a:lumMod val="75000"/>
          </a:schemeClr>
        </a:solidFill>
      </dgm:spPr>
      <dgm:t>
        <a:bodyPr/>
        <a:lstStyle/>
        <a:p>
          <a:r>
            <a:rPr lang="es-ES" b="1" dirty="0" smtClean="0"/>
            <a:t>SUB-SISTEMA</a:t>
          </a:r>
          <a:endParaRPr lang="es-ES" b="1" dirty="0"/>
        </a:p>
      </dgm:t>
    </dgm:pt>
    <dgm:pt modelId="{9B3EA5EB-4A7E-43ED-8563-97D6D1EDEE23}" type="parTrans" cxnId="{59996ECB-AA77-4B46-8A85-5EFAAD3B285E}">
      <dgm:prSet/>
      <dgm:spPr/>
      <dgm:t>
        <a:bodyPr/>
        <a:lstStyle/>
        <a:p>
          <a:endParaRPr lang="es-ES" b="1"/>
        </a:p>
      </dgm:t>
    </dgm:pt>
    <dgm:pt modelId="{E5002EFB-4D8C-4B66-828C-29A2EF33C688}" type="sibTrans" cxnId="{59996ECB-AA77-4B46-8A85-5EFAAD3B285E}">
      <dgm:prSet/>
      <dgm:spPr/>
      <dgm:t>
        <a:bodyPr/>
        <a:lstStyle/>
        <a:p>
          <a:endParaRPr lang="es-ES" b="1"/>
        </a:p>
      </dgm:t>
    </dgm:pt>
    <dgm:pt modelId="{713F5C4E-5EFD-45A6-A980-6B279FC00680}">
      <dgm:prSet phldrT="[Texto]"/>
      <dgm:spPr/>
      <dgm:t>
        <a:bodyPr/>
        <a:lstStyle/>
        <a:p>
          <a:r>
            <a:rPr lang="es-ES" b="1" dirty="0" smtClean="0"/>
            <a:t>MUNICIPAL</a:t>
          </a:r>
          <a:endParaRPr lang="es-ES" b="1" dirty="0"/>
        </a:p>
      </dgm:t>
    </dgm:pt>
    <dgm:pt modelId="{D861A3EA-8EF3-481F-9C97-FB47F355F329}" type="parTrans" cxnId="{2CFC276E-6CD1-4635-8D6C-DAAB08FC130A}">
      <dgm:prSet/>
      <dgm:spPr/>
      <dgm:t>
        <a:bodyPr/>
        <a:lstStyle/>
        <a:p>
          <a:endParaRPr lang="es-ES" b="1"/>
        </a:p>
      </dgm:t>
    </dgm:pt>
    <dgm:pt modelId="{DE48DF81-5A8C-48A3-ADAB-B68AB13AB2C9}" type="sibTrans" cxnId="{2CFC276E-6CD1-4635-8D6C-DAAB08FC130A}">
      <dgm:prSet/>
      <dgm:spPr/>
      <dgm:t>
        <a:bodyPr/>
        <a:lstStyle/>
        <a:p>
          <a:endParaRPr lang="es-ES" b="1"/>
        </a:p>
      </dgm:t>
    </dgm:pt>
    <dgm:pt modelId="{F1C36F99-DCB5-42D4-AE42-6C3A9B5DEB2A}">
      <dgm:prSet phldrT="[Texto]"/>
      <dgm:spPr>
        <a:solidFill>
          <a:schemeClr val="tx2"/>
        </a:solidFill>
      </dgm:spPr>
      <dgm:t>
        <a:bodyPr/>
        <a:lstStyle/>
        <a:p>
          <a:r>
            <a:rPr lang="es-ES" b="1" dirty="0" smtClean="0"/>
            <a:t>SUB-SISTEMA</a:t>
          </a:r>
          <a:endParaRPr lang="es-ES" b="1" dirty="0"/>
        </a:p>
      </dgm:t>
    </dgm:pt>
    <dgm:pt modelId="{B9BAE70D-E061-437B-BF5F-ED4F2A174356}" type="sibTrans" cxnId="{C61F577C-5D17-4489-BE2D-678242D19452}">
      <dgm:prSet/>
      <dgm:spPr/>
      <dgm:t>
        <a:bodyPr/>
        <a:lstStyle/>
        <a:p>
          <a:endParaRPr lang="es-ES" b="1"/>
        </a:p>
      </dgm:t>
    </dgm:pt>
    <dgm:pt modelId="{CB988ECD-414B-4869-B4B1-9A41616E5106}" type="parTrans" cxnId="{C61F577C-5D17-4489-BE2D-678242D19452}">
      <dgm:prSet/>
      <dgm:spPr/>
      <dgm:t>
        <a:bodyPr/>
        <a:lstStyle/>
        <a:p>
          <a:endParaRPr lang="es-ES" b="1"/>
        </a:p>
      </dgm:t>
    </dgm:pt>
    <dgm:pt modelId="{69019BCC-B662-413C-BD8A-6BF43200F1EA}" type="pres">
      <dgm:prSet presAssocID="{A768AF23-0D45-47F8-9F6E-98F47F61F935}" presName="Name0" presStyleCnt="0">
        <dgm:presLayoutVars>
          <dgm:dir/>
          <dgm:animLvl val="lvl"/>
          <dgm:resizeHandles val="exact"/>
        </dgm:presLayoutVars>
      </dgm:prSet>
      <dgm:spPr/>
      <dgm:t>
        <a:bodyPr/>
        <a:lstStyle/>
        <a:p>
          <a:endParaRPr lang="es-ES"/>
        </a:p>
      </dgm:t>
    </dgm:pt>
    <dgm:pt modelId="{CE3A5954-332F-499F-B543-4E18F7941514}" type="pres">
      <dgm:prSet presAssocID="{D75E3616-61CF-44F3-B43F-FF22A603BA55}" presName="compositeNode" presStyleCnt="0">
        <dgm:presLayoutVars>
          <dgm:bulletEnabled val="1"/>
        </dgm:presLayoutVars>
      </dgm:prSet>
      <dgm:spPr/>
    </dgm:pt>
    <dgm:pt modelId="{AF66B6BB-4A6C-481F-8863-313ACD4CB46D}" type="pres">
      <dgm:prSet presAssocID="{D75E3616-61CF-44F3-B43F-FF22A603BA55}" presName="bgRect" presStyleLbl="node1" presStyleIdx="0" presStyleCnt="3"/>
      <dgm:spPr/>
      <dgm:t>
        <a:bodyPr/>
        <a:lstStyle/>
        <a:p>
          <a:endParaRPr lang="es-ES"/>
        </a:p>
      </dgm:t>
    </dgm:pt>
    <dgm:pt modelId="{D64B2903-AEDB-416B-97EE-A1D4FE504133}" type="pres">
      <dgm:prSet presAssocID="{D75E3616-61CF-44F3-B43F-FF22A603BA55}" presName="parentNode" presStyleLbl="node1" presStyleIdx="0" presStyleCnt="3">
        <dgm:presLayoutVars>
          <dgm:chMax val="0"/>
          <dgm:bulletEnabled val="1"/>
        </dgm:presLayoutVars>
      </dgm:prSet>
      <dgm:spPr/>
      <dgm:t>
        <a:bodyPr/>
        <a:lstStyle/>
        <a:p>
          <a:endParaRPr lang="es-ES"/>
        </a:p>
      </dgm:t>
    </dgm:pt>
    <dgm:pt modelId="{AAB92125-6E03-4391-B25D-1206EA5BA2F6}" type="pres">
      <dgm:prSet presAssocID="{D75E3616-61CF-44F3-B43F-FF22A603BA55}" presName="childNode" presStyleLbl="node1" presStyleIdx="0" presStyleCnt="3">
        <dgm:presLayoutVars>
          <dgm:bulletEnabled val="1"/>
        </dgm:presLayoutVars>
      </dgm:prSet>
      <dgm:spPr/>
      <dgm:t>
        <a:bodyPr/>
        <a:lstStyle/>
        <a:p>
          <a:endParaRPr lang="es-ES"/>
        </a:p>
      </dgm:t>
    </dgm:pt>
    <dgm:pt modelId="{302BAD4A-A357-4825-AE08-EC39F9F55CAF}" type="pres">
      <dgm:prSet presAssocID="{1E53A500-483A-4E3E-BE44-408EDD45F410}" presName="hSp" presStyleCnt="0"/>
      <dgm:spPr/>
    </dgm:pt>
    <dgm:pt modelId="{A47FE484-94A9-490E-92C5-6A440F973BF4}" type="pres">
      <dgm:prSet presAssocID="{1E53A500-483A-4E3E-BE44-408EDD45F410}" presName="vProcSp" presStyleCnt="0"/>
      <dgm:spPr/>
    </dgm:pt>
    <dgm:pt modelId="{8D07D288-928E-402F-9A21-B1A1CA55D265}" type="pres">
      <dgm:prSet presAssocID="{1E53A500-483A-4E3E-BE44-408EDD45F410}" presName="vSp1" presStyleCnt="0"/>
      <dgm:spPr/>
    </dgm:pt>
    <dgm:pt modelId="{C2329946-3CDD-40C2-BDF4-4F9E0182CDCD}" type="pres">
      <dgm:prSet presAssocID="{1E53A500-483A-4E3E-BE44-408EDD45F410}" presName="simulatedConn" presStyleLbl="solidFgAcc1" presStyleIdx="0" presStyleCnt="2"/>
      <dgm:spPr/>
    </dgm:pt>
    <dgm:pt modelId="{CA2EC03D-DDA8-4FBB-9E61-542D70F22D16}" type="pres">
      <dgm:prSet presAssocID="{1E53A500-483A-4E3E-BE44-408EDD45F410}" presName="vSp2" presStyleCnt="0"/>
      <dgm:spPr/>
    </dgm:pt>
    <dgm:pt modelId="{0BCD837B-655C-4784-AB15-531BB8EC4290}" type="pres">
      <dgm:prSet presAssocID="{1E53A500-483A-4E3E-BE44-408EDD45F410}" presName="sibTrans" presStyleCnt="0"/>
      <dgm:spPr/>
    </dgm:pt>
    <dgm:pt modelId="{AFBF0E39-81C7-4207-A1DC-4CD58B5045BB}" type="pres">
      <dgm:prSet presAssocID="{F1C36F99-DCB5-42D4-AE42-6C3A9B5DEB2A}" presName="compositeNode" presStyleCnt="0">
        <dgm:presLayoutVars>
          <dgm:bulletEnabled val="1"/>
        </dgm:presLayoutVars>
      </dgm:prSet>
      <dgm:spPr/>
    </dgm:pt>
    <dgm:pt modelId="{18D70B90-5746-450A-8682-FCEE07DEE32B}" type="pres">
      <dgm:prSet presAssocID="{F1C36F99-DCB5-42D4-AE42-6C3A9B5DEB2A}" presName="bgRect" presStyleLbl="node1" presStyleIdx="1" presStyleCnt="3"/>
      <dgm:spPr/>
      <dgm:t>
        <a:bodyPr/>
        <a:lstStyle/>
        <a:p>
          <a:endParaRPr lang="es-ES"/>
        </a:p>
      </dgm:t>
    </dgm:pt>
    <dgm:pt modelId="{EB64047D-CCFF-4F9E-AE60-E06DFAF18CA9}" type="pres">
      <dgm:prSet presAssocID="{F1C36F99-DCB5-42D4-AE42-6C3A9B5DEB2A}" presName="parentNode" presStyleLbl="node1" presStyleIdx="1" presStyleCnt="3">
        <dgm:presLayoutVars>
          <dgm:chMax val="0"/>
          <dgm:bulletEnabled val="1"/>
        </dgm:presLayoutVars>
      </dgm:prSet>
      <dgm:spPr/>
      <dgm:t>
        <a:bodyPr/>
        <a:lstStyle/>
        <a:p>
          <a:endParaRPr lang="es-ES"/>
        </a:p>
      </dgm:t>
    </dgm:pt>
    <dgm:pt modelId="{F7813A83-AF0E-4267-8857-A87661095575}" type="pres">
      <dgm:prSet presAssocID="{F1C36F99-DCB5-42D4-AE42-6C3A9B5DEB2A}" presName="childNode" presStyleLbl="node1" presStyleIdx="1" presStyleCnt="3">
        <dgm:presLayoutVars>
          <dgm:bulletEnabled val="1"/>
        </dgm:presLayoutVars>
      </dgm:prSet>
      <dgm:spPr/>
      <dgm:t>
        <a:bodyPr/>
        <a:lstStyle/>
        <a:p>
          <a:endParaRPr lang="es-ES"/>
        </a:p>
      </dgm:t>
    </dgm:pt>
    <dgm:pt modelId="{45545D11-D8F1-4E3D-929D-10ACF6547912}" type="pres">
      <dgm:prSet presAssocID="{B9BAE70D-E061-437B-BF5F-ED4F2A174356}" presName="hSp" presStyleCnt="0"/>
      <dgm:spPr/>
    </dgm:pt>
    <dgm:pt modelId="{0FFDBF06-2AF7-4570-9AB1-8C23980A5E01}" type="pres">
      <dgm:prSet presAssocID="{B9BAE70D-E061-437B-BF5F-ED4F2A174356}" presName="vProcSp" presStyleCnt="0"/>
      <dgm:spPr/>
    </dgm:pt>
    <dgm:pt modelId="{C39BE035-E857-4286-9B77-CD2351434448}" type="pres">
      <dgm:prSet presAssocID="{B9BAE70D-E061-437B-BF5F-ED4F2A174356}" presName="vSp1" presStyleCnt="0"/>
      <dgm:spPr/>
    </dgm:pt>
    <dgm:pt modelId="{E7A5FB71-726B-4AD9-9931-0576A8257F7D}" type="pres">
      <dgm:prSet presAssocID="{B9BAE70D-E061-437B-BF5F-ED4F2A174356}" presName="simulatedConn" presStyleLbl="solidFgAcc1" presStyleIdx="1" presStyleCnt="2"/>
      <dgm:spPr/>
    </dgm:pt>
    <dgm:pt modelId="{5BE2803D-0473-4689-8F0E-132CD76924A6}" type="pres">
      <dgm:prSet presAssocID="{B9BAE70D-E061-437B-BF5F-ED4F2A174356}" presName="vSp2" presStyleCnt="0"/>
      <dgm:spPr/>
    </dgm:pt>
    <dgm:pt modelId="{F5E3D8AB-BB98-46D8-A1C7-C5FFE03F70AD}" type="pres">
      <dgm:prSet presAssocID="{B9BAE70D-E061-437B-BF5F-ED4F2A174356}" presName="sibTrans" presStyleCnt="0"/>
      <dgm:spPr/>
    </dgm:pt>
    <dgm:pt modelId="{375125A5-F37F-47B7-AD41-C58B38599D00}" type="pres">
      <dgm:prSet presAssocID="{C89F933C-2589-40BB-AFC4-ECFE12C299AB}" presName="compositeNode" presStyleCnt="0">
        <dgm:presLayoutVars>
          <dgm:bulletEnabled val="1"/>
        </dgm:presLayoutVars>
      </dgm:prSet>
      <dgm:spPr/>
    </dgm:pt>
    <dgm:pt modelId="{E02F266B-184D-42E7-949F-76ADD7A1EC59}" type="pres">
      <dgm:prSet presAssocID="{C89F933C-2589-40BB-AFC4-ECFE12C299AB}" presName="bgRect" presStyleLbl="node1" presStyleIdx="2" presStyleCnt="3"/>
      <dgm:spPr/>
      <dgm:t>
        <a:bodyPr/>
        <a:lstStyle/>
        <a:p>
          <a:endParaRPr lang="es-ES"/>
        </a:p>
      </dgm:t>
    </dgm:pt>
    <dgm:pt modelId="{47EECCF7-7EB1-4476-BB73-141B25182353}" type="pres">
      <dgm:prSet presAssocID="{C89F933C-2589-40BB-AFC4-ECFE12C299AB}" presName="parentNode" presStyleLbl="node1" presStyleIdx="2" presStyleCnt="3">
        <dgm:presLayoutVars>
          <dgm:chMax val="0"/>
          <dgm:bulletEnabled val="1"/>
        </dgm:presLayoutVars>
      </dgm:prSet>
      <dgm:spPr/>
      <dgm:t>
        <a:bodyPr/>
        <a:lstStyle/>
        <a:p>
          <a:endParaRPr lang="es-ES"/>
        </a:p>
      </dgm:t>
    </dgm:pt>
    <dgm:pt modelId="{0DBA9175-9C21-415A-8628-BE9BA823A497}" type="pres">
      <dgm:prSet presAssocID="{C89F933C-2589-40BB-AFC4-ECFE12C299AB}" presName="childNode" presStyleLbl="node1" presStyleIdx="2" presStyleCnt="3">
        <dgm:presLayoutVars>
          <dgm:bulletEnabled val="1"/>
        </dgm:presLayoutVars>
      </dgm:prSet>
      <dgm:spPr/>
      <dgm:t>
        <a:bodyPr/>
        <a:lstStyle/>
        <a:p>
          <a:endParaRPr lang="es-ES"/>
        </a:p>
      </dgm:t>
    </dgm:pt>
  </dgm:ptLst>
  <dgm:cxnLst>
    <dgm:cxn modelId="{2CFC276E-6CD1-4635-8D6C-DAAB08FC130A}" srcId="{C89F933C-2589-40BB-AFC4-ECFE12C299AB}" destId="{713F5C4E-5EFD-45A6-A980-6B279FC00680}" srcOrd="0" destOrd="0" parTransId="{D861A3EA-8EF3-481F-9C97-FB47F355F329}" sibTransId="{DE48DF81-5A8C-48A3-ADAB-B68AB13AB2C9}"/>
    <dgm:cxn modelId="{623CCD3C-DAD8-4334-8B64-DCC03608A3E3}" type="presOf" srcId="{A768AF23-0D45-47F8-9F6E-98F47F61F935}" destId="{69019BCC-B662-413C-BD8A-6BF43200F1EA}" srcOrd="0" destOrd="0" presId="urn:microsoft.com/office/officeart/2005/8/layout/hProcess7"/>
    <dgm:cxn modelId="{38848AA5-86FF-401F-ADF7-24E482EDD5F8}" srcId="{A768AF23-0D45-47F8-9F6E-98F47F61F935}" destId="{D75E3616-61CF-44F3-B43F-FF22A603BA55}" srcOrd="0" destOrd="0" parTransId="{CC3B0F15-12AC-40E7-AD37-7B0B25732FFD}" sibTransId="{1E53A500-483A-4E3E-BE44-408EDD45F410}"/>
    <dgm:cxn modelId="{59996ECB-AA77-4B46-8A85-5EFAAD3B285E}" srcId="{A768AF23-0D45-47F8-9F6E-98F47F61F935}" destId="{C89F933C-2589-40BB-AFC4-ECFE12C299AB}" srcOrd="2" destOrd="0" parTransId="{9B3EA5EB-4A7E-43ED-8563-97D6D1EDEE23}" sibTransId="{E5002EFB-4D8C-4B66-828C-29A2EF33C688}"/>
    <dgm:cxn modelId="{14432DA8-FF7D-4F02-813C-0A3F8FA1CBFD}" type="presOf" srcId="{713F5C4E-5EFD-45A6-A980-6B279FC00680}" destId="{0DBA9175-9C21-415A-8628-BE9BA823A497}" srcOrd="0" destOrd="0" presId="urn:microsoft.com/office/officeart/2005/8/layout/hProcess7"/>
    <dgm:cxn modelId="{27420D34-1BCC-4F90-B695-14D4D6691586}" type="presOf" srcId="{D75E3616-61CF-44F3-B43F-FF22A603BA55}" destId="{D64B2903-AEDB-416B-97EE-A1D4FE504133}" srcOrd="1" destOrd="0" presId="urn:microsoft.com/office/officeart/2005/8/layout/hProcess7"/>
    <dgm:cxn modelId="{A704BFB2-536A-4E09-8ABF-9017BF14DB65}" type="presOf" srcId="{874893F6-29B6-43C5-8891-976D950E43DB}" destId="{AAB92125-6E03-4391-B25D-1206EA5BA2F6}" srcOrd="0" destOrd="0" presId="urn:microsoft.com/office/officeart/2005/8/layout/hProcess7"/>
    <dgm:cxn modelId="{6D9BD362-B7BB-41F5-A16B-0723D50A2F21}" type="presOf" srcId="{F1C36F99-DCB5-42D4-AE42-6C3A9B5DEB2A}" destId="{EB64047D-CCFF-4F9E-AE60-E06DFAF18CA9}" srcOrd="1" destOrd="0" presId="urn:microsoft.com/office/officeart/2005/8/layout/hProcess7"/>
    <dgm:cxn modelId="{8114CBB6-7CA8-4AD8-9009-ACE7243FD13A}" srcId="{D75E3616-61CF-44F3-B43F-FF22A603BA55}" destId="{874893F6-29B6-43C5-8891-976D950E43DB}" srcOrd="0" destOrd="0" parTransId="{2892C9CD-AC9E-4D88-9C6A-F53228D646F7}" sibTransId="{10620A5C-8FD0-4FA1-877B-617285B8AD51}"/>
    <dgm:cxn modelId="{5BD23F5C-17E2-4726-9B2B-249286F600AF}" type="presOf" srcId="{D75E3616-61CF-44F3-B43F-FF22A603BA55}" destId="{AF66B6BB-4A6C-481F-8863-313ACD4CB46D}" srcOrd="0" destOrd="0" presId="urn:microsoft.com/office/officeart/2005/8/layout/hProcess7"/>
    <dgm:cxn modelId="{C61F577C-5D17-4489-BE2D-678242D19452}" srcId="{A768AF23-0D45-47F8-9F6E-98F47F61F935}" destId="{F1C36F99-DCB5-42D4-AE42-6C3A9B5DEB2A}" srcOrd="1" destOrd="0" parTransId="{CB988ECD-414B-4869-B4B1-9A41616E5106}" sibTransId="{B9BAE70D-E061-437B-BF5F-ED4F2A174356}"/>
    <dgm:cxn modelId="{EFA6F0AF-0008-4E17-82C8-C146E9CBE091}" srcId="{F1C36F99-DCB5-42D4-AE42-6C3A9B5DEB2A}" destId="{89DF6883-4F3E-4345-9BF3-340BA0D377CB}" srcOrd="0" destOrd="0" parTransId="{64B7EE09-D18C-4949-A0D4-7B2C95E562F3}" sibTransId="{E49CE238-7A38-4894-85FB-7D515C2AA149}"/>
    <dgm:cxn modelId="{A6007CEF-734C-416D-8733-916720FFEF21}" type="presOf" srcId="{89DF6883-4F3E-4345-9BF3-340BA0D377CB}" destId="{F7813A83-AF0E-4267-8857-A87661095575}" srcOrd="0" destOrd="0" presId="urn:microsoft.com/office/officeart/2005/8/layout/hProcess7"/>
    <dgm:cxn modelId="{0F9D7EAB-AD6C-4E55-A591-F05340E40275}" type="presOf" srcId="{C89F933C-2589-40BB-AFC4-ECFE12C299AB}" destId="{E02F266B-184D-42E7-949F-76ADD7A1EC59}" srcOrd="0" destOrd="0" presId="urn:microsoft.com/office/officeart/2005/8/layout/hProcess7"/>
    <dgm:cxn modelId="{09CCA610-0864-46CD-B08A-F190727788AD}" type="presOf" srcId="{F1C36F99-DCB5-42D4-AE42-6C3A9B5DEB2A}" destId="{18D70B90-5746-450A-8682-FCEE07DEE32B}" srcOrd="0" destOrd="0" presId="urn:microsoft.com/office/officeart/2005/8/layout/hProcess7"/>
    <dgm:cxn modelId="{EC97CAB6-D9BD-44AD-91BB-FFD125CB41E8}" type="presOf" srcId="{C89F933C-2589-40BB-AFC4-ECFE12C299AB}" destId="{47EECCF7-7EB1-4476-BB73-141B25182353}" srcOrd="1" destOrd="0" presId="urn:microsoft.com/office/officeart/2005/8/layout/hProcess7"/>
    <dgm:cxn modelId="{035CDD1E-A907-4D32-81F4-B82EA0BE6616}" type="presParOf" srcId="{69019BCC-B662-413C-BD8A-6BF43200F1EA}" destId="{CE3A5954-332F-499F-B543-4E18F7941514}" srcOrd="0" destOrd="0" presId="urn:microsoft.com/office/officeart/2005/8/layout/hProcess7"/>
    <dgm:cxn modelId="{0D13362D-D3F8-4472-A0C7-7AC9B1F17E49}" type="presParOf" srcId="{CE3A5954-332F-499F-B543-4E18F7941514}" destId="{AF66B6BB-4A6C-481F-8863-313ACD4CB46D}" srcOrd="0" destOrd="0" presId="urn:microsoft.com/office/officeart/2005/8/layout/hProcess7"/>
    <dgm:cxn modelId="{5A4A6599-F4A2-4D12-A884-234AE6AA073F}" type="presParOf" srcId="{CE3A5954-332F-499F-B543-4E18F7941514}" destId="{D64B2903-AEDB-416B-97EE-A1D4FE504133}" srcOrd="1" destOrd="0" presId="urn:microsoft.com/office/officeart/2005/8/layout/hProcess7"/>
    <dgm:cxn modelId="{9B35C6B8-3E88-4B19-8872-D93BC7EFBA35}" type="presParOf" srcId="{CE3A5954-332F-499F-B543-4E18F7941514}" destId="{AAB92125-6E03-4391-B25D-1206EA5BA2F6}" srcOrd="2" destOrd="0" presId="urn:microsoft.com/office/officeart/2005/8/layout/hProcess7"/>
    <dgm:cxn modelId="{3816A794-5417-414A-8449-4077613D951B}" type="presParOf" srcId="{69019BCC-B662-413C-BD8A-6BF43200F1EA}" destId="{302BAD4A-A357-4825-AE08-EC39F9F55CAF}" srcOrd="1" destOrd="0" presId="urn:microsoft.com/office/officeart/2005/8/layout/hProcess7"/>
    <dgm:cxn modelId="{793ABE8A-2A06-4610-B2DC-7011D81029FC}" type="presParOf" srcId="{69019BCC-B662-413C-BD8A-6BF43200F1EA}" destId="{A47FE484-94A9-490E-92C5-6A440F973BF4}" srcOrd="2" destOrd="0" presId="urn:microsoft.com/office/officeart/2005/8/layout/hProcess7"/>
    <dgm:cxn modelId="{18FF81A8-7608-4018-AA95-C0DD32B681FC}" type="presParOf" srcId="{A47FE484-94A9-490E-92C5-6A440F973BF4}" destId="{8D07D288-928E-402F-9A21-B1A1CA55D265}" srcOrd="0" destOrd="0" presId="urn:microsoft.com/office/officeart/2005/8/layout/hProcess7"/>
    <dgm:cxn modelId="{408CF8CA-7F49-47B1-B285-BB5411BBF610}" type="presParOf" srcId="{A47FE484-94A9-490E-92C5-6A440F973BF4}" destId="{C2329946-3CDD-40C2-BDF4-4F9E0182CDCD}" srcOrd="1" destOrd="0" presId="urn:microsoft.com/office/officeart/2005/8/layout/hProcess7"/>
    <dgm:cxn modelId="{EB71D449-7DC1-444F-BDBE-EB64AE7B7909}" type="presParOf" srcId="{A47FE484-94A9-490E-92C5-6A440F973BF4}" destId="{CA2EC03D-DDA8-4FBB-9E61-542D70F22D16}" srcOrd="2" destOrd="0" presId="urn:microsoft.com/office/officeart/2005/8/layout/hProcess7"/>
    <dgm:cxn modelId="{208D567B-BF90-49CB-A2D0-5B79BA27AEED}" type="presParOf" srcId="{69019BCC-B662-413C-BD8A-6BF43200F1EA}" destId="{0BCD837B-655C-4784-AB15-531BB8EC4290}" srcOrd="3" destOrd="0" presId="urn:microsoft.com/office/officeart/2005/8/layout/hProcess7"/>
    <dgm:cxn modelId="{9AEAB8E3-77A8-4E38-BA30-CD21E277D9E0}" type="presParOf" srcId="{69019BCC-B662-413C-BD8A-6BF43200F1EA}" destId="{AFBF0E39-81C7-4207-A1DC-4CD58B5045BB}" srcOrd="4" destOrd="0" presId="urn:microsoft.com/office/officeart/2005/8/layout/hProcess7"/>
    <dgm:cxn modelId="{4ED666CF-4BAC-41B4-AC81-0ABD6D0A45D6}" type="presParOf" srcId="{AFBF0E39-81C7-4207-A1DC-4CD58B5045BB}" destId="{18D70B90-5746-450A-8682-FCEE07DEE32B}" srcOrd="0" destOrd="0" presId="urn:microsoft.com/office/officeart/2005/8/layout/hProcess7"/>
    <dgm:cxn modelId="{54367114-673E-4F22-9A95-D9B50D7810D1}" type="presParOf" srcId="{AFBF0E39-81C7-4207-A1DC-4CD58B5045BB}" destId="{EB64047D-CCFF-4F9E-AE60-E06DFAF18CA9}" srcOrd="1" destOrd="0" presId="urn:microsoft.com/office/officeart/2005/8/layout/hProcess7"/>
    <dgm:cxn modelId="{209BB6A9-7496-44EE-9943-D1349AF20944}" type="presParOf" srcId="{AFBF0E39-81C7-4207-A1DC-4CD58B5045BB}" destId="{F7813A83-AF0E-4267-8857-A87661095575}" srcOrd="2" destOrd="0" presId="urn:microsoft.com/office/officeart/2005/8/layout/hProcess7"/>
    <dgm:cxn modelId="{4EE89121-EDE4-4590-B17F-4E1082F2AB44}" type="presParOf" srcId="{69019BCC-B662-413C-BD8A-6BF43200F1EA}" destId="{45545D11-D8F1-4E3D-929D-10ACF6547912}" srcOrd="5" destOrd="0" presId="urn:microsoft.com/office/officeart/2005/8/layout/hProcess7"/>
    <dgm:cxn modelId="{56DD3334-1D11-453C-A6D0-2898DA92BE2D}" type="presParOf" srcId="{69019BCC-B662-413C-BD8A-6BF43200F1EA}" destId="{0FFDBF06-2AF7-4570-9AB1-8C23980A5E01}" srcOrd="6" destOrd="0" presId="urn:microsoft.com/office/officeart/2005/8/layout/hProcess7"/>
    <dgm:cxn modelId="{7D4BEDA7-D2DC-4F78-8B3F-A69FED48E0F5}" type="presParOf" srcId="{0FFDBF06-2AF7-4570-9AB1-8C23980A5E01}" destId="{C39BE035-E857-4286-9B77-CD2351434448}" srcOrd="0" destOrd="0" presId="urn:microsoft.com/office/officeart/2005/8/layout/hProcess7"/>
    <dgm:cxn modelId="{489A9513-CEE1-4597-8DA8-1641133B6986}" type="presParOf" srcId="{0FFDBF06-2AF7-4570-9AB1-8C23980A5E01}" destId="{E7A5FB71-726B-4AD9-9931-0576A8257F7D}" srcOrd="1" destOrd="0" presId="urn:microsoft.com/office/officeart/2005/8/layout/hProcess7"/>
    <dgm:cxn modelId="{D9E43D0D-4955-4EF3-9D1D-8CAD320953E7}" type="presParOf" srcId="{0FFDBF06-2AF7-4570-9AB1-8C23980A5E01}" destId="{5BE2803D-0473-4689-8F0E-132CD76924A6}" srcOrd="2" destOrd="0" presId="urn:microsoft.com/office/officeart/2005/8/layout/hProcess7"/>
    <dgm:cxn modelId="{21F3C28A-9B38-4C9F-B93D-EAE616005EAF}" type="presParOf" srcId="{69019BCC-B662-413C-BD8A-6BF43200F1EA}" destId="{F5E3D8AB-BB98-46D8-A1C7-C5FFE03F70AD}" srcOrd="7" destOrd="0" presId="urn:microsoft.com/office/officeart/2005/8/layout/hProcess7"/>
    <dgm:cxn modelId="{E8CD2A9E-E5C3-4114-8AE9-7DB1687B04FD}" type="presParOf" srcId="{69019BCC-B662-413C-BD8A-6BF43200F1EA}" destId="{375125A5-F37F-47B7-AD41-C58B38599D00}" srcOrd="8" destOrd="0" presId="urn:microsoft.com/office/officeart/2005/8/layout/hProcess7"/>
    <dgm:cxn modelId="{A19ED408-4230-413D-9AC9-9107FEB417C8}" type="presParOf" srcId="{375125A5-F37F-47B7-AD41-C58B38599D00}" destId="{E02F266B-184D-42E7-949F-76ADD7A1EC59}" srcOrd="0" destOrd="0" presId="urn:microsoft.com/office/officeart/2005/8/layout/hProcess7"/>
    <dgm:cxn modelId="{46493CC3-5D45-4DF1-B51C-126A6AA7646C}" type="presParOf" srcId="{375125A5-F37F-47B7-AD41-C58B38599D00}" destId="{47EECCF7-7EB1-4476-BB73-141B25182353}" srcOrd="1" destOrd="0" presId="urn:microsoft.com/office/officeart/2005/8/layout/hProcess7"/>
    <dgm:cxn modelId="{4C7C3781-475A-4C9F-A8BE-D541F3B0B777}" type="presParOf" srcId="{375125A5-F37F-47B7-AD41-C58B38599D00}" destId="{0DBA9175-9C21-415A-8628-BE9BA823A497}"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6B6BB-4A6C-481F-8863-313ACD4CB46D}">
      <dsp:nvSpPr>
        <dsp:cNvPr id="0" name=""/>
        <dsp:cNvSpPr/>
      </dsp:nvSpPr>
      <dsp:spPr>
        <a:xfrm>
          <a:off x="203" y="98091"/>
          <a:ext cx="877461" cy="1052953"/>
        </a:xfrm>
        <a:prstGeom prst="roundRect">
          <a:avLst>
            <a:gd name="adj" fmla="val 5000"/>
          </a:avLst>
        </a:prstGeom>
        <a:solidFill>
          <a:schemeClr val="tx1">
            <a:lumMod val="95000"/>
            <a:lumOff val="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s-ES" sz="1000" b="1" kern="1200" dirty="0" smtClean="0"/>
            <a:t>SUB-SISTEMA</a:t>
          </a:r>
          <a:endParaRPr lang="es-ES" sz="1000" b="1" kern="1200" dirty="0"/>
        </a:p>
      </dsp:txBody>
      <dsp:txXfrm rot="16200000">
        <a:off x="-343761" y="442055"/>
        <a:ext cx="863422" cy="175492"/>
      </dsp:txXfrm>
    </dsp:sp>
    <dsp:sp modelId="{AAB92125-6E03-4391-B25D-1206EA5BA2F6}">
      <dsp:nvSpPr>
        <dsp:cNvPr id="0" name=""/>
        <dsp:cNvSpPr/>
      </dsp:nvSpPr>
      <dsp:spPr>
        <a:xfrm>
          <a:off x="175696" y="98091"/>
          <a:ext cx="653708" cy="10529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lvl="0" algn="l" defTabSz="444500">
            <a:lnSpc>
              <a:spcPct val="90000"/>
            </a:lnSpc>
            <a:spcBef>
              <a:spcPct val="0"/>
            </a:spcBef>
            <a:spcAft>
              <a:spcPct val="35000"/>
            </a:spcAft>
          </a:pPr>
          <a:r>
            <a:rPr lang="es-ES" sz="1000" b="1" kern="1200" dirty="0" smtClean="0"/>
            <a:t>NACIONAL</a:t>
          </a:r>
          <a:endParaRPr lang="es-ES" sz="1000" b="1" kern="1200" dirty="0"/>
        </a:p>
      </dsp:txBody>
      <dsp:txXfrm>
        <a:off x="175696" y="98091"/>
        <a:ext cx="653708" cy="1052953"/>
      </dsp:txXfrm>
    </dsp:sp>
    <dsp:sp modelId="{18D70B90-5746-450A-8682-FCEE07DEE32B}">
      <dsp:nvSpPr>
        <dsp:cNvPr id="0" name=""/>
        <dsp:cNvSpPr/>
      </dsp:nvSpPr>
      <dsp:spPr>
        <a:xfrm>
          <a:off x="908376" y="98091"/>
          <a:ext cx="877461" cy="1052953"/>
        </a:xfrm>
        <a:prstGeom prst="roundRect">
          <a:avLst>
            <a:gd name="adj" fmla="val 5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s-ES" sz="1000" b="1" kern="1200" dirty="0" smtClean="0"/>
            <a:t>SUB-SISTEMA</a:t>
          </a:r>
          <a:endParaRPr lang="es-ES" sz="1000" b="1" kern="1200" dirty="0"/>
        </a:p>
      </dsp:txBody>
      <dsp:txXfrm rot="16200000">
        <a:off x="564411" y="442055"/>
        <a:ext cx="863422" cy="175492"/>
      </dsp:txXfrm>
    </dsp:sp>
    <dsp:sp modelId="{C2329946-3CDD-40C2-BDF4-4F9E0182CDCD}">
      <dsp:nvSpPr>
        <dsp:cNvPr id="0" name=""/>
        <dsp:cNvSpPr/>
      </dsp:nvSpPr>
      <dsp:spPr>
        <a:xfrm rot="5400000">
          <a:off x="835342" y="935529"/>
          <a:ext cx="154842" cy="13161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813A83-AF0E-4267-8857-A87661095575}">
      <dsp:nvSpPr>
        <dsp:cNvPr id="0" name=""/>
        <dsp:cNvSpPr/>
      </dsp:nvSpPr>
      <dsp:spPr>
        <a:xfrm>
          <a:off x="1083869" y="98091"/>
          <a:ext cx="653708" cy="10529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lvl="0" algn="l" defTabSz="444500">
            <a:lnSpc>
              <a:spcPct val="90000"/>
            </a:lnSpc>
            <a:spcBef>
              <a:spcPct val="0"/>
            </a:spcBef>
            <a:spcAft>
              <a:spcPct val="35000"/>
            </a:spcAft>
          </a:pPr>
          <a:r>
            <a:rPr lang="es-ES" sz="1000" b="1" kern="1200" dirty="0" smtClean="0"/>
            <a:t>PROVINCIAL</a:t>
          </a:r>
          <a:endParaRPr lang="es-ES" sz="1000" b="1" kern="1200" dirty="0"/>
        </a:p>
      </dsp:txBody>
      <dsp:txXfrm>
        <a:off x="1083869" y="98091"/>
        <a:ext cx="653708" cy="1052953"/>
      </dsp:txXfrm>
    </dsp:sp>
    <dsp:sp modelId="{E02F266B-184D-42E7-949F-76ADD7A1EC59}">
      <dsp:nvSpPr>
        <dsp:cNvPr id="0" name=""/>
        <dsp:cNvSpPr/>
      </dsp:nvSpPr>
      <dsp:spPr>
        <a:xfrm>
          <a:off x="1816549" y="98091"/>
          <a:ext cx="877461" cy="1052953"/>
        </a:xfrm>
        <a:prstGeom prst="roundRect">
          <a:avLst>
            <a:gd name="adj" fmla="val 5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s-ES" sz="1000" b="1" kern="1200" dirty="0" smtClean="0"/>
            <a:t>SUB-SISTEMA</a:t>
          </a:r>
          <a:endParaRPr lang="es-ES" sz="1000" b="1" kern="1200" dirty="0"/>
        </a:p>
      </dsp:txBody>
      <dsp:txXfrm rot="16200000">
        <a:off x="1472584" y="442055"/>
        <a:ext cx="863422" cy="175492"/>
      </dsp:txXfrm>
    </dsp:sp>
    <dsp:sp modelId="{E7A5FB71-726B-4AD9-9931-0576A8257F7D}">
      <dsp:nvSpPr>
        <dsp:cNvPr id="0" name=""/>
        <dsp:cNvSpPr/>
      </dsp:nvSpPr>
      <dsp:spPr>
        <a:xfrm rot="5400000">
          <a:off x="1743515" y="935529"/>
          <a:ext cx="154842" cy="13161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BA9175-9C21-415A-8628-BE9BA823A497}">
      <dsp:nvSpPr>
        <dsp:cNvPr id="0" name=""/>
        <dsp:cNvSpPr/>
      </dsp:nvSpPr>
      <dsp:spPr>
        <a:xfrm>
          <a:off x="1992041" y="98091"/>
          <a:ext cx="653708" cy="10529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lvl="0" algn="l" defTabSz="444500">
            <a:lnSpc>
              <a:spcPct val="90000"/>
            </a:lnSpc>
            <a:spcBef>
              <a:spcPct val="0"/>
            </a:spcBef>
            <a:spcAft>
              <a:spcPct val="35000"/>
            </a:spcAft>
          </a:pPr>
          <a:r>
            <a:rPr lang="es-ES" sz="1000" b="1" kern="1200" dirty="0" smtClean="0"/>
            <a:t>MUNICIPAL</a:t>
          </a:r>
          <a:endParaRPr lang="es-ES" sz="1000" b="1" kern="1200" dirty="0"/>
        </a:p>
      </dsp:txBody>
      <dsp:txXfrm>
        <a:off x="1992041" y="98091"/>
        <a:ext cx="653708" cy="10529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61B28E13-E277-45A4-A340-E905F6A59DDB}" type="datetimeFigureOut">
              <a:rPr lang="en-US" smtClean="0"/>
              <a:t>10/22/2020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CAF3EC5-DC9E-42A8-A72B-C72374A3AFEA}" type="slidenum">
              <a:rPr lang="en-US" smtClean="0"/>
              <a:t>‹Nº›</a:t>
            </a:fld>
            <a:endParaRPr lang="en-US"/>
          </a:p>
        </p:txBody>
      </p:sp>
    </p:spTree>
    <p:extLst>
      <p:ext uri="{BB962C8B-B14F-4D97-AF65-F5344CB8AC3E}">
        <p14:creationId xmlns:p14="http://schemas.microsoft.com/office/powerpoint/2010/main" val="3017476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61B28E13-E277-45A4-A340-E905F6A59DDB}" type="datetimeFigureOut">
              <a:rPr lang="en-US" smtClean="0"/>
              <a:t>10/22/2020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CAF3EC5-DC9E-42A8-A72B-C72374A3AFEA}" type="slidenum">
              <a:rPr lang="en-US" smtClean="0"/>
              <a:t>‹Nº›</a:t>
            </a:fld>
            <a:endParaRPr lang="en-US"/>
          </a:p>
        </p:txBody>
      </p:sp>
    </p:spTree>
    <p:extLst>
      <p:ext uri="{BB962C8B-B14F-4D97-AF65-F5344CB8AC3E}">
        <p14:creationId xmlns:p14="http://schemas.microsoft.com/office/powerpoint/2010/main" val="77757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61B28E13-E277-45A4-A340-E905F6A59DDB}" type="datetimeFigureOut">
              <a:rPr lang="en-US" smtClean="0"/>
              <a:t>10/22/2020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CAF3EC5-DC9E-42A8-A72B-C72374A3AFEA}" type="slidenum">
              <a:rPr lang="en-US" smtClean="0"/>
              <a:t>‹Nº›</a:t>
            </a:fld>
            <a:endParaRPr lang="en-US"/>
          </a:p>
        </p:txBody>
      </p:sp>
    </p:spTree>
    <p:extLst>
      <p:ext uri="{BB962C8B-B14F-4D97-AF65-F5344CB8AC3E}">
        <p14:creationId xmlns:p14="http://schemas.microsoft.com/office/powerpoint/2010/main" val="147891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61B28E13-E277-45A4-A340-E905F6A59DDB}" type="datetimeFigureOut">
              <a:rPr lang="en-US" smtClean="0"/>
              <a:t>10/22/2020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CAF3EC5-DC9E-42A8-A72B-C72374A3AFEA}" type="slidenum">
              <a:rPr lang="en-US" smtClean="0"/>
              <a:t>‹Nº›</a:t>
            </a:fld>
            <a:endParaRPr lang="en-US"/>
          </a:p>
        </p:txBody>
      </p:sp>
    </p:spTree>
    <p:extLst>
      <p:ext uri="{BB962C8B-B14F-4D97-AF65-F5344CB8AC3E}">
        <p14:creationId xmlns:p14="http://schemas.microsoft.com/office/powerpoint/2010/main" val="1457448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61B28E13-E277-45A4-A340-E905F6A59DDB}" type="datetimeFigureOut">
              <a:rPr lang="en-US" smtClean="0"/>
              <a:t>10/22/2020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CAF3EC5-DC9E-42A8-A72B-C72374A3AFEA}" type="slidenum">
              <a:rPr lang="en-US" smtClean="0"/>
              <a:t>‹Nº›</a:t>
            </a:fld>
            <a:endParaRPr lang="en-US"/>
          </a:p>
        </p:txBody>
      </p:sp>
    </p:spTree>
    <p:extLst>
      <p:ext uri="{BB962C8B-B14F-4D97-AF65-F5344CB8AC3E}">
        <p14:creationId xmlns:p14="http://schemas.microsoft.com/office/powerpoint/2010/main" val="186806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61B28E13-E277-45A4-A340-E905F6A59DDB}" type="datetimeFigureOut">
              <a:rPr lang="en-US" smtClean="0"/>
              <a:t>10/22/2020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CAF3EC5-DC9E-42A8-A72B-C72374A3AFEA}" type="slidenum">
              <a:rPr lang="en-US" smtClean="0"/>
              <a:t>‹Nº›</a:t>
            </a:fld>
            <a:endParaRPr lang="en-US"/>
          </a:p>
        </p:txBody>
      </p:sp>
    </p:spTree>
    <p:extLst>
      <p:ext uri="{BB962C8B-B14F-4D97-AF65-F5344CB8AC3E}">
        <p14:creationId xmlns:p14="http://schemas.microsoft.com/office/powerpoint/2010/main" val="333067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61B28E13-E277-45A4-A340-E905F6A59DDB}" type="datetimeFigureOut">
              <a:rPr lang="en-US" smtClean="0"/>
              <a:t>10/22/2020</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2CAF3EC5-DC9E-42A8-A72B-C72374A3AFEA}" type="slidenum">
              <a:rPr lang="en-US" smtClean="0"/>
              <a:t>‹Nº›</a:t>
            </a:fld>
            <a:endParaRPr lang="en-US"/>
          </a:p>
        </p:txBody>
      </p:sp>
    </p:spTree>
    <p:extLst>
      <p:ext uri="{BB962C8B-B14F-4D97-AF65-F5344CB8AC3E}">
        <p14:creationId xmlns:p14="http://schemas.microsoft.com/office/powerpoint/2010/main" val="330743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61B28E13-E277-45A4-A340-E905F6A59DDB}" type="datetimeFigureOut">
              <a:rPr lang="en-US" smtClean="0"/>
              <a:t>10/22/2020</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2CAF3EC5-DC9E-42A8-A72B-C72374A3AFEA}" type="slidenum">
              <a:rPr lang="en-US" smtClean="0"/>
              <a:t>‹Nº›</a:t>
            </a:fld>
            <a:endParaRPr lang="en-US"/>
          </a:p>
        </p:txBody>
      </p:sp>
    </p:spTree>
    <p:extLst>
      <p:ext uri="{BB962C8B-B14F-4D97-AF65-F5344CB8AC3E}">
        <p14:creationId xmlns:p14="http://schemas.microsoft.com/office/powerpoint/2010/main" val="280546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1B28E13-E277-45A4-A340-E905F6A59DDB}" type="datetimeFigureOut">
              <a:rPr lang="en-US" smtClean="0"/>
              <a:t>10/22/2020</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2CAF3EC5-DC9E-42A8-A72B-C72374A3AFEA}" type="slidenum">
              <a:rPr lang="en-US" smtClean="0"/>
              <a:t>‹Nº›</a:t>
            </a:fld>
            <a:endParaRPr lang="en-US"/>
          </a:p>
        </p:txBody>
      </p:sp>
    </p:spTree>
    <p:extLst>
      <p:ext uri="{BB962C8B-B14F-4D97-AF65-F5344CB8AC3E}">
        <p14:creationId xmlns:p14="http://schemas.microsoft.com/office/powerpoint/2010/main" val="359045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1B28E13-E277-45A4-A340-E905F6A59DDB}" type="datetimeFigureOut">
              <a:rPr lang="en-US" smtClean="0"/>
              <a:t>10/22/2020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CAF3EC5-DC9E-42A8-A72B-C72374A3AFEA}" type="slidenum">
              <a:rPr lang="en-US" smtClean="0"/>
              <a:t>‹Nº›</a:t>
            </a:fld>
            <a:endParaRPr lang="en-US"/>
          </a:p>
        </p:txBody>
      </p:sp>
    </p:spTree>
    <p:extLst>
      <p:ext uri="{BB962C8B-B14F-4D97-AF65-F5344CB8AC3E}">
        <p14:creationId xmlns:p14="http://schemas.microsoft.com/office/powerpoint/2010/main" val="330339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1B28E13-E277-45A4-A340-E905F6A59DDB}" type="datetimeFigureOut">
              <a:rPr lang="en-US" smtClean="0"/>
              <a:t>10/22/2020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CAF3EC5-DC9E-42A8-A72B-C72374A3AFEA}" type="slidenum">
              <a:rPr lang="en-US" smtClean="0"/>
              <a:t>‹Nº›</a:t>
            </a:fld>
            <a:endParaRPr lang="en-US"/>
          </a:p>
        </p:txBody>
      </p:sp>
    </p:spTree>
    <p:extLst>
      <p:ext uri="{BB962C8B-B14F-4D97-AF65-F5344CB8AC3E}">
        <p14:creationId xmlns:p14="http://schemas.microsoft.com/office/powerpoint/2010/main" val="188303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28E13-E277-45A4-A340-E905F6A59DDB}" type="datetimeFigureOut">
              <a:rPr lang="en-US" smtClean="0"/>
              <a:t>10/22/2020</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F3EC5-DC9E-42A8-A72B-C72374A3AFEA}" type="slidenum">
              <a:rPr lang="en-US" smtClean="0"/>
              <a:t>‹Nº›</a:t>
            </a:fld>
            <a:endParaRPr lang="en-US"/>
          </a:p>
        </p:txBody>
      </p:sp>
    </p:spTree>
    <p:extLst>
      <p:ext uri="{BB962C8B-B14F-4D97-AF65-F5344CB8AC3E}">
        <p14:creationId xmlns:p14="http://schemas.microsoft.com/office/powerpoint/2010/main" val="2322693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art2020bis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12205929" cy="3814354"/>
          </a:xfrm>
          <a:prstGeom prst="rect">
            <a:avLst/>
          </a:prstGeom>
          <a:solidFill>
            <a:srgbClr val="000066"/>
          </a:solidFill>
          <a:extLst/>
        </p:spPr>
      </p:pic>
      <p:sp>
        <p:nvSpPr>
          <p:cNvPr id="5" name="Subtítulo 2"/>
          <p:cNvSpPr txBox="1">
            <a:spLocks/>
          </p:cNvSpPr>
          <p:nvPr/>
        </p:nvSpPr>
        <p:spPr>
          <a:xfrm>
            <a:off x="2186608" y="5618757"/>
            <a:ext cx="10005392" cy="11262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AR" sz="1800" dirty="0" err="1" smtClean="0">
                <a:latin typeface="Rockwell" panose="02060603020205020403" pitchFamily="18" charset="0"/>
              </a:rPr>
              <a:t>Bioq</a:t>
            </a:r>
            <a:r>
              <a:rPr lang="es-AR" sz="1800" dirty="0" smtClean="0">
                <a:latin typeface="Rockwell" panose="02060603020205020403" pitchFamily="18" charset="0"/>
              </a:rPr>
              <a:t>. Carlos Daniel Navarro</a:t>
            </a:r>
          </a:p>
          <a:p>
            <a:pPr algn="ctr"/>
            <a:r>
              <a:rPr lang="en-US" sz="2400" b="1" dirty="0" err="1" smtClean="0">
                <a:latin typeface="Rockwell" panose="02060603020205020403" pitchFamily="18" charset="0"/>
              </a:rPr>
              <a:t>Confederación</a:t>
            </a:r>
            <a:r>
              <a:rPr lang="en-US" sz="2400" b="1" dirty="0" smtClean="0">
                <a:latin typeface="Rockwell" panose="02060603020205020403" pitchFamily="18" charset="0"/>
              </a:rPr>
              <a:t> </a:t>
            </a:r>
            <a:r>
              <a:rPr lang="en-US" sz="2400" b="1" dirty="0" err="1" smtClean="0">
                <a:latin typeface="Rockwell" panose="02060603020205020403" pitchFamily="18" charset="0"/>
              </a:rPr>
              <a:t>Unificada</a:t>
            </a:r>
            <a:r>
              <a:rPr lang="en-US" sz="2400" b="1" dirty="0" smtClean="0">
                <a:latin typeface="Rockwell" panose="02060603020205020403" pitchFamily="18" charset="0"/>
              </a:rPr>
              <a:t> </a:t>
            </a:r>
            <a:r>
              <a:rPr lang="en-US" sz="2400" b="1" dirty="0" err="1" smtClean="0">
                <a:latin typeface="Rockwell" panose="02060603020205020403" pitchFamily="18" charset="0"/>
              </a:rPr>
              <a:t>Bioquímica</a:t>
            </a:r>
            <a:r>
              <a:rPr lang="en-US" sz="2400" b="1" dirty="0" smtClean="0">
                <a:latin typeface="Rockwell" panose="02060603020205020403" pitchFamily="18" charset="0"/>
              </a:rPr>
              <a:t> de la </a:t>
            </a:r>
            <a:r>
              <a:rPr lang="en-US" sz="2400" b="1" dirty="0" err="1" smtClean="0">
                <a:latin typeface="Rockwell" panose="02060603020205020403" pitchFamily="18" charset="0"/>
              </a:rPr>
              <a:t>República</a:t>
            </a:r>
            <a:r>
              <a:rPr lang="en-US" sz="2400" b="1" dirty="0" smtClean="0">
                <a:latin typeface="Rockwell" panose="02060603020205020403" pitchFamily="18" charset="0"/>
              </a:rPr>
              <a:t> Argentina  </a:t>
            </a:r>
            <a:endParaRPr lang="en-US" sz="2400" b="1" dirty="0">
              <a:latin typeface="Rockwell" panose="02060603020205020403" pitchFamily="18" charset="0"/>
            </a:endParaRPr>
          </a:p>
        </p:txBody>
      </p:sp>
      <p:sp>
        <p:nvSpPr>
          <p:cNvPr id="2" name="AutoShape 2" descr="La Federación Bioquímica de Buenos Aires adhirió al reclamo realizado por  la CUBRA por la emergencia del sector – CLIP URBA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45516"/>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10458451" y="2310491"/>
            <a:ext cx="1420584" cy="726623"/>
          </a:xfrm>
          <a:prstGeom prst="roundRect">
            <a:avLst/>
          </a:prstGeom>
          <a:solidFill>
            <a:srgbClr val="009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460375" y="310243"/>
            <a:ext cx="1458232" cy="375557"/>
          </a:xfrm>
          <a:prstGeom prst="rect">
            <a:avLst/>
          </a:prstGeom>
          <a:solidFill>
            <a:srgbClr val="1D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64905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34808" y="1255770"/>
            <a:ext cx="10238014" cy="3170099"/>
          </a:xfrm>
          <a:prstGeom prst="rect">
            <a:avLst/>
          </a:prstGeom>
        </p:spPr>
        <p:txBody>
          <a:bodyPr wrap="square">
            <a:spAutoFit/>
          </a:bodyPr>
          <a:lstStyle/>
          <a:p>
            <a:pPr algn="just" fontAlgn="base"/>
            <a:r>
              <a:rPr lang="es-ES" sz="2000" b="1" dirty="0"/>
              <a:t>¿Qué es el empoderamiento del paciente?</a:t>
            </a:r>
            <a:r>
              <a:rPr lang="es-ES" sz="2000" dirty="0"/>
              <a:t> Es un proceso que tiene como fin que el paciente disponga de la máxima información sobre la enfermedad, de cara a su correcto manejo y a facilitar la toma de decisiones sobre su salud en términos de corresponsabilidad con el médico o equipo médico que le atienda.</a:t>
            </a:r>
          </a:p>
          <a:p>
            <a:pPr algn="just" fontAlgn="base"/>
            <a:r>
              <a:rPr lang="es-ES" sz="2000" dirty="0"/>
              <a:t>Algunos de los aspectos del empoderamiento de los pacientes y habilidades relacionadas son:</a:t>
            </a:r>
          </a:p>
          <a:p>
            <a:pPr marL="342900" indent="-342900" algn="just" fontAlgn="base">
              <a:buFont typeface="Arial" pitchFamily="34" charset="0"/>
              <a:buChar char="•"/>
            </a:pPr>
            <a:r>
              <a:rPr lang="es-ES" sz="2000" dirty="0"/>
              <a:t>Autoeficacia</a:t>
            </a:r>
          </a:p>
          <a:p>
            <a:pPr marL="342900" indent="-342900" algn="just" fontAlgn="base">
              <a:buFont typeface="Arial" pitchFamily="34" charset="0"/>
              <a:buChar char="•"/>
            </a:pPr>
            <a:r>
              <a:rPr lang="es-ES" sz="2000" dirty="0"/>
              <a:t>Autoconciencia</a:t>
            </a:r>
          </a:p>
          <a:p>
            <a:pPr marL="342900" indent="-342900" algn="just" fontAlgn="base">
              <a:buFont typeface="Arial" pitchFamily="34" charset="0"/>
              <a:buChar char="•"/>
            </a:pPr>
            <a:r>
              <a:rPr lang="es-ES" sz="2000" dirty="0"/>
              <a:t>Confianza</a:t>
            </a:r>
          </a:p>
          <a:p>
            <a:pPr marL="342900" indent="-342900" algn="just" fontAlgn="base">
              <a:buFont typeface="Arial" pitchFamily="34" charset="0"/>
              <a:buChar char="•"/>
            </a:pPr>
            <a:r>
              <a:rPr lang="es-ES" sz="2000" dirty="0"/>
              <a:t>Habilidades de afrontamiento</a:t>
            </a:r>
          </a:p>
          <a:p>
            <a:pPr marL="342900" indent="-342900" algn="just" fontAlgn="base">
              <a:buFont typeface="Arial" pitchFamily="34" charset="0"/>
              <a:buChar char="•"/>
            </a:pPr>
            <a:r>
              <a:rPr lang="es-ES" sz="2000" dirty="0"/>
              <a:t>Alfabetización en salud</a:t>
            </a:r>
          </a:p>
        </p:txBody>
      </p:sp>
      <p:sp>
        <p:nvSpPr>
          <p:cNvPr id="3" name="Text Box 3"/>
          <p:cNvSpPr txBox="1">
            <a:spLocks noChangeArrowheads="1"/>
          </p:cNvSpPr>
          <p:nvPr/>
        </p:nvSpPr>
        <p:spPr bwMode="auto">
          <a:xfrm>
            <a:off x="934808" y="4673801"/>
            <a:ext cx="100175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fontAlgn="base" hangingPunct="1">
              <a:buClr>
                <a:srgbClr val="FFFFFF"/>
              </a:buClr>
              <a:buFont typeface="Wingdings" pitchFamily="2" charset="2"/>
              <a:buNone/>
            </a:pPr>
            <a:r>
              <a:rPr lang="es-MX" sz="2000" dirty="0">
                <a:latin typeface="+mn-lt"/>
              </a:rPr>
              <a:t>Paciente: Que tiene paciencia</a:t>
            </a:r>
          </a:p>
          <a:p>
            <a:pPr algn="just" eaLnBrk="1" fontAlgn="base" hangingPunct="1">
              <a:buClr>
                <a:srgbClr val="FFFFFF"/>
              </a:buClr>
              <a:buFont typeface="Wingdings" pitchFamily="2" charset="2"/>
              <a:buNone/>
            </a:pPr>
            <a:r>
              <a:rPr lang="es-MX" sz="2000" dirty="0" smtClean="0">
                <a:latin typeface="+mn-lt"/>
              </a:rPr>
              <a:t>Paciencia</a:t>
            </a:r>
            <a:r>
              <a:rPr lang="es-MX" sz="2000" dirty="0">
                <a:latin typeface="+mn-lt"/>
              </a:rPr>
              <a:t>: Capacidad de padecer o soportar algo sin alterarse.</a:t>
            </a:r>
          </a:p>
          <a:p>
            <a:pPr algn="just" eaLnBrk="1" fontAlgn="base" hangingPunct="1">
              <a:buClr>
                <a:srgbClr val="FFFFFF"/>
              </a:buClr>
              <a:buFont typeface="Wingdings" pitchFamily="2" charset="2"/>
              <a:buNone/>
            </a:pPr>
            <a:r>
              <a:rPr lang="es-MX" sz="2000" dirty="0" smtClean="0">
                <a:latin typeface="+mn-lt"/>
              </a:rPr>
              <a:t>Usuario</a:t>
            </a:r>
            <a:r>
              <a:rPr lang="es-MX" sz="2000" dirty="0">
                <a:latin typeface="+mn-lt"/>
              </a:rPr>
              <a:t>: Que usa ordinariamente algo</a:t>
            </a:r>
            <a:endParaRPr lang="es-ES" sz="2000" dirty="0">
              <a:latin typeface="+mn-lt"/>
            </a:endParaRPr>
          </a:p>
        </p:txBody>
      </p:sp>
      <p:sp>
        <p:nvSpPr>
          <p:cNvPr id="4" name="Rectangle 2"/>
          <p:cNvSpPr>
            <a:spLocks noChangeArrowheads="1"/>
          </p:cNvSpPr>
          <p:nvPr/>
        </p:nvSpPr>
        <p:spPr bwMode="auto">
          <a:xfrm>
            <a:off x="934808" y="5703664"/>
            <a:ext cx="10466617" cy="707886"/>
          </a:xfrm>
          <a:prstGeom prst="rect">
            <a:avLst/>
          </a:prstGeom>
          <a:solidFill>
            <a:schemeClr val="bg1"/>
          </a:solidFill>
          <a:ln>
            <a:noFill/>
          </a:ln>
        </p:spPr>
        <p:txBody>
          <a:bodyPr wrap="square" anchor="ctr">
            <a:spAutoFit/>
          </a:bodyPr>
          <a:lstStyle/>
          <a:p>
            <a:pPr algn="just"/>
            <a:r>
              <a:rPr lang="es-ES" sz="2000" b="1" dirty="0">
                <a:ea typeface="Calibri" pitchFamily="34" charset="0"/>
                <a:cs typeface="Times New Roman" pitchFamily="18" charset="0"/>
              </a:rPr>
              <a:t>PROMOCIÓN DE LA SALUD: Es el proceso que permite a las personas   el control  sobre su salud  para mejorarla.</a:t>
            </a:r>
            <a:endParaRPr lang="es-ES" sz="4400" b="1" dirty="0">
              <a:ea typeface="Calibri" pitchFamily="34" charset="0"/>
              <a:cs typeface="Times New Roman" pitchFamily="18" charset="0"/>
            </a:endParaRPr>
          </a:p>
        </p:txBody>
      </p:sp>
      <p:sp>
        <p:nvSpPr>
          <p:cNvPr id="8" name="7 Multidocumento"/>
          <p:cNvSpPr/>
          <p:nvPr/>
        </p:nvSpPr>
        <p:spPr>
          <a:xfrm>
            <a:off x="155575" y="109878"/>
            <a:ext cx="2519589" cy="1015319"/>
          </a:xfrm>
          <a:prstGeom prst="flowChartMultidocumen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smtClean="0"/>
              <a:t>PACIENTES</a:t>
            </a:r>
            <a:endParaRPr lang="es-ES" b="1" dirty="0"/>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91207" y="1"/>
            <a:ext cx="900793" cy="63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21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caeme.org.ar/wp-content/uploads/2020/07/gtraficos-webber-cap5-cc_Tabla-2-capitulo-5-pag-187.png?x569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1303563"/>
            <a:ext cx="10302480" cy="351336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380488" y="5505841"/>
            <a:ext cx="5224251" cy="369332"/>
          </a:xfrm>
          <a:prstGeom prst="rect">
            <a:avLst/>
          </a:prstGeom>
        </p:spPr>
        <p:txBody>
          <a:bodyPr wrap="none">
            <a:spAutoFit/>
          </a:bodyPr>
          <a:lstStyle/>
          <a:p>
            <a:r>
              <a:rPr lang="es-ES" dirty="0"/>
              <a:t>Fuente: elaboración propia a partir de CADIME (2018)</a:t>
            </a:r>
          </a:p>
        </p:txBody>
      </p:sp>
      <p:sp>
        <p:nvSpPr>
          <p:cNvPr id="3" name="2 Rectángulo"/>
          <p:cNvSpPr/>
          <p:nvPr/>
        </p:nvSpPr>
        <p:spPr>
          <a:xfrm>
            <a:off x="3170464" y="4714200"/>
            <a:ext cx="6096000" cy="646331"/>
          </a:xfrm>
          <a:prstGeom prst="rect">
            <a:avLst/>
          </a:prstGeom>
        </p:spPr>
        <p:txBody>
          <a:bodyPr>
            <a:spAutoFit/>
          </a:bodyPr>
          <a:lstStyle/>
          <a:p>
            <a:pPr algn="ctr"/>
            <a:r>
              <a:rPr lang="es-ES" b="1" dirty="0"/>
              <a:t>El sistema de salud argentino</a:t>
            </a:r>
          </a:p>
          <a:p>
            <a:pPr algn="ctr"/>
            <a:r>
              <a:rPr lang="es-ES" dirty="0"/>
              <a:t>17 Julio, 2020 por CAEME</a:t>
            </a:r>
          </a:p>
        </p:txBody>
      </p:sp>
      <p:sp>
        <p:nvSpPr>
          <p:cNvPr id="6" name="5 Multidocumento"/>
          <p:cNvSpPr/>
          <p:nvPr/>
        </p:nvSpPr>
        <p:spPr>
          <a:xfrm>
            <a:off x="155575" y="109878"/>
            <a:ext cx="2519589" cy="1015319"/>
          </a:xfrm>
          <a:prstGeom prst="flowChartMultidocumen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smtClean="0"/>
              <a:t>SISTEMA DE SALUD ARGENTINA</a:t>
            </a:r>
            <a:endParaRPr lang="es-ES" b="1"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1207" y="1"/>
            <a:ext cx="900793" cy="63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13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fltVal val="0"/>
                                          </p:val>
                                        </p:tav>
                                        <p:tav tm="100000">
                                          <p:val>
                                            <p:strVal val="#ppt_w"/>
                                          </p:val>
                                        </p:tav>
                                      </p:tavLst>
                                    </p:anim>
                                    <p:anim calcmode="lin" valueType="num">
                                      <p:cBhvr>
                                        <p:cTn id="14" dur="500" fill="hold"/>
                                        <p:tgtEl>
                                          <p:spTgt spid="2050"/>
                                        </p:tgtEl>
                                        <p:attrNameLst>
                                          <p:attrName>ppt_h</p:attrName>
                                        </p:attrNameLst>
                                      </p:cBhvr>
                                      <p:tavLst>
                                        <p:tav tm="0">
                                          <p:val>
                                            <p:fltVal val="0"/>
                                          </p:val>
                                        </p:tav>
                                        <p:tav tm="100000">
                                          <p:val>
                                            <p:strVal val="#ppt_h"/>
                                          </p:val>
                                        </p:tav>
                                      </p:tavLst>
                                    </p:anim>
                                    <p:animEffect transition="in" filter="fade">
                                      <p:cBhvr>
                                        <p:cTn id="15" dur="500"/>
                                        <p:tgtEl>
                                          <p:spTgt spid="205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5147" y="1125196"/>
            <a:ext cx="2930978" cy="449183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graphicFrame>
        <p:nvGraphicFramePr>
          <p:cNvPr id="3" name="2 Diagrama"/>
          <p:cNvGraphicFramePr/>
          <p:nvPr>
            <p:extLst>
              <p:ext uri="{D42A27DB-BD31-4B8C-83A1-F6EECF244321}">
                <p14:modId xmlns:p14="http://schemas.microsoft.com/office/powerpoint/2010/main" val="3237496716"/>
              </p:ext>
            </p:extLst>
          </p:nvPr>
        </p:nvGraphicFramePr>
        <p:xfrm>
          <a:off x="428625" y="1510394"/>
          <a:ext cx="2694215" cy="1249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755197" y="3159579"/>
            <a:ext cx="2024743" cy="78377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POBLACIÓN TOTAL</a:t>
            </a:r>
            <a:endParaRPr lang="es-ES" b="1" dirty="0"/>
          </a:p>
        </p:txBody>
      </p:sp>
      <p:sp>
        <p:nvSpPr>
          <p:cNvPr id="5" name="4 Elipse"/>
          <p:cNvSpPr/>
          <p:nvPr/>
        </p:nvSpPr>
        <p:spPr>
          <a:xfrm>
            <a:off x="755197" y="4359729"/>
            <a:ext cx="2110467" cy="718457"/>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45,3 millones</a:t>
            </a:r>
            <a:endParaRPr lang="es-ES" b="1" dirty="0"/>
          </a:p>
        </p:txBody>
      </p:sp>
      <p:cxnSp>
        <p:nvCxnSpPr>
          <p:cNvPr id="13" name="12 Conector recto"/>
          <p:cNvCxnSpPr/>
          <p:nvPr/>
        </p:nvCxnSpPr>
        <p:spPr>
          <a:xfrm flipV="1">
            <a:off x="812347" y="2833008"/>
            <a:ext cx="1820635" cy="16328"/>
          </a:xfrm>
          <a:prstGeom prst="line">
            <a:avLst/>
          </a:prstGeom>
        </p:spPr>
        <p:style>
          <a:lnRef idx="3">
            <a:schemeClr val="dk1"/>
          </a:lnRef>
          <a:fillRef idx="0">
            <a:schemeClr val="dk1"/>
          </a:fillRef>
          <a:effectRef idx="2">
            <a:schemeClr val="dk1"/>
          </a:effectRef>
          <a:fontRef idx="minor">
            <a:schemeClr val="tx1"/>
          </a:fontRef>
        </p:style>
      </p:cxnSp>
      <p:cxnSp>
        <p:nvCxnSpPr>
          <p:cNvPr id="15" name="14 Conector recto"/>
          <p:cNvCxnSpPr/>
          <p:nvPr/>
        </p:nvCxnSpPr>
        <p:spPr>
          <a:xfrm>
            <a:off x="812347" y="2645229"/>
            <a:ext cx="0" cy="204107"/>
          </a:xfrm>
          <a:prstGeom prst="line">
            <a:avLst/>
          </a:prstGeom>
        </p:spPr>
        <p:style>
          <a:lnRef idx="3">
            <a:schemeClr val="dk1"/>
          </a:lnRef>
          <a:fillRef idx="0">
            <a:schemeClr val="dk1"/>
          </a:fillRef>
          <a:effectRef idx="2">
            <a:schemeClr val="dk1"/>
          </a:effectRef>
          <a:fontRef idx="minor">
            <a:schemeClr val="tx1"/>
          </a:fontRef>
        </p:style>
      </p:cxnSp>
      <p:cxnSp>
        <p:nvCxnSpPr>
          <p:cNvPr id="16" name="15 Conector recto"/>
          <p:cNvCxnSpPr>
            <a:endCxn id="4" idx="0"/>
          </p:cNvCxnSpPr>
          <p:nvPr/>
        </p:nvCxnSpPr>
        <p:spPr>
          <a:xfrm flipH="1">
            <a:off x="1767569" y="2637064"/>
            <a:ext cx="8164" cy="522515"/>
          </a:xfrm>
          <a:prstGeom prst="line">
            <a:avLst/>
          </a:prstGeom>
        </p:spPr>
        <p:style>
          <a:lnRef idx="3">
            <a:schemeClr val="dk1"/>
          </a:lnRef>
          <a:fillRef idx="0">
            <a:schemeClr val="dk1"/>
          </a:fillRef>
          <a:effectRef idx="2">
            <a:schemeClr val="dk1"/>
          </a:effectRef>
          <a:fontRef idx="minor">
            <a:schemeClr val="tx1"/>
          </a:fontRef>
        </p:style>
      </p:cxnSp>
      <p:cxnSp>
        <p:nvCxnSpPr>
          <p:cNvPr id="17" name="16 Conector recto"/>
          <p:cNvCxnSpPr/>
          <p:nvPr/>
        </p:nvCxnSpPr>
        <p:spPr>
          <a:xfrm>
            <a:off x="2632982" y="2637064"/>
            <a:ext cx="0" cy="204107"/>
          </a:xfrm>
          <a:prstGeom prst="line">
            <a:avLst/>
          </a:prstGeom>
        </p:spPr>
        <p:style>
          <a:lnRef idx="3">
            <a:schemeClr val="dk1"/>
          </a:lnRef>
          <a:fillRef idx="0">
            <a:schemeClr val="dk1"/>
          </a:fillRef>
          <a:effectRef idx="2">
            <a:schemeClr val="dk1"/>
          </a:effectRef>
          <a:fontRef idx="minor">
            <a:schemeClr val="tx1"/>
          </a:fontRef>
        </p:style>
      </p:cxnSp>
      <p:sp>
        <p:nvSpPr>
          <p:cNvPr id="27" name="26 CuadroTexto"/>
          <p:cNvSpPr txBox="1"/>
          <p:nvPr/>
        </p:nvSpPr>
        <p:spPr>
          <a:xfrm>
            <a:off x="651277" y="1178770"/>
            <a:ext cx="2382960" cy="369332"/>
          </a:xfrm>
          <a:prstGeom prst="rect">
            <a:avLst/>
          </a:prstGeom>
          <a:noFill/>
        </p:spPr>
        <p:txBody>
          <a:bodyPr wrap="none" rtlCol="0">
            <a:spAutoFit/>
          </a:bodyPr>
          <a:lstStyle/>
          <a:p>
            <a:r>
              <a:rPr lang="es-ES" b="1" dirty="0" smtClean="0"/>
              <a:t>SISTEMA DE ATENCIÓN</a:t>
            </a:r>
            <a:endParaRPr lang="es-ES" b="1" dirty="0"/>
          </a:p>
        </p:txBody>
      </p:sp>
      <p:sp>
        <p:nvSpPr>
          <p:cNvPr id="28" name="27 Rectángulo redondeado"/>
          <p:cNvSpPr/>
          <p:nvPr/>
        </p:nvSpPr>
        <p:spPr>
          <a:xfrm>
            <a:off x="3494314" y="840923"/>
            <a:ext cx="4392386" cy="479243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assssss</a:t>
            </a:r>
            <a:endParaRPr lang="es-ES" dirty="0"/>
          </a:p>
        </p:txBody>
      </p:sp>
      <p:sp>
        <p:nvSpPr>
          <p:cNvPr id="29" name="28 Rectángulo"/>
          <p:cNvSpPr/>
          <p:nvPr/>
        </p:nvSpPr>
        <p:spPr>
          <a:xfrm>
            <a:off x="3796393" y="1412421"/>
            <a:ext cx="1355271" cy="110723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p>
          <a:p>
            <a:pPr algn="ctr"/>
            <a:endParaRPr lang="es-ES" b="1" dirty="0"/>
          </a:p>
          <a:p>
            <a:pPr algn="ctr"/>
            <a:r>
              <a:rPr lang="es-ES" sz="1600" b="1" dirty="0" smtClean="0"/>
              <a:t>O.S.P</a:t>
            </a:r>
          </a:p>
          <a:p>
            <a:pPr algn="ctr"/>
            <a:r>
              <a:rPr lang="es-ES" sz="1600" b="1" dirty="0" smtClean="0"/>
              <a:t>FF.AA</a:t>
            </a:r>
          </a:p>
          <a:p>
            <a:pPr algn="ctr"/>
            <a:r>
              <a:rPr lang="es-ES" sz="1200" b="1" dirty="0" smtClean="0"/>
              <a:t>UNIVERSIDADES</a:t>
            </a:r>
          </a:p>
          <a:p>
            <a:pPr algn="ctr"/>
            <a:endParaRPr lang="es-ES" dirty="0" smtClean="0"/>
          </a:p>
          <a:p>
            <a:pPr algn="ctr"/>
            <a:endParaRPr lang="es-ES" dirty="0"/>
          </a:p>
        </p:txBody>
      </p:sp>
      <p:sp>
        <p:nvSpPr>
          <p:cNvPr id="30" name="29 Rectángulo"/>
          <p:cNvSpPr/>
          <p:nvPr/>
        </p:nvSpPr>
        <p:spPr>
          <a:xfrm>
            <a:off x="5208814" y="1409699"/>
            <a:ext cx="1151165" cy="110723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p>
          <a:p>
            <a:pPr algn="ctr"/>
            <a:endParaRPr lang="es-ES" dirty="0"/>
          </a:p>
          <a:p>
            <a:pPr algn="ctr"/>
            <a:r>
              <a:rPr lang="es-ES" b="1" dirty="0" err="1" smtClean="0"/>
              <a:t>INSSJyP</a:t>
            </a:r>
            <a:endParaRPr lang="es-ES" b="1" dirty="0"/>
          </a:p>
          <a:p>
            <a:pPr algn="ctr"/>
            <a:r>
              <a:rPr lang="es-ES" b="1" dirty="0" smtClean="0"/>
              <a:t>PAMI</a:t>
            </a:r>
            <a:endParaRPr lang="es-ES" sz="2800" dirty="0" smtClean="0"/>
          </a:p>
          <a:p>
            <a:pPr algn="ctr"/>
            <a:endParaRPr lang="es-ES" sz="2800" dirty="0"/>
          </a:p>
        </p:txBody>
      </p:sp>
      <p:sp>
        <p:nvSpPr>
          <p:cNvPr id="31" name="30 Rectángulo"/>
          <p:cNvSpPr/>
          <p:nvPr/>
        </p:nvSpPr>
        <p:spPr>
          <a:xfrm>
            <a:off x="6417129" y="1409698"/>
            <a:ext cx="1085850" cy="11072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O.S.N</a:t>
            </a:r>
            <a:endParaRPr lang="es-ES" sz="2000" b="1" dirty="0"/>
          </a:p>
        </p:txBody>
      </p:sp>
      <p:sp>
        <p:nvSpPr>
          <p:cNvPr id="32" name="31 Rectángulo"/>
          <p:cNvSpPr/>
          <p:nvPr/>
        </p:nvSpPr>
        <p:spPr>
          <a:xfrm>
            <a:off x="3543302" y="2827176"/>
            <a:ext cx="1265464" cy="1107231"/>
          </a:xfrm>
          <a:prstGeom prst="rect">
            <a:avLst/>
          </a:prstGeom>
          <a:solidFill>
            <a:srgbClr val="0228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p>
          <a:p>
            <a:pPr algn="ctr"/>
            <a:endParaRPr lang="es-ES" b="1" dirty="0"/>
          </a:p>
          <a:p>
            <a:pPr algn="ctr"/>
            <a:r>
              <a:rPr lang="es-ES" sz="1600" b="1" dirty="0" smtClean="0"/>
              <a:t>Empleados o Jubilados</a:t>
            </a:r>
            <a:endParaRPr lang="es-ES" sz="1200" b="1" dirty="0" smtClean="0"/>
          </a:p>
          <a:p>
            <a:pPr algn="ctr"/>
            <a:endParaRPr lang="es-ES" dirty="0" smtClean="0"/>
          </a:p>
          <a:p>
            <a:pPr algn="ctr"/>
            <a:endParaRPr lang="es-ES" dirty="0"/>
          </a:p>
        </p:txBody>
      </p:sp>
      <p:sp>
        <p:nvSpPr>
          <p:cNvPr id="33" name="32 Rectángulo"/>
          <p:cNvSpPr/>
          <p:nvPr/>
        </p:nvSpPr>
        <p:spPr>
          <a:xfrm>
            <a:off x="4878160" y="2833008"/>
            <a:ext cx="1379764" cy="1107231"/>
          </a:xfrm>
          <a:prstGeom prst="rect">
            <a:avLst/>
          </a:prstGeom>
          <a:solidFill>
            <a:srgbClr val="186E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Jubilados y Pensionados</a:t>
            </a:r>
            <a:endParaRPr lang="es-ES" b="1" dirty="0"/>
          </a:p>
        </p:txBody>
      </p:sp>
      <p:sp>
        <p:nvSpPr>
          <p:cNvPr id="34" name="33 Rectángulo"/>
          <p:cNvSpPr/>
          <p:nvPr/>
        </p:nvSpPr>
        <p:spPr>
          <a:xfrm>
            <a:off x="6331402" y="2846615"/>
            <a:ext cx="1481819" cy="11072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Trabajadores</a:t>
            </a:r>
          </a:p>
          <a:p>
            <a:pPr algn="ctr"/>
            <a:r>
              <a:rPr lang="es-ES" b="1" dirty="0" smtClean="0"/>
              <a:t>Formales</a:t>
            </a:r>
            <a:endParaRPr lang="es-ES" b="1" dirty="0"/>
          </a:p>
        </p:txBody>
      </p:sp>
      <p:sp>
        <p:nvSpPr>
          <p:cNvPr id="35" name="34 CuadroTexto"/>
          <p:cNvSpPr txBox="1"/>
          <p:nvPr/>
        </p:nvSpPr>
        <p:spPr>
          <a:xfrm>
            <a:off x="3967843" y="4036270"/>
            <a:ext cx="3249386" cy="400110"/>
          </a:xfrm>
          <a:prstGeom prst="rect">
            <a:avLst/>
          </a:prstGeom>
          <a:noFill/>
        </p:spPr>
        <p:txBody>
          <a:bodyPr wrap="square" rtlCol="0">
            <a:spAutoFit/>
          </a:bodyPr>
          <a:lstStyle/>
          <a:p>
            <a:pPr algn="ctr"/>
            <a:r>
              <a:rPr lang="es-ES" sz="2000" b="1" dirty="0" smtClean="0"/>
              <a:t>Afiliación Obligatoria</a:t>
            </a:r>
            <a:endParaRPr lang="es-ES" sz="2000" b="1" dirty="0"/>
          </a:p>
        </p:txBody>
      </p:sp>
      <p:sp>
        <p:nvSpPr>
          <p:cNvPr id="36" name="35 Elipse"/>
          <p:cNvSpPr/>
          <p:nvPr/>
        </p:nvSpPr>
        <p:spPr>
          <a:xfrm>
            <a:off x="3543302" y="4359729"/>
            <a:ext cx="1567544" cy="64180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7,2 millones</a:t>
            </a:r>
          </a:p>
          <a:p>
            <a:pPr algn="ctr"/>
            <a:r>
              <a:rPr lang="es-ES" sz="1400" b="1" dirty="0" smtClean="0"/>
              <a:t>15,89%</a:t>
            </a:r>
            <a:endParaRPr lang="es-ES" sz="1400" b="1" dirty="0"/>
          </a:p>
        </p:txBody>
      </p:sp>
      <p:sp>
        <p:nvSpPr>
          <p:cNvPr id="38" name="37 Elipse"/>
          <p:cNvSpPr/>
          <p:nvPr/>
        </p:nvSpPr>
        <p:spPr>
          <a:xfrm>
            <a:off x="4910816" y="4757283"/>
            <a:ext cx="1575707" cy="64180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5,1 millones</a:t>
            </a:r>
          </a:p>
          <a:p>
            <a:pPr algn="ctr"/>
            <a:r>
              <a:rPr lang="es-ES" sz="1400" b="1" dirty="0" smtClean="0"/>
              <a:t>11,26%</a:t>
            </a:r>
            <a:endParaRPr lang="es-ES" sz="1400" b="1" dirty="0"/>
          </a:p>
        </p:txBody>
      </p:sp>
      <p:sp>
        <p:nvSpPr>
          <p:cNvPr id="39" name="38 Elipse"/>
          <p:cNvSpPr/>
          <p:nvPr/>
        </p:nvSpPr>
        <p:spPr>
          <a:xfrm>
            <a:off x="6257924" y="4359729"/>
            <a:ext cx="1575707" cy="64180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16 millones</a:t>
            </a:r>
          </a:p>
          <a:p>
            <a:pPr algn="ctr"/>
            <a:r>
              <a:rPr lang="es-ES" sz="1400" b="1" dirty="0" smtClean="0"/>
              <a:t>35,32%</a:t>
            </a:r>
            <a:endParaRPr lang="es-ES" sz="1400" b="1" dirty="0"/>
          </a:p>
        </p:txBody>
      </p:sp>
      <p:sp>
        <p:nvSpPr>
          <p:cNvPr id="40" name="39 CuadroTexto"/>
          <p:cNvSpPr txBox="1"/>
          <p:nvPr/>
        </p:nvSpPr>
        <p:spPr>
          <a:xfrm>
            <a:off x="4777389" y="971551"/>
            <a:ext cx="2054601" cy="369332"/>
          </a:xfrm>
          <a:prstGeom prst="rect">
            <a:avLst/>
          </a:prstGeom>
          <a:noFill/>
        </p:spPr>
        <p:txBody>
          <a:bodyPr wrap="none" rtlCol="0">
            <a:spAutoFit/>
          </a:bodyPr>
          <a:lstStyle/>
          <a:p>
            <a:r>
              <a:rPr lang="es-ES" b="1" dirty="0" smtClean="0"/>
              <a:t>SEGURIDAD SOCIAL</a:t>
            </a:r>
            <a:endParaRPr lang="es-ES" b="1" dirty="0"/>
          </a:p>
        </p:txBody>
      </p:sp>
      <p:sp>
        <p:nvSpPr>
          <p:cNvPr id="41" name="40 Rectángulo"/>
          <p:cNvSpPr/>
          <p:nvPr/>
        </p:nvSpPr>
        <p:spPr>
          <a:xfrm>
            <a:off x="8176527" y="962447"/>
            <a:ext cx="3159579" cy="477610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Rectángulo"/>
          <p:cNvSpPr/>
          <p:nvPr/>
        </p:nvSpPr>
        <p:spPr>
          <a:xfrm>
            <a:off x="8550953" y="1548102"/>
            <a:ext cx="2220685" cy="110723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Empresas de</a:t>
            </a:r>
          </a:p>
          <a:p>
            <a:pPr algn="ctr"/>
            <a:r>
              <a:rPr lang="es-ES" b="1" dirty="0" smtClean="0"/>
              <a:t>Medicina</a:t>
            </a:r>
          </a:p>
          <a:p>
            <a:pPr algn="ctr"/>
            <a:r>
              <a:rPr lang="es-ES" b="1" dirty="0" smtClean="0"/>
              <a:t>Prepaga</a:t>
            </a:r>
            <a:endParaRPr lang="es-ES" b="1" dirty="0"/>
          </a:p>
        </p:txBody>
      </p:sp>
      <p:sp>
        <p:nvSpPr>
          <p:cNvPr id="43" name="42 CuadroTexto"/>
          <p:cNvSpPr txBox="1"/>
          <p:nvPr/>
        </p:nvSpPr>
        <p:spPr>
          <a:xfrm>
            <a:off x="8388800" y="3216535"/>
            <a:ext cx="2735035" cy="400110"/>
          </a:xfrm>
          <a:prstGeom prst="rect">
            <a:avLst/>
          </a:prstGeom>
          <a:noFill/>
        </p:spPr>
        <p:txBody>
          <a:bodyPr wrap="square" rtlCol="0">
            <a:spAutoFit/>
          </a:bodyPr>
          <a:lstStyle/>
          <a:p>
            <a:pPr algn="ctr"/>
            <a:r>
              <a:rPr lang="es-ES" sz="2000" b="1" dirty="0" smtClean="0"/>
              <a:t>Afiliación Voluntaria</a:t>
            </a:r>
            <a:endParaRPr lang="es-ES" sz="2000" b="1" dirty="0"/>
          </a:p>
        </p:txBody>
      </p:sp>
      <p:sp>
        <p:nvSpPr>
          <p:cNvPr id="44" name="43 Elipse"/>
          <p:cNvSpPr/>
          <p:nvPr/>
        </p:nvSpPr>
        <p:spPr>
          <a:xfrm>
            <a:off x="8968463" y="4077151"/>
            <a:ext cx="1575707" cy="64180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6,0 millones</a:t>
            </a:r>
          </a:p>
          <a:p>
            <a:pPr algn="ctr"/>
            <a:r>
              <a:rPr lang="es-ES" sz="1400" b="1" dirty="0" smtClean="0"/>
              <a:t>13,24%</a:t>
            </a:r>
            <a:endParaRPr lang="es-ES" sz="1400" b="1" dirty="0"/>
          </a:p>
        </p:txBody>
      </p:sp>
      <p:sp>
        <p:nvSpPr>
          <p:cNvPr id="46" name="45 Rectángulo"/>
          <p:cNvSpPr/>
          <p:nvPr/>
        </p:nvSpPr>
        <p:spPr>
          <a:xfrm>
            <a:off x="355147" y="5657673"/>
            <a:ext cx="2930978" cy="954107"/>
          </a:xfrm>
          <a:prstGeom prst="rect">
            <a:avLst/>
          </a:prstGeom>
        </p:spPr>
        <p:txBody>
          <a:bodyPr wrap="square">
            <a:spAutoFit/>
          </a:bodyPr>
          <a:lstStyle/>
          <a:p>
            <a:r>
              <a:rPr lang="es-ES" sz="1400" b="1" dirty="0"/>
              <a:t>Población total</a:t>
            </a:r>
          </a:p>
          <a:p>
            <a:r>
              <a:rPr lang="es-ES" sz="1400" b="1" dirty="0"/>
              <a:t>45.376.763</a:t>
            </a:r>
          </a:p>
          <a:p>
            <a:r>
              <a:rPr lang="es-ES" sz="1400" b="1" dirty="0"/>
              <a:t>Población estimada al 1 de julio</a:t>
            </a:r>
          </a:p>
          <a:p>
            <a:r>
              <a:rPr lang="es-ES" sz="1400" dirty="0"/>
              <a:t>Año 2020</a:t>
            </a:r>
          </a:p>
        </p:txBody>
      </p:sp>
      <p:sp>
        <p:nvSpPr>
          <p:cNvPr id="47" name="46 CuadroTexto"/>
          <p:cNvSpPr txBox="1"/>
          <p:nvPr/>
        </p:nvSpPr>
        <p:spPr>
          <a:xfrm>
            <a:off x="9129484" y="1040366"/>
            <a:ext cx="1063625" cy="369332"/>
          </a:xfrm>
          <a:prstGeom prst="rect">
            <a:avLst/>
          </a:prstGeom>
          <a:noFill/>
        </p:spPr>
        <p:txBody>
          <a:bodyPr wrap="none" rtlCol="0">
            <a:spAutoFit/>
          </a:bodyPr>
          <a:lstStyle/>
          <a:p>
            <a:r>
              <a:rPr lang="es-ES" b="1" dirty="0" smtClean="0"/>
              <a:t>PRIVADO</a:t>
            </a:r>
            <a:endParaRPr lang="es-ES" b="1" dirty="0"/>
          </a:p>
        </p:txBody>
      </p:sp>
      <p:sp>
        <p:nvSpPr>
          <p:cNvPr id="45" name="44 Multidocumento"/>
          <p:cNvSpPr/>
          <p:nvPr/>
        </p:nvSpPr>
        <p:spPr>
          <a:xfrm>
            <a:off x="155575" y="109878"/>
            <a:ext cx="2519589" cy="1015319"/>
          </a:xfrm>
          <a:prstGeom prst="flowChartMultidocumen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smtClean="0"/>
              <a:t>SISTEMA DE SALUD ARGENTINA</a:t>
            </a:r>
            <a:endParaRPr lang="es-ES" b="1" dirty="0"/>
          </a:p>
        </p:txBody>
      </p:sp>
      <p:pic>
        <p:nvPicPr>
          <p:cNvPr id="4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91207" y="1"/>
            <a:ext cx="900793" cy="63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7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par>
                                <p:cTn id="46" presetID="53" presetClass="entr" presetSubtype="16"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p:cTn id="78" dur="500" fill="hold"/>
                                        <p:tgtEl>
                                          <p:spTgt spid="32"/>
                                        </p:tgtEl>
                                        <p:attrNameLst>
                                          <p:attrName>ppt_w</p:attrName>
                                        </p:attrNameLst>
                                      </p:cBhvr>
                                      <p:tavLst>
                                        <p:tav tm="0">
                                          <p:val>
                                            <p:fltVal val="0"/>
                                          </p:val>
                                        </p:tav>
                                        <p:tav tm="100000">
                                          <p:val>
                                            <p:strVal val="#ppt_w"/>
                                          </p:val>
                                        </p:tav>
                                      </p:tavLst>
                                    </p:anim>
                                    <p:anim calcmode="lin" valueType="num">
                                      <p:cBhvr>
                                        <p:cTn id="79" dur="500" fill="hold"/>
                                        <p:tgtEl>
                                          <p:spTgt spid="32"/>
                                        </p:tgtEl>
                                        <p:attrNameLst>
                                          <p:attrName>ppt_h</p:attrName>
                                        </p:attrNameLst>
                                      </p:cBhvr>
                                      <p:tavLst>
                                        <p:tav tm="0">
                                          <p:val>
                                            <p:fltVal val="0"/>
                                          </p:val>
                                        </p:tav>
                                        <p:tav tm="100000">
                                          <p:val>
                                            <p:strVal val="#ppt_h"/>
                                          </p:val>
                                        </p:tav>
                                      </p:tavLst>
                                    </p:anim>
                                    <p:animEffect transition="in" filter="fade">
                                      <p:cBhvr>
                                        <p:cTn id="80" dur="500"/>
                                        <p:tgtEl>
                                          <p:spTgt spid="3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Effect transition="in" filter="fade">
                                      <p:cBhvr>
                                        <p:cTn id="85" dur="500"/>
                                        <p:tgtEl>
                                          <p:spTgt spid="3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 calcmode="lin" valueType="num">
                                      <p:cBhvr>
                                        <p:cTn id="98" dur="500" fill="hold"/>
                                        <p:tgtEl>
                                          <p:spTgt spid="36"/>
                                        </p:tgtEl>
                                        <p:attrNameLst>
                                          <p:attrName>ppt_w</p:attrName>
                                        </p:attrNameLst>
                                      </p:cBhvr>
                                      <p:tavLst>
                                        <p:tav tm="0">
                                          <p:val>
                                            <p:fltVal val="0"/>
                                          </p:val>
                                        </p:tav>
                                        <p:tav tm="100000">
                                          <p:val>
                                            <p:strVal val="#ppt_w"/>
                                          </p:val>
                                        </p:tav>
                                      </p:tavLst>
                                    </p:anim>
                                    <p:anim calcmode="lin" valueType="num">
                                      <p:cBhvr>
                                        <p:cTn id="99" dur="500" fill="hold"/>
                                        <p:tgtEl>
                                          <p:spTgt spid="36"/>
                                        </p:tgtEl>
                                        <p:attrNameLst>
                                          <p:attrName>ppt_h</p:attrName>
                                        </p:attrNameLst>
                                      </p:cBhvr>
                                      <p:tavLst>
                                        <p:tav tm="0">
                                          <p:val>
                                            <p:fltVal val="0"/>
                                          </p:val>
                                        </p:tav>
                                        <p:tav tm="100000">
                                          <p:val>
                                            <p:strVal val="#ppt_h"/>
                                          </p:val>
                                        </p:tav>
                                      </p:tavLst>
                                    </p:anim>
                                    <p:animEffect transition="in" filter="fade">
                                      <p:cBhvr>
                                        <p:cTn id="100" dur="500"/>
                                        <p:tgtEl>
                                          <p:spTgt spid="3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500" fill="hold"/>
                                        <p:tgtEl>
                                          <p:spTgt spid="38"/>
                                        </p:tgtEl>
                                        <p:attrNameLst>
                                          <p:attrName>ppt_w</p:attrName>
                                        </p:attrNameLst>
                                      </p:cBhvr>
                                      <p:tavLst>
                                        <p:tav tm="0">
                                          <p:val>
                                            <p:fltVal val="0"/>
                                          </p:val>
                                        </p:tav>
                                        <p:tav tm="100000">
                                          <p:val>
                                            <p:strVal val="#ppt_w"/>
                                          </p:val>
                                        </p:tav>
                                      </p:tavLst>
                                    </p:anim>
                                    <p:anim calcmode="lin" valueType="num">
                                      <p:cBhvr>
                                        <p:cTn id="104" dur="500" fill="hold"/>
                                        <p:tgtEl>
                                          <p:spTgt spid="38"/>
                                        </p:tgtEl>
                                        <p:attrNameLst>
                                          <p:attrName>ppt_h</p:attrName>
                                        </p:attrNameLst>
                                      </p:cBhvr>
                                      <p:tavLst>
                                        <p:tav tm="0">
                                          <p:val>
                                            <p:fltVal val="0"/>
                                          </p:val>
                                        </p:tav>
                                        <p:tav tm="100000">
                                          <p:val>
                                            <p:strVal val="#ppt_h"/>
                                          </p:val>
                                        </p:tav>
                                      </p:tavLst>
                                    </p:anim>
                                    <p:animEffect transition="in" filter="fade">
                                      <p:cBhvr>
                                        <p:cTn id="105" dur="500"/>
                                        <p:tgtEl>
                                          <p:spTgt spid="38"/>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500" fill="hold"/>
                                        <p:tgtEl>
                                          <p:spTgt spid="39"/>
                                        </p:tgtEl>
                                        <p:attrNameLst>
                                          <p:attrName>ppt_w</p:attrName>
                                        </p:attrNameLst>
                                      </p:cBhvr>
                                      <p:tavLst>
                                        <p:tav tm="0">
                                          <p:val>
                                            <p:fltVal val="0"/>
                                          </p:val>
                                        </p:tav>
                                        <p:tav tm="100000">
                                          <p:val>
                                            <p:strVal val="#ppt_w"/>
                                          </p:val>
                                        </p:tav>
                                      </p:tavLst>
                                    </p:anim>
                                    <p:anim calcmode="lin" valueType="num">
                                      <p:cBhvr>
                                        <p:cTn id="109" dur="500" fill="hold"/>
                                        <p:tgtEl>
                                          <p:spTgt spid="39"/>
                                        </p:tgtEl>
                                        <p:attrNameLst>
                                          <p:attrName>ppt_h</p:attrName>
                                        </p:attrNameLst>
                                      </p:cBhvr>
                                      <p:tavLst>
                                        <p:tav tm="0">
                                          <p:val>
                                            <p:fltVal val="0"/>
                                          </p:val>
                                        </p:tav>
                                        <p:tav tm="100000">
                                          <p:val>
                                            <p:strVal val="#ppt_h"/>
                                          </p:val>
                                        </p:tav>
                                      </p:tavLst>
                                    </p:anim>
                                    <p:animEffect transition="in" filter="fade">
                                      <p:cBhvr>
                                        <p:cTn id="110" dur="500"/>
                                        <p:tgtEl>
                                          <p:spTgt spid="39"/>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40"/>
                                        </p:tgtEl>
                                        <p:attrNameLst>
                                          <p:attrName>style.visibility</p:attrName>
                                        </p:attrNameLst>
                                      </p:cBhvr>
                                      <p:to>
                                        <p:strVal val="visible"/>
                                      </p:to>
                                    </p:set>
                                    <p:anim calcmode="lin" valueType="num">
                                      <p:cBhvr>
                                        <p:cTn id="113" dur="500" fill="hold"/>
                                        <p:tgtEl>
                                          <p:spTgt spid="40"/>
                                        </p:tgtEl>
                                        <p:attrNameLst>
                                          <p:attrName>ppt_w</p:attrName>
                                        </p:attrNameLst>
                                      </p:cBhvr>
                                      <p:tavLst>
                                        <p:tav tm="0">
                                          <p:val>
                                            <p:fltVal val="0"/>
                                          </p:val>
                                        </p:tav>
                                        <p:tav tm="100000">
                                          <p:val>
                                            <p:strVal val="#ppt_w"/>
                                          </p:val>
                                        </p:tav>
                                      </p:tavLst>
                                    </p:anim>
                                    <p:anim calcmode="lin" valueType="num">
                                      <p:cBhvr>
                                        <p:cTn id="114" dur="500" fill="hold"/>
                                        <p:tgtEl>
                                          <p:spTgt spid="40"/>
                                        </p:tgtEl>
                                        <p:attrNameLst>
                                          <p:attrName>ppt_h</p:attrName>
                                        </p:attrNameLst>
                                      </p:cBhvr>
                                      <p:tavLst>
                                        <p:tav tm="0">
                                          <p:val>
                                            <p:fltVal val="0"/>
                                          </p:val>
                                        </p:tav>
                                        <p:tav tm="100000">
                                          <p:val>
                                            <p:strVal val="#ppt_h"/>
                                          </p:val>
                                        </p:tav>
                                      </p:tavLst>
                                    </p:anim>
                                    <p:animEffect transition="in" filter="fade">
                                      <p:cBhvr>
                                        <p:cTn id="115" dur="500"/>
                                        <p:tgtEl>
                                          <p:spTgt spid="40"/>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 calcmode="lin" valueType="num">
                                      <p:cBhvr>
                                        <p:cTn id="118" dur="500" fill="hold"/>
                                        <p:tgtEl>
                                          <p:spTgt spid="41"/>
                                        </p:tgtEl>
                                        <p:attrNameLst>
                                          <p:attrName>ppt_w</p:attrName>
                                        </p:attrNameLst>
                                      </p:cBhvr>
                                      <p:tavLst>
                                        <p:tav tm="0">
                                          <p:val>
                                            <p:fltVal val="0"/>
                                          </p:val>
                                        </p:tav>
                                        <p:tav tm="100000">
                                          <p:val>
                                            <p:strVal val="#ppt_w"/>
                                          </p:val>
                                        </p:tav>
                                      </p:tavLst>
                                    </p:anim>
                                    <p:anim calcmode="lin" valueType="num">
                                      <p:cBhvr>
                                        <p:cTn id="119" dur="500" fill="hold"/>
                                        <p:tgtEl>
                                          <p:spTgt spid="41"/>
                                        </p:tgtEl>
                                        <p:attrNameLst>
                                          <p:attrName>ppt_h</p:attrName>
                                        </p:attrNameLst>
                                      </p:cBhvr>
                                      <p:tavLst>
                                        <p:tav tm="0">
                                          <p:val>
                                            <p:fltVal val="0"/>
                                          </p:val>
                                        </p:tav>
                                        <p:tav tm="100000">
                                          <p:val>
                                            <p:strVal val="#ppt_h"/>
                                          </p:val>
                                        </p:tav>
                                      </p:tavLst>
                                    </p:anim>
                                    <p:animEffect transition="in" filter="fade">
                                      <p:cBhvr>
                                        <p:cTn id="120" dur="500"/>
                                        <p:tgtEl>
                                          <p:spTgt spid="41"/>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42"/>
                                        </p:tgtEl>
                                        <p:attrNameLst>
                                          <p:attrName>style.visibility</p:attrName>
                                        </p:attrNameLst>
                                      </p:cBhvr>
                                      <p:to>
                                        <p:strVal val="visible"/>
                                      </p:to>
                                    </p:set>
                                    <p:anim calcmode="lin" valueType="num">
                                      <p:cBhvr>
                                        <p:cTn id="123" dur="500" fill="hold"/>
                                        <p:tgtEl>
                                          <p:spTgt spid="42"/>
                                        </p:tgtEl>
                                        <p:attrNameLst>
                                          <p:attrName>ppt_w</p:attrName>
                                        </p:attrNameLst>
                                      </p:cBhvr>
                                      <p:tavLst>
                                        <p:tav tm="0">
                                          <p:val>
                                            <p:fltVal val="0"/>
                                          </p:val>
                                        </p:tav>
                                        <p:tav tm="100000">
                                          <p:val>
                                            <p:strVal val="#ppt_w"/>
                                          </p:val>
                                        </p:tav>
                                      </p:tavLst>
                                    </p:anim>
                                    <p:anim calcmode="lin" valueType="num">
                                      <p:cBhvr>
                                        <p:cTn id="124" dur="500" fill="hold"/>
                                        <p:tgtEl>
                                          <p:spTgt spid="42"/>
                                        </p:tgtEl>
                                        <p:attrNameLst>
                                          <p:attrName>ppt_h</p:attrName>
                                        </p:attrNameLst>
                                      </p:cBhvr>
                                      <p:tavLst>
                                        <p:tav tm="0">
                                          <p:val>
                                            <p:fltVal val="0"/>
                                          </p:val>
                                        </p:tav>
                                        <p:tav tm="100000">
                                          <p:val>
                                            <p:strVal val="#ppt_h"/>
                                          </p:val>
                                        </p:tav>
                                      </p:tavLst>
                                    </p:anim>
                                    <p:animEffect transition="in" filter="fade">
                                      <p:cBhvr>
                                        <p:cTn id="125" dur="500"/>
                                        <p:tgtEl>
                                          <p:spTgt spid="4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43"/>
                                        </p:tgtEl>
                                        <p:attrNameLst>
                                          <p:attrName>style.visibility</p:attrName>
                                        </p:attrNameLst>
                                      </p:cBhvr>
                                      <p:to>
                                        <p:strVal val="visible"/>
                                      </p:to>
                                    </p:set>
                                    <p:anim calcmode="lin" valueType="num">
                                      <p:cBhvr>
                                        <p:cTn id="128" dur="500" fill="hold"/>
                                        <p:tgtEl>
                                          <p:spTgt spid="43"/>
                                        </p:tgtEl>
                                        <p:attrNameLst>
                                          <p:attrName>ppt_w</p:attrName>
                                        </p:attrNameLst>
                                      </p:cBhvr>
                                      <p:tavLst>
                                        <p:tav tm="0">
                                          <p:val>
                                            <p:fltVal val="0"/>
                                          </p:val>
                                        </p:tav>
                                        <p:tav tm="100000">
                                          <p:val>
                                            <p:strVal val="#ppt_w"/>
                                          </p:val>
                                        </p:tav>
                                      </p:tavLst>
                                    </p:anim>
                                    <p:anim calcmode="lin" valueType="num">
                                      <p:cBhvr>
                                        <p:cTn id="129" dur="500" fill="hold"/>
                                        <p:tgtEl>
                                          <p:spTgt spid="43"/>
                                        </p:tgtEl>
                                        <p:attrNameLst>
                                          <p:attrName>ppt_h</p:attrName>
                                        </p:attrNameLst>
                                      </p:cBhvr>
                                      <p:tavLst>
                                        <p:tav tm="0">
                                          <p:val>
                                            <p:fltVal val="0"/>
                                          </p:val>
                                        </p:tav>
                                        <p:tav tm="100000">
                                          <p:val>
                                            <p:strVal val="#ppt_h"/>
                                          </p:val>
                                        </p:tav>
                                      </p:tavLst>
                                    </p:anim>
                                    <p:animEffect transition="in" filter="fade">
                                      <p:cBhvr>
                                        <p:cTn id="130" dur="500"/>
                                        <p:tgtEl>
                                          <p:spTgt spid="43"/>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44"/>
                                        </p:tgtEl>
                                        <p:attrNameLst>
                                          <p:attrName>style.visibility</p:attrName>
                                        </p:attrNameLst>
                                      </p:cBhvr>
                                      <p:to>
                                        <p:strVal val="visible"/>
                                      </p:to>
                                    </p:set>
                                    <p:anim calcmode="lin" valueType="num">
                                      <p:cBhvr>
                                        <p:cTn id="133" dur="500" fill="hold"/>
                                        <p:tgtEl>
                                          <p:spTgt spid="44"/>
                                        </p:tgtEl>
                                        <p:attrNameLst>
                                          <p:attrName>ppt_w</p:attrName>
                                        </p:attrNameLst>
                                      </p:cBhvr>
                                      <p:tavLst>
                                        <p:tav tm="0">
                                          <p:val>
                                            <p:fltVal val="0"/>
                                          </p:val>
                                        </p:tav>
                                        <p:tav tm="100000">
                                          <p:val>
                                            <p:strVal val="#ppt_w"/>
                                          </p:val>
                                        </p:tav>
                                      </p:tavLst>
                                    </p:anim>
                                    <p:anim calcmode="lin" valueType="num">
                                      <p:cBhvr>
                                        <p:cTn id="134" dur="500" fill="hold"/>
                                        <p:tgtEl>
                                          <p:spTgt spid="44"/>
                                        </p:tgtEl>
                                        <p:attrNameLst>
                                          <p:attrName>ppt_h</p:attrName>
                                        </p:attrNameLst>
                                      </p:cBhvr>
                                      <p:tavLst>
                                        <p:tav tm="0">
                                          <p:val>
                                            <p:fltVal val="0"/>
                                          </p:val>
                                        </p:tav>
                                        <p:tav tm="100000">
                                          <p:val>
                                            <p:strVal val="#ppt_h"/>
                                          </p:val>
                                        </p:tav>
                                      </p:tavLst>
                                    </p:anim>
                                    <p:animEffect transition="in" filter="fade">
                                      <p:cBhvr>
                                        <p:cTn id="135" dur="500"/>
                                        <p:tgtEl>
                                          <p:spTgt spid="44"/>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46"/>
                                        </p:tgtEl>
                                        <p:attrNameLst>
                                          <p:attrName>style.visibility</p:attrName>
                                        </p:attrNameLst>
                                      </p:cBhvr>
                                      <p:to>
                                        <p:strVal val="visible"/>
                                      </p:to>
                                    </p:set>
                                    <p:anim calcmode="lin" valueType="num">
                                      <p:cBhvr>
                                        <p:cTn id="138" dur="500" fill="hold"/>
                                        <p:tgtEl>
                                          <p:spTgt spid="46"/>
                                        </p:tgtEl>
                                        <p:attrNameLst>
                                          <p:attrName>ppt_w</p:attrName>
                                        </p:attrNameLst>
                                      </p:cBhvr>
                                      <p:tavLst>
                                        <p:tav tm="0">
                                          <p:val>
                                            <p:fltVal val="0"/>
                                          </p:val>
                                        </p:tav>
                                        <p:tav tm="100000">
                                          <p:val>
                                            <p:strVal val="#ppt_w"/>
                                          </p:val>
                                        </p:tav>
                                      </p:tavLst>
                                    </p:anim>
                                    <p:anim calcmode="lin" valueType="num">
                                      <p:cBhvr>
                                        <p:cTn id="139" dur="500" fill="hold"/>
                                        <p:tgtEl>
                                          <p:spTgt spid="46"/>
                                        </p:tgtEl>
                                        <p:attrNameLst>
                                          <p:attrName>ppt_h</p:attrName>
                                        </p:attrNameLst>
                                      </p:cBhvr>
                                      <p:tavLst>
                                        <p:tav tm="0">
                                          <p:val>
                                            <p:fltVal val="0"/>
                                          </p:val>
                                        </p:tav>
                                        <p:tav tm="100000">
                                          <p:val>
                                            <p:strVal val="#ppt_h"/>
                                          </p:val>
                                        </p:tav>
                                      </p:tavLst>
                                    </p:anim>
                                    <p:animEffect transition="in" filter="fade">
                                      <p:cBhvr>
                                        <p:cTn id="140" dur="500"/>
                                        <p:tgtEl>
                                          <p:spTgt spid="46"/>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47"/>
                                        </p:tgtEl>
                                        <p:attrNameLst>
                                          <p:attrName>style.visibility</p:attrName>
                                        </p:attrNameLst>
                                      </p:cBhvr>
                                      <p:to>
                                        <p:strVal val="visible"/>
                                      </p:to>
                                    </p:set>
                                    <p:anim calcmode="lin" valueType="num">
                                      <p:cBhvr>
                                        <p:cTn id="143" dur="500" fill="hold"/>
                                        <p:tgtEl>
                                          <p:spTgt spid="47"/>
                                        </p:tgtEl>
                                        <p:attrNameLst>
                                          <p:attrName>ppt_w</p:attrName>
                                        </p:attrNameLst>
                                      </p:cBhvr>
                                      <p:tavLst>
                                        <p:tav tm="0">
                                          <p:val>
                                            <p:fltVal val="0"/>
                                          </p:val>
                                        </p:tav>
                                        <p:tav tm="100000">
                                          <p:val>
                                            <p:strVal val="#ppt_w"/>
                                          </p:val>
                                        </p:tav>
                                      </p:tavLst>
                                    </p:anim>
                                    <p:anim calcmode="lin" valueType="num">
                                      <p:cBhvr>
                                        <p:cTn id="144" dur="500" fill="hold"/>
                                        <p:tgtEl>
                                          <p:spTgt spid="47"/>
                                        </p:tgtEl>
                                        <p:attrNameLst>
                                          <p:attrName>ppt_h</p:attrName>
                                        </p:attrNameLst>
                                      </p:cBhvr>
                                      <p:tavLst>
                                        <p:tav tm="0">
                                          <p:val>
                                            <p:fltVal val="0"/>
                                          </p:val>
                                        </p:tav>
                                        <p:tav tm="100000">
                                          <p:val>
                                            <p:strVal val="#ppt_h"/>
                                          </p:val>
                                        </p:tav>
                                      </p:tavLst>
                                    </p:anim>
                                    <p:animEffect transition="in" filter="fade">
                                      <p:cBhvr>
                                        <p:cTn id="14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P spid="4" grpId="0" animBg="1"/>
      <p:bldP spid="5" grpId="0" animBg="1"/>
      <p:bldP spid="27" grpId="0"/>
      <p:bldP spid="28" grpId="0" animBg="1"/>
      <p:bldP spid="29" grpId="0" animBg="1"/>
      <p:bldP spid="30" grpId="0" animBg="1"/>
      <p:bldP spid="31" grpId="0" animBg="1"/>
      <p:bldP spid="32" grpId="0" animBg="1"/>
      <p:bldP spid="33" grpId="0" animBg="1"/>
      <p:bldP spid="34" grpId="0" animBg="1"/>
      <p:bldP spid="35" grpId="0"/>
      <p:bldP spid="36" grpId="0" animBg="1"/>
      <p:bldP spid="38" grpId="0" animBg="1"/>
      <p:bldP spid="39" grpId="0" animBg="1"/>
      <p:bldP spid="40" grpId="0"/>
      <p:bldP spid="41" grpId="0" animBg="1"/>
      <p:bldP spid="42" grpId="0" animBg="1"/>
      <p:bldP spid="43" grpId="0"/>
      <p:bldP spid="44" grpId="0" animBg="1"/>
      <p:bldP spid="46" grpId="0"/>
      <p:bldP spid="47" grpId="0"/>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53440" y="2142197"/>
            <a:ext cx="10164536" cy="646331"/>
          </a:xfrm>
          <a:prstGeom prst="rect">
            <a:avLst/>
          </a:prstGeom>
        </p:spPr>
        <p:txBody>
          <a:bodyPr wrap="square">
            <a:spAutoFit/>
          </a:bodyPr>
          <a:lstStyle/>
          <a:p>
            <a:r>
              <a:rPr lang="es-ES" b="0" i="0" dirty="0" smtClean="0">
                <a:solidFill>
                  <a:srgbClr val="404040"/>
                </a:solidFill>
                <a:effectLst/>
                <a:latin typeface="Open Sans"/>
              </a:rPr>
              <a:t>Público hace referencia a </a:t>
            </a:r>
            <a:r>
              <a:rPr lang="es-ES" b="1" i="0" dirty="0" smtClean="0">
                <a:solidFill>
                  <a:srgbClr val="404040"/>
                </a:solidFill>
                <a:effectLst/>
                <a:latin typeface="Open Sans"/>
              </a:rPr>
              <a:t>algo accesible para todos o a personas con un interés en común que los hace parte de un grupo definido</a:t>
            </a:r>
            <a:r>
              <a:rPr lang="es-ES" b="0" i="0" dirty="0" smtClean="0">
                <a:solidFill>
                  <a:srgbClr val="404040"/>
                </a:solidFill>
                <a:effectLst/>
                <a:latin typeface="Open Sans"/>
              </a:rPr>
              <a:t>.</a:t>
            </a:r>
            <a:endParaRPr lang="en-US" dirty="0"/>
          </a:p>
        </p:txBody>
      </p:sp>
      <p:sp>
        <p:nvSpPr>
          <p:cNvPr id="5" name="Rectángulo 1"/>
          <p:cNvSpPr/>
          <p:nvPr/>
        </p:nvSpPr>
        <p:spPr>
          <a:xfrm>
            <a:off x="853440" y="5433493"/>
            <a:ext cx="3897086" cy="369332"/>
          </a:xfrm>
          <a:prstGeom prst="rect">
            <a:avLst/>
          </a:prstGeom>
        </p:spPr>
        <p:txBody>
          <a:bodyPr wrap="square">
            <a:spAutoFit/>
          </a:bodyPr>
          <a:lstStyle/>
          <a:p>
            <a:r>
              <a:rPr lang="en-US" dirty="0" smtClean="0"/>
              <a:t>EN SALUD,  PÚBLICO = ESTATAL                </a:t>
            </a:r>
            <a:endParaRPr lang="en-US" dirty="0"/>
          </a:p>
        </p:txBody>
      </p:sp>
      <p:sp>
        <p:nvSpPr>
          <p:cNvPr id="6" name="Rectángulo 5"/>
          <p:cNvSpPr/>
          <p:nvPr/>
        </p:nvSpPr>
        <p:spPr>
          <a:xfrm>
            <a:off x="853440" y="3070019"/>
            <a:ext cx="10164536" cy="923330"/>
          </a:xfrm>
          <a:prstGeom prst="rect">
            <a:avLst/>
          </a:prstGeom>
        </p:spPr>
        <p:txBody>
          <a:bodyPr wrap="square">
            <a:spAutoFit/>
          </a:bodyPr>
          <a:lstStyle/>
          <a:p>
            <a:r>
              <a:rPr lang="es-ES" b="0" i="0" dirty="0" smtClean="0">
                <a:solidFill>
                  <a:srgbClr val="404040"/>
                </a:solidFill>
                <a:effectLst/>
                <a:latin typeface="Open Sans"/>
              </a:rPr>
              <a:t>m. Conjunto de personas que participan de unas mismas aficiones, concurren a un lugar determinado para asistir a un espectáculo o con otro fin semejante, </a:t>
            </a:r>
            <a:r>
              <a:rPr lang="es-ES" b="1" i="0" dirty="0" smtClean="0">
                <a:solidFill>
                  <a:schemeClr val="accent5">
                    <a:lumMod val="50000"/>
                  </a:schemeClr>
                </a:solidFill>
                <a:effectLst/>
                <a:latin typeface="Open Sans"/>
              </a:rPr>
              <a:t>utilizan iguales servicios</a:t>
            </a:r>
            <a:r>
              <a:rPr lang="es-ES" b="0" i="0" dirty="0" smtClean="0">
                <a:solidFill>
                  <a:srgbClr val="404040"/>
                </a:solidFill>
                <a:effectLst/>
                <a:latin typeface="Open Sans"/>
              </a:rPr>
              <a:t> o tienen aficiones comunes</a:t>
            </a:r>
            <a:endParaRPr lang="en-US" dirty="0"/>
          </a:p>
        </p:txBody>
      </p:sp>
      <p:sp>
        <p:nvSpPr>
          <p:cNvPr id="8" name="7 Multidocumento"/>
          <p:cNvSpPr/>
          <p:nvPr/>
        </p:nvSpPr>
        <p:spPr>
          <a:xfrm>
            <a:off x="155575" y="109878"/>
            <a:ext cx="2519589" cy="1015319"/>
          </a:xfrm>
          <a:prstGeom prst="flowChartMultidocumen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smtClean="0"/>
              <a:t>SISTEMA DE SALUD ARGENTINA</a:t>
            </a:r>
            <a:endParaRPr lang="es-ES" b="1" dirty="0"/>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91207" y="1"/>
            <a:ext cx="900793" cy="63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51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rre de B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0419" y="1125197"/>
            <a:ext cx="6238875" cy="5302815"/>
          </a:xfrm>
          <a:prstGeom prst="rect">
            <a:avLst/>
          </a:prstGeom>
          <a:noFill/>
          <a:extLst>
            <a:ext uri="{909E8E84-426E-40DD-AFC4-6F175D3DCCD1}">
              <a14:hiddenFill xmlns:a14="http://schemas.microsoft.com/office/drawing/2010/main">
                <a:solidFill>
                  <a:srgbClr val="FFFFFF"/>
                </a:solidFill>
              </a14:hiddenFill>
            </a:ext>
          </a:extLst>
        </p:spPr>
      </p:pic>
      <p:sp>
        <p:nvSpPr>
          <p:cNvPr id="2" name="1 Multidocumento"/>
          <p:cNvSpPr/>
          <p:nvPr/>
        </p:nvSpPr>
        <p:spPr>
          <a:xfrm>
            <a:off x="155575" y="109878"/>
            <a:ext cx="2519589" cy="1015319"/>
          </a:xfrm>
          <a:prstGeom prst="flowChartMultidocumen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smtClean="0"/>
              <a:t>CONCLUSIONES</a:t>
            </a:r>
            <a:endParaRPr lang="es-ES" b="1"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1207" y="1"/>
            <a:ext cx="900793" cy="63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Elipse"/>
          <p:cNvSpPr/>
          <p:nvPr/>
        </p:nvSpPr>
        <p:spPr>
          <a:xfrm>
            <a:off x="291192" y="5513612"/>
            <a:ext cx="4049486" cy="9144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rPr>
              <a:t>INTEGRACIÓN</a:t>
            </a:r>
          </a:p>
          <a:p>
            <a:pPr algn="ctr"/>
            <a:r>
              <a:rPr lang="es-ES" sz="2400" b="1" dirty="0" smtClean="0">
                <a:solidFill>
                  <a:schemeClr val="tx1"/>
                </a:solidFill>
              </a:rPr>
              <a:t>SISTEMAS MIXTOS</a:t>
            </a:r>
            <a:endParaRPr lang="es-ES" sz="2400" b="1" dirty="0">
              <a:solidFill>
                <a:schemeClr val="tx1"/>
              </a:solidFill>
            </a:endParaRPr>
          </a:p>
        </p:txBody>
      </p:sp>
      <p:sp>
        <p:nvSpPr>
          <p:cNvPr id="14" name="13 Rectángulo"/>
          <p:cNvSpPr/>
          <p:nvPr/>
        </p:nvSpPr>
        <p:spPr>
          <a:xfrm>
            <a:off x="8047264" y="5366655"/>
            <a:ext cx="2808514" cy="106135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TRANSFERENCIA DE FONDOS </a:t>
            </a:r>
            <a:endParaRPr lang="es-ES" sz="2400" b="1" dirty="0"/>
          </a:p>
        </p:txBody>
      </p:sp>
      <p:sp>
        <p:nvSpPr>
          <p:cNvPr id="35" name="34 Rectángulo"/>
          <p:cNvSpPr/>
          <p:nvPr/>
        </p:nvSpPr>
        <p:spPr>
          <a:xfrm>
            <a:off x="840922" y="1412421"/>
            <a:ext cx="2808514" cy="106135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APS</a:t>
            </a:r>
            <a:endParaRPr lang="es-ES" sz="2400" b="1" dirty="0"/>
          </a:p>
        </p:txBody>
      </p:sp>
      <p:sp>
        <p:nvSpPr>
          <p:cNvPr id="36" name="35 Elipse"/>
          <p:cNvSpPr/>
          <p:nvPr/>
        </p:nvSpPr>
        <p:spPr>
          <a:xfrm>
            <a:off x="7486650" y="1559378"/>
            <a:ext cx="4049486" cy="9144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rPr>
              <a:t>NIVEL DE ATENCIÓN</a:t>
            </a:r>
            <a:endParaRPr lang="es-ES" sz="2000" b="1" dirty="0">
              <a:solidFill>
                <a:schemeClr val="tx1"/>
              </a:solidFill>
            </a:endParaRPr>
          </a:p>
        </p:txBody>
      </p:sp>
      <p:sp>
        <p:nvSpPr>
          <p:cNvPr id="37" name="36 Elipse"/>
          <p:cNvSpPr/>
          <p:nvPr/>
        </p:nvSpPr>
        <p:spPr>
          <a:xfrm>
            <a:off x="375557" y="2928256"/>
            <a:ext cx="4049486" cy="914400"/>
          </a:xfrm>
          <a:prstGeom prst="ellipse">
            <a:avLst/>
          </a:prstGeom>
          <a:gradFill flip="none" rotWithShape="1">
            <a:gsLst>
              <a:gs pos="0">
                <a:srgbClr val="202864">
                  <a:shade val="30000"/>
                  <a:satMod val="115000"/>
                </a:srgbClr>
              </a:gs>
              <a:gs pos="50000">
                <a:srgbClr val="202864">
                  <a:shade val="67500"/>
                  <a:satMod val="115000"/>
                </a:srgbClr>
              </a:gs>
              <a:gs pos="100000">
                <a:srgbClr val="202864">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PACIENTE </a:t>
            </a:r>
            <a:endParaRPr lang="es-ES" sz="2000" b="1" dirty="0"/>
          </a:p>
        </p:txBody>
      </p:sp>
      <p:sp>
        <p:nvSpPr>
          <p:cNvPr id="38" name="37 Rectángulo"/>
          <p:cNvSpPr/>
          <p:nvPr/>
        </p:nvSpPr>
        <p:spPr>
          <a:xfrm>
            <a:off x="8107136" y="2616653"/>
            <a:ext cx="2808514" cy="1061357"/>
          </a:xfrm>
          <a:prstGeom prst="rect">
            <a:avLst/>
          </a:prstGeom>
          <a:gradFill flip="none" rotWithShape="1">
            <a:gsLst>
              <a:gs pos="0">
                <a:srgbClr val="202864">
                  <a:tint val="66000"/>
                  <a:satMod val="160000"/>
                </a:srgbClr>
              </a:gs>
              <a:gs pos="50000">
                <a:srgbClr val="202864">
                  <a:tint val="44500"/>
                  <a:satMod val="160000"/>
                </a:srgbClr>
              </a:gs>
              <a:gs pos="100000">
                <a:srgbClr val="202864">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rPr>
              <a:t>SUJETO DE DERECHO</a:t>
            </a:r>
            <a:endParaRPr lang="es-ES" sz="2000" b="1" dirty="0">
              <a:solidFill>
                <a:schemeClr val="tx1"/>
              </a:solidFill>
            </a:endParaRPr>
          </a:p>
        </p:txBody>
      </p:sp>
      <p:sp>
        <p:nvSpPr>
          <p:cNvPr id="39" name="38 Rectángulo"/>
          <p:cNvSpPr/>
          <p:nvPr/>
        </p:nvSpPr>
        <p:spPr>
          <a:xfrm>
            <a:off x="840922" y="4044042"/>
            <a:ext cx="2808514" cy="106135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ESTATAL</a:t>
            </a:r>
            <a:endParaRPr lang="es-ES" sz="2400" b="1" dirty="0"/>
          </a:p>
        </p:txBody>
      </p:sp>
      <p:sp>
        <p:nvSpPr>
          <p:cNvPr id="40" name="39 Elipse"/>
          <p:cNvSpPr/>
          <p:nvPr/>
        </p:nvSpPr>
        <p:spPr>
          <a:xfrm>
            <a:off x="7323364" y="3997777"/>
            <a:ext cx="4049486" cy="9144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rPr>
              <a:t>PÚBLICO</a:t>
            </a:r>
            <a:endParaRPr lang="es-ES" sz="2400" b="1" dirty="0">
              <a:solidFill>
                <a:schemeClr val="tx1"/>
              </a:solidFill>
            </a:endParaRPr>
          </a:p>
        </p:txBody>
      </p:sp>
      <p:sp>
        <p:nvSpPr>
          <p:cNvPr id="41" name="40 Rectángulo"/>
          <p:cNvSpPr/>
          <p:nvPr/>
        </p:nvSpPr>
        <p:spPr>
          <a:xfrm>
            <a:off x="4939390" y="2861581"/>
            <a:ext cx="2196193"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41 Rectángulo"/>
          <p:cNvSpPr/>
          <p:nvPr/>
        </p:nvSpPr>
        <p:spPr>
          <a:xfrm>
            <a:off x="4939391" y="3385456"/>
            <a:ext cx="2196193"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Menos"/>
          <p:cNvSpPr/>
          <p:nvPr/>
        </p:nvSpPr>
        <p:spPr>
          <a:xfrm rot="18841883">
            <a:off x="4412344" y="2592159"/>
            <a:ext cx="3156434" cy="111034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1488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animEffect transition="in" filter="fade">
                                      <p:cBhvr>
                                        <p:cTn id="25" dur="500"/>
                                        <p:tgtEl>
                                          <p:spTgt spid="3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Effect transition="in" filter="fade">
                                      <p:cBhvr>
                                        <p:cTn id="35" dur="500"/>
                                        <p:tgtEl>
                                          <p:spTgt spid="3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Effect transition="in" filter="fade">
                                      <p:cBhvr>
                                        <p:cTn id="40" dur="500"/>
                                        <p:tgtEl>
                                          <p:spTgt spid="3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35" grpId="0" animBg="1"/>
      <p:bldP spid="36" grpId="0" animBg="1"/>
      <p:bldP spid="37" grpId="0" animBg="1"/>
      <p:bldP spid="38" grpId="0" animBg="1"/>
      <p:bldP spid="39" grpId="0" animBg="1"/>
      <p:bldP spid="40" grpId="0" animBg="1"/>
      <p:bldP spid="41" grpId="0" animBg="1"/>
      <p:bldP spid="42"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66207" y="1328660"/>
            <a:ext cx="8504464" cy="646331"/>
          </a:xfrm>
          <a:prstGeom prst="rect">
            <a:avLst/>
          </a:prstGeom>
        </p:spPr>
        <p:txBody>
          <a:bodyPr wrap="square">
            <a:spAutoFit/>
          </a:bodyPr>
          <a:lstStyle/>
          <a:p>
            <a:pPr fontAlgn="base"/>
            <a:r>
              <a:rPr lang="es-ES" b="1" dirty="0"/>
              <a:t>Peajes: </a:t>
            </a:r>
            <a:r>
              <a:rPr lang="es-ES" b="1" dirty="0" err="1"/>
              <a:t>Ausol</a:t>
            </a:r>
            <a:r>
              <a:rPr lang="es-ES" b="1" dirty="0"/>
              <a:t> pide compensación de u$s19,6 millones por congelamiento de tarifas</a:t>
            </a:r>
          </a:p>
          <a:p>
            <a:pPr fontAlgn="base"/>
            <a:r>
              <a:rPr lang="es-ES" b="1" cap="all" dirty="0" smtClean="0"/>
              <a:t>ECONOMÍA </a:t>
            </a:r>
            <a:r>
              <a:rPr lang="es-ES" dirty="0" smtClean="0"/>
              <a:t>11 </a:t>
            </a:r>
            <a:r>
              <a:rPr lang="es-ES" dirty="0"/>
              <a:t>Agosto 2020</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165440"/>
            <a:ext cx="1394051" cy="927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766207" y="2228671"/>
            <a:ext cx="9573986" cy="1200329"/>
          </a:xfrm>
          <a:prstGeom prst="rect">
            <a:avLst/>
          </a:prstGeom>
        </p:spPr>
        <p:txBody>
          <a:bodyPr wrap="square">
            <a:spAutoFit/>
          </a:bodyPr>
          <a:lstStyle/>
          <a:p>
            <a:r>
              <a:rPr lang="es-ES" dirty="0"/>
              <a:t>Ante la </a:t>
            </a:r>
            <a:r>
              <a:rPr lang="es-ES" dirty="0" smtClean="0"/>
              <a:t>pandemia Coronavirus </a:t>
            </a:r>
            <a:r>
              <a:rPr lang="es-ES" dirty="0"/>
              <a:t>en Argentina: el Gobierno debate con los colegios privados qué pasará con las </a:t>
            </a:r>
            <a:r>
              <a:rPr lang="es-ES" dirty="0" smtClean="0"/>
              <a:t>cuotas.</a:t>
            </a:r>
          </a:p>
          <a:p>
            <a:r>
              <a:rPr lang="es-ES" dirty="0"/>
              <a:t>En declaraciones a </a:t>
            </a:r>
            <a:r>
              <a:rPr lang="es-ES" i="1" dirty="0"/>
              <a:t>El Destape Radio</a:t>
            </a:r>
            <a:r>
              <a:rPr lang="es-ES" dirty="0"/>
              <a:t>, </a:t>
            </a:r>
            <a:r>
              <a:rPr lang="es-ES" dirty="0" err="1"/>
              <a:t>Trotta</a:t>
            </a:r>
            <a:r>
              <a:rPr lang="es-ES" dirty="0"/>
              <a:t> explicó que "hay escuelas que tienen subsidios para pagar el personal docente y otras no". "</a:t>
            </a:r>
            <a:r>
              <a:rPr lang="es-ES" b="1" dirty="0"/>
              <a:t>No queremos abuso, por eso vamos a conversar</a:t>
            </a:r>
            <a:r>
              <a:rPr lang="es-ES" dirty="0"/>
              <a:t>",</a:t>
            </a:r>
          </a:p>
        </p:txBody>
      </p:sp>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2397148"/>
            <a:ext cx="775977" cy="41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766207" y="3907402"/>
            <a:ext cx="9982200" cy="1200329"/>
          </a:xfrm>
          <a:prstGeom prst="rect">
            <a:avLst/>
          </a:prstGeom>
        </p:spPr>
        <p:txBody>
          <a:bodyPr wrap="square">
            <a:spAutoFit/>
          </a:bodyPr>
          <a:lstStyle/>
          <a:p>
            <a:r>
              <a:rPr lang="es-ES" b="1" cap="all" dirty="0"/>
              <a:t>BOLETÍN OFICIAL </a:t>
            </a:r>
            <a:r>
              <a:rPr lang="es-ES" dirty="0"/>
              <a:t>30-09-2020 07:23 </a:t>
            </a:r>
            <a:r>
              <a:rPr lang="es-ES" dirty="0" smtClean="0"/>
              <a:t>Hs. Refuerzan </a:t>
            </a:r>
            <a:r>
              <a:rPr lang="es-ES" dirty="0"/>
              <a:t>partidas en Salud, Cultura y dependencias estatales</a:t>
            </a:r>
          </a:p>
          <a:p>
            <a:r>
              <a:rPr lang="es-ES" dirty="0"/>
              <a:t>La cartera sanitaria vuelve a recibir un auxilio presupuestario para mitigar el impacto de la pandemia, comprar vacunas contra el coronavirus, y potenciar campañas de prevención. Se suman programas culturales, becas e infraestructura turística, entre otros</a:t>
            </a: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3429000"/>
            <a:ext cx="1207862" cy="120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Multidocumento"/>
          <p:cNvSpPr/>
          <p:nvPr/>
        </p:nvSpPr>
        <p:spPr>
          <a:xfrm>
            <a:off x="155575" y="109878"/>
            <a:ext cx="2519589" cy="1015319"/>
          </a:xfrm>
          <a:prstGeom prst="flowChartMultidocumen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smtClean="0"/>
              <a:t>SEMÁNTICA</a:t>
            </a:r>
            <a:endParaRPr lang="es-ES" b="1" dirty="0"/>
          </a:p>
        </p:txBody>
      </p:sp>
      <p:sp>
        <p:nvSpPr>
          <p:cNvPr id="17" name="16 Multidocumento"/>
          <p:cNvSpPr/>
          <p:nvPr/>
        </p:nvSpPr>
        <p:spPr>
          <a:xfrm>
            <a:off x="2827564" y="109876"/>
            <a:ext cx="2519589" cy="1015319"/>
          </a:xfrm>
          <a:prstGeom prst="flowChartMultidocumen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smtClean="0"/>
              <a:t>DE FONDO</a:t>
            </a:r>
            <a:endParaRPr lang="es-ES" b="1" dirty="0"/>
          </a:p>
        </p:txBody>
      </p: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91207" y="1"/>
            <a:ext cx="900793" cy="63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37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6147"/>
                                        </p:tgtEl>
                                        <p:attrNameLst>
                                          <p:attrName>style.visibility</p:attrName>
                                        </p:attrNameLst>
                                      </p:cBhvr>
                                      <p:to>
                                        <p:strVal val="visible"/>
                                      </p:to>
                                    </p:set>
                                    <p:anim calcmode="lin" valueType="num">
                                      <p:cBhvr>
                                        <p:cTn id="18" dur="500" fill="hold"/>
                                        <p:tgtEl>
                                          <p:spTgt spid="6147"/>
                                        </p:tgtEl>
                                        <p:attrNameLst>
                                          <p:attrName>ppt_w</p:attrName>
                                        </p:attrNameLst>
                                      </p:cBhvr>
                                      <p:tavLst>
                                        <p:tav tm="0">
                                          <p:val>
                                            <p:fltVal val="0"/>
                                          </p:val>
                                        </p:tav>
                                        <p:tav tm="100000">
                                          <p:val>
                                            <p:strVal val="#ppt_w"/>
                                          </p:val>
                                        </p:tav>
                                      </p:tavLst>
                                    </p:anim>
                                    <p:anim calcmode="lin" valueType="num">
                                      <p:cBhvr>
                                        <p:cTn id="19" dur="500" fill="hold"/>
                                        <p:tgtEl>
                                          <p:spTgt spid="6147"/>
                                        </p:tgtEl>
                                        <p:attrNameLst>
                                          <p:attrName>ppt_h</p:attrName>
                                        </p:attrNameLst>
                                      </p:cBhvr>
                                      <p:tavLst>
                                        <p:tav tm="0">
                                          <p:val>
                                            <p:fltVal val="0"/>
                                          </p:val>
                                        </p:tav>
                                        <p:tav tm="100000">
                                          <p:val>
                                            <p:strVal val="#ppt_h"/>
                                          </p:val>
                                        </p:tav>
                                      </p:tavLst>
                                    </p:anim>
                                    <p:animEffect transition="in" filter="fade">
                                      <p:cBhvr>
                                        <p:cTn id="20" dur="500"/>
                                        <p:tgtEl>
                                          <p:spTgt spid="614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nodeType="withEffect">
                                  <p:stCondLst>
                                    <p:cond delay="0"/>
                                  </p:stCondLst>
                                  <p:childTnLst>
                                    <p:set>
                                      <p:cBhvr>
                                        <p:cTn id="37" dur="1" fill="hold">
                                          <p:stCondLst>
                                            <p:cond delay="0"/>
                                          </p:stCondLst>
                                        </p:cTn>
                                        <p:tgtEl>
                                          <p:spTgt spid="6148"/>
                                        </p:tgtEl>
                                        <p:attrNameLst>
                                          <p:attrName>style.visibility</p:attrName>
                                        </p:attrNameLst>
                                      </p:cBhvr>
                                      <p:to>
                                        <p:strVal val="visible"/>
                                      </p:to>
                                    </p:set>
                                    <p:anim calcmode="lin" valueType="num">
                                      <p:cBhvr>
                                        <p:cTn id="38" dur="500" fill="hold"/>
                                        <p:tgtEl>
                                          <p:spTgt spid="6148"/>
                                        </p:tgtEl>
                                        <p:attrNameLst>
                                          <p:attrName>ppt_w</p:attrName>
                                        </p:attrNameLst>
                                      </p:cBhvr>
                                      <p:tavLst>
                                        <p:tav tm="0">
                                          <p:val>
                                            <p:fltVal val="0"/>
                                          </p:val>
                                        </p:tav>
                                        <p:tav tm="100000">
                                          <p:val>
                                            <p:strVal val="#ppt_w"/>
                                          </p:val>
                                        </p:tav>
                                      </p:tavLst>
                                    </p:anim>
                                    <p:anim calcmode="lin" valueType="num">
                                      <p:cBhvr>
                                        <p:cTn id="39" dur="500" fill="hold"/>
                                        <p:tgtEl>
                                          <p:spTgt spid="6148"/>
                                        </p:tgtEl>
                                        <p:attrNameLst>
                                          <p:attrName>ppt_h</p:attrName>
                                        </p:attrNameLst>
                                      </p:cBhvr>
                                      <p:tavLst>
                                        <p:tav tm="0">
                                          <p:val>
                                            <p:fltVal val="0"/>
                                          </p:val>
                                        </p:tav>
                                        <p:tav tm="100000">
                                          <p:val>
                                            <p:strVal val="#ppt_h"/>
                                          </p:val>
                                        </p:tav>
                                      </p:tavLst>
                                    </p:anim>
                                    <p:animEffect transition="in" filter="fade">
                                      <p:cBhvr>
                                        <p:cTn id="40" dur="500"/>
                                        <p:tgtEl>
                                          <p:spTgt spid="614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ultidocumento"/>
          <p:cNvSpPr/>
          <p:nvPr/>
        </p:nvSpPr>
        <p:spPr>
          <a:xfrm>
            <a:off x="677637" y="473529"/>
            <a:ext cx="10548256" cy="5037363"/>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800" b="1" dirty="0" smtClean="0">
                <a:latin typeface="Vijaya" pitchFamily="34" charset="0"/>
                <a:cs typeface="Vijaya" pitchFamily="34" charset="0"/>
              </a:rPr>
              <a:t>El proceso de integración del Sistema de Salud solo será posible con la participación de todos los actores y, con el convencimiento de trabajar por un sistema único, con el subsector de Gestión Estatal y el de Gestión Privada bregando por ser Públicos o por lo menos de Interés Público, única manera de ser incorporados en la agenda política de nuestro país.</a:t>
            </a:r>
            <a:endParaRPr lang="es-ES" sz="2800" b="1" dirty="0">
              <a:latin typeface="Vijaya" pitchFamily="34" charset="0"/>
              <a:cs typeface="Vijaya" pitchFamily="34" charset="0"/>
            </a:endParaRPr>
          </a:p>
        </p:txBody>
      </p:sp>
      <p:pic>
        <p:nvPicPr>
          <p:cNvPr id="6" name="Picture 2" descr="graciasWHT.gif (5898 byt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15949" y="5004707"/>
            <a:ext cx="5776051" cy="162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1207" y="1"/>
            <a:ext cx="900793" cy="63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01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40307" y="1779165"/>
            <a:ext cx="10401299" cy="2308324"/>
          </a:xfrm>
          <a:prstGeom prst="rect">
            <a:avLst/>
          </a:prstGeom>
        </p:spPr>
        <p:txBody>
          <a:bodyPr wrap="square">
            <a:spAutoFit/>
          </a:bodyPr>
          <a:lstStyle/>
          <a:p>
            <a:pPr algn="just"/>
            <a:r>
              <a:rPr lang="es-ES" sz="2400" dirty="0"/>
              <a:t>La atención primaria de salud es la asistencia sanitaria esencial basada en métodos y tecnologías prácticos, científicamente fundados y socialmente aceptables, puesta al alcance de todos los individuos y familias de la comunidad mediante su plena participación y a un coste que la comunidad y el país puedan soportar, en todas y cada </a:t>
            </a:r>
            <a:r>
              <a:rPr lang="es-ES" sz="2400" dirty="0" smtClean="0"/>
              <a:t>una </a:t>
            </a:r>
            <a:r>
              <a:rPr lang="es-ES" sz="2400" dirty="0"/>
              <a:t>de las etapas de su desarrollo con un espíritu de autorresponsabilidad y autodeterminación. </a:t>
            </a:r>
          </a:p>
        </p:txBody>
      </p:sp>
      <p:sp>
        <p:nvSpPr>
          <p:cNvPr id="3" name="2 Rectángulo"/>
          <p:cNvSpPr/>
          <p:nvPr/>
        </p:nvSpPr>
        <p:spPr>
          <a:xfrm>
            <a:off x="922563" y="5848741"/>
            <a:ext cx="3159579" cy="369332"/>
          </a:xfrm>
          <a:prstGeom prst="rect">
            <a:avLst/>
          </a:prstGeom>
        </p:spPr>
        <p:txBody>
          <a:bodyPr wrap="square">
            <a:spAutoFit/>
          </a:bodyPr>
          <a:lstStyle/>
          <a:p>
            <a:r>
              <a:rPr lang="es-ES" dirty="0"/>
              <a:t>SERIE </a:t>
            </a:r>
            <a:r>
              <a:rPr lang="es-ES" dirty="0" smtClean="0"/>
              <a:t>SALUD </a:t>
            </a:r>
            <a:r>
              <a:rPr lang="es-ES" dirty="0"/>
              <a:t>PARA </a:t>
            </a:r>
            <a:r>
              <a:rPr lang="es-ES" dirty="0" smtClean="0"/>
              <a:t>TODOS, </a:t>
            </a:r>
            <a:r>
              <a:rPr lang="es-ES" dirty="0"/>
              <a:t>N° 1</a:t>
            </a:r>
          </a:p>
        </p:txBody>
      </p:sp>
      <p:sp>
        <p:nvSpPr>
          <p:cNvPr id="4" name="3 Rectángulo"/>
          <p:cNvSpPr/>
          <p:nvPr/>
        </p:nvSpPr>
        <p:spPr>
          <a:xfrm>
            <a:off x="4544071" y="5848741"/>
            <a:ext cx="2491644" cy="369332"/>
          </a:xfrm>
          <a:prstGeom prst="rect">
            <a:avLst/>
          </a:prstGeom>
        </p:spPr>
        <p:txBody>
          <a:bodyPr wrap="none">
            <a:spAutoFit/>
          </a:bodyPr>
          <a:lstStyle/>
          <a:p>
            <a:r>
              <a:rPr lang="es-ES" dirty="0" smtClean="0"/>
              <a:t>Primera </a:t>
            </a:r>
            <a:r>
              <a:rPr lang="es-ES" dirty="0"/>
              <a:t>impresión, 1978</a:t>
            </a:r>
          </a:p>
        </p:txBody>
      </p:sp>
      <p:sp>
        <p:nvSpPr>
          <p:cNvPr id="7" name="6 Multidocumento"/>
          <p:cNvSpPr/>
          <p:nvPr/>
        </p:nvSpPr>
        <p:spPr>
          <a:xfrm>
            <a:off x="155575" y="109878"/>
            <a:ext cx="2519589" cy="1015319"/>
          </a:xfrm>
          <a:prstGeom prst="flowChartMultidocumen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3200" b="1" dirty="0" smtClean="0"/>
              <a:t>A.P.S.</a:t>
            </a:r>
            <a:endParaRPr lang="es-ES" sz="3200" b="1"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91207" y="1"/>
            <a:ext cx="900793" cy="63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53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192" y="146957"/>
            <a:ext cx="8504258" cy="650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1207" y="1"/>
            <a:ext cx="900793" cy="63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69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085852" y="79562"/>
            <a:ext cx="9144000" cy="5684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1207" y="1"/>
            <a:ext cx="900793" cy="63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346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2197276614"/>
              </p:ext>
            </p:extLst>
          </p:nvPr>
        </p:nvGraphicFramePr>
        <p:xfrm>
          <a:off x="1666875" y="512763"/>
          <a:ext cx="9101138" cy="5991225"/>
        </p:xfrm>
        <a:graphic>
          <a:graphicData uri="http://schemas.openxmlformats.org/presentationml/2006/ole">
            <mc:AlternateContent xmlns:mc="http://schemas.openxmlformats.org/markup-compatibility/2006">
              <mc:Choice xmlns:v="urn:schemas-microsoft-com:vml" Requires="v">
                <p:oleObj spid="_x0000_s1047" name="Document" r:id="rId3" imgW="7400777" imgH="4872362" progId="Word.Document.8">
                  <p:embed/>
                </p:oleObj>
              </mc:Choice>
              <mc:Fallback>
                <p:oleObj name="Document" r:id="rId3" imgW="7400777" imgH="4872362" progId="Word.Document.8">
                  <p:embed/>
                  <p:pic>
                    <p:nvPicPr>
                      <p:cNvPr id="0" name="Object 3"/>
                      <p:cNvPicPr>
                        <a:picLocks noChangeAspect="1" noChangeArrowheads="1"/>
                      </p:cNvPicPr>
                      <p:nvPr/>
                    </p:nvPicPr>
                    <p:blipFill>
                      <a:blip r:embed="rId4"/>
                      <a:srcRect/>
                      <a:stretch>
                        <a:fillRect/>
                      </a:stretch>
                    </p:blipFill>
                    <p:spPr bwMode="auto">
                      <a:xfrm>
                        <a:off x="1666875" y="512763"/>
                        <a:ext cx="9101138" cy="5991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91207" y="1"/>
            <a:ext cx="900793" cy="63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439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12013" y="1454172"/>
            <a:ext cx="6096000" cy="1200329"/>
          </a:xfrm>
          <a:prstGeom prst="rect">
            <a:avLst/>
          </a:prstGeom>
        </p:spPr>
        <p:txBody>
          <a:bodyPr>
            <a:spAutoFit/>
          </a:bodyPr>
          <a:lstStyle/>
          <a:p>
            <a:r>
              <a:rPr lang="es-ES" dirty="0" smtClean="0"/>
              <a:t>21/10/2020</a:t>
            </a:r>
          </a:p>
          <a:p>
            <a:r>
              <a:rPr lang="es-ES" dirty="0" smtClean="0"/>
              <a:t>Salud </a:t>
            </a:r>
            <a:r>
              <a:rPr lang="es-ES" dirty="0"/>
              <a:t>integral</a:t>
            </a:r>
          </a:p>
          <a:p>
            <a:r>
              <a:rPr lang="es-ES" dirty="0"/>
              <a:t>Por el Covid-19, el 35 por ciento de los pacientes cardiológicos abandonaron sus controles</a:t>
            </a:r>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911" y="1635918"/>
            <a:ext cx="775977" cy="41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2112013" y="2768687"/>
            <a:ext cx="8041821" cy="1477328"/>
          </a:xfrm>
          <a:prstGeom prst="rect">
            <a:avLst/>
          </a:prstGeom>
        </p:spPr>
        <p:txBody>
          <a:bodyPr wrap="square">
            <a:spAutoFit/>
          </a:bodyPr>
          <a:lstStyle/>
          <a:p>
            <a:r>
              <a:rPr lang="es-ES" dirty="0" smtClean="0"/>
              <a:t>09/2020</a:t>
            </a:r>
          </a:p>
          <a:p>
            <a:r>
              <a:rPr lang="es-ES" b="1" dirty="0" smtClean="0"/>
              <a:t>La </a:t>
            </a:r>
            <a:r>
              <a:rPr lang="es-ES" b="1" dirty="0"/>
              <a:t>salud cardiovascular de los argentinos en tiempos de pandemia</a:t>
            </a:r>
          </a:p>
          <a:p>
            <a:r>
              <a:rPr lang="es-ES" dirty="0"/>
              <a:t>Una de las consecuencias más negativas que ha tenido el surgimiento del COVID-19 es el avance de otras enfermedades que han sido desatendidas por falta de controles o consultas médicas</a:t>
            </a:r>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79" y="2739615"/>
            <a:ext cx="1238930" cy="82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2112013" y="4347350"/>
            <a:ext cx="7840251" cy="1754326"/>
          </a:xfrm>
          <a:prstGeom prst="rect">
            <a:avLst/>
          </a:prstGeom>
        </p:spPr>
        <p:txBody>
          <a:bodyPr wrap="square">
            <a:spAutoFit/>
          </a:bodyPr>
          <a:lstStyle/>
          <a:p>
            <a:r>
              <a:rPr lang="es-ES" cap="all" dirty="0"/>
              <a:t>17/07/2020 SALUD</a:t>
            </a:r>
          </a:p>
          <a:p>
            <a:r>
              <a:rPr lang="es-ES" b="1" dirty="0"/>
              <a:t>Los controles ginecológicos se redujeron hasta un 70% en todo el país por la pandemia</a:t>
            </a:r>
          </a:p>
          <a:p>
            <a:r>
              <a:rPr lang="es-ES" dirty="0"/>
              <a:t>La tendencia se replica en la mayoría de las provincias. "En pacientes sin antecedentes, los controles pueden esperar un poco", dijo a Télam la médica Natalia </a:t>
            </a:r>
            <a:r>
              <a:rPr lang="es-ES" dirty="0" err="1"/>
              <a:t>Kienast</a:t>
            </a:r>
            <a:r>
              <a:rPr lang="es-ES" dirty="0"/>
              <a:t>, ginecóloga y obstetra del CEMIC.</a:t>
            </a:r>
          </a:p>
        </p:txBody>
      </p:sp>
      <p:pic>
        <p:nvPicPr>
          <p:cNvPr id="205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734" y="4347350"/>
            <a:ext cx="886820" cy="60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4669972" y="473075"/>
            <a:ext cx="1614288" cy="369332"/>
          </a:xfrm>
          <a:prstGeom prst="rect">
            <a:avLst/>
          </a:prstGeom>
          <a:noFill/>
        </p:spPr>
        <p:txBody>
          <a:bodyPr wrap="none" rtlCol="0">
            <a:spAutoFit/>
          </a:bodyPr>
          <a:lstStyle/>
          <a:p>
            <a:r>
              <a:rPr lang="es-ES" b="1" dirty="0" smtClean="0"/>
              <a:t>NOTICIAS 2020</a:t>
            </a:r>
            <a:endParaRPr lang="es-ES" b="1" dirty="0"/>
          </a:p>
        </p:txBody>
      </p:sp>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91207" y="1"/>
            <a:ext cx="900793" cy="63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Multidocumento"/>
          <p:cNvSpPr/>
          <p:nvPr/>
        </p:nvSpPr>
        <p:spPr>
          <a:xfrm>
            <a:off x="155575" y="109878"/>
            <a:ext cx="2519589" cy="1015319"/>
          </a:xfrm>
          <a:prstGeom prst="flowChartMultidocumen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smtClean="0"/>
              <a:t>CONJUNTO DE ACTIVIDADES</a:t>
            </a:r>
            <a:endParaRPr lang="es-ES" b="1" dirty="0"/>
          </a:p>
        </p:txBody>
      </p:sp>
    </p:spTree>
    <p:extLst>
      <p:ext uri="{BB962C8B-B14F-4D97-AF65-F5344CB8AC3E}">
        <p14:creationId xmlns:p14="http://schemas.microsoft.com/office/powerpoint/2010/main" val="322617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fade">
                                      <p:cBhvr>
                                        <p:cTn id="18" dur="1000"/>
                                        <p:tgtEl>
                                          <p:spTgt spid="2053"/>
                                        </p:tgtEl>
                                      </p:cBhvr>
                                    </p:animEffect>
                                    <p:anim calcmode="lin" valueType="num">
                                      <p:cBhvr>
                                        <p:cTn id="19" dur="1000" fill="hold"/>
                                        <p:tgtEl>
                                          <p:spTgt spid="2053"/>
                                        </p:tgtEl>
                                        <p:attrNameLst>
                                          <p:attrName>ppt_x</p:attrName>
                                        </p:attrNameLst>
                                      </p:cBhvr>
                                      <p:tavLst>
                                        <p:tav tm="0">
                                          <p:val>
                                            <p:strVal val="#ppt_x"/>
                                          </p:val>
                                        </p:tav>
                                        <p:tav tm="100000">
                                          <p:val>
                                            <p:strVal val="#ppt_x"/>
                                          </p:val>
                                        </p:tav>
                                      </p:tavLst>
                                    </p:anim>
                                    <p:anim calcmode="lin" valueType="num">
                                      <p:cBhvr>
                                        <p:cTn id="20" dur="1000" fill="hold"/>
                                        <p:tgtEl>
                                          <p:spTgt spid="205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056"/>
                                        </p:tgtEl>
                                        <p:attrNameLst>
                                          <p:attrName>style.visibility</p:attrName>
                                        </p:attrNameLst>
                                      </p:cBhvr>
                                      <p:to>
                                        <p:strVal val="visible"/>
                                      </p:to>
                                    </p:set>
                                    <p:animEffect transition="in" filter="fade">
                                      <p:cBhvr>
                                        <p:cTn id="28" dur="1000"/>
                                        <p:tgtEl>
                                          <p:spTgt spid="2056"/>
                                        </p:tgtEl>
                                      </p:cBhvr>
                                    </p:animEffect>
                                    <p:anim calcmode="lin" valueType="num">
                                      <p:cBhvr>
                                        <p:cTn id="29" dur="1000" fill="hold"/>
                                        <p:tgtEl>
                                          <p:spTgt spid="2056"/>
                                        </p:tgtEl>
                                        <p:attrNameLst>
                                          <p:attrName>ppt_x</p:attrName>
                                        </p:attrNameLst>
                                      </p:cBhvr>
                                      <p:tavLst>
                                        <p:tav tm="0">
                                          <p:val>
                                            <p:strVal val="#ppt_x"/>
                                          </p:val>
                                        </p:tav>
                                        <p:tav tm="100000">
                                          <p:val>
                                            <p:strVal val="#ppt_x"/>
                                          </p:val>
                                        </p:tav>
                                      </p:tavLst>
                                    </p:anim>
                                    <p:anim calcmode="lin" valueType="num">
                                      <p:cBhvr>
                                        <p:cTn id="30" dur="1000" fill="hold"/>
                                        <p:tgtEl>
                                          <p:spTgt spid="205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059"/>
                                        </p:tgtEl>
                                        <p:attrNameLst>
                                          <p:attrName>style.visibility</p:attrName>
                                        </p:attrNameLst>
                                      </p:cBhvr>
                                      <p:to>
                                        <p:strVal val="visible"/>
                                      </p:to>
                                    </p:set>
                                    <p:animEffect transition="in" filter="fade">
                                      <p:cBhvr>
                                        <p:cTn id="38" dur="1000"/>
                                        <p:tgtEl>
                                          <p:spTgt spid="2059"/>
                                        </p:tgtEl>
                                      </p:cBhvr>
                                    </p:animEffect>
                                    <p:anim calcmode="lin" valueType="num">
                                      <p:cBhvr>
                                        <p:cTn id="39" dur="1000" fill="hold"/>
                                        <p:tgtEl>
                                          <p:spTgt spid="2059"/>
                                        </p:tgtEl>
                                        <p:attrNameLst>
                                          <p:attrName>ppt_x</p:attrName>
                                        </p:attrNameLst>
                                      </p:cBhvr>
                                      <p:tavLst>
                                        <p:tav tm="0">
                                          <p:val>
                                            <p:strVal val="#ppt_x"/>
                                          </p:val>
                                        </p:tav>
                                        <p:tav tm="100000">
                                          <p:val>
                                            <p:strVal val="#ppt_x"/>
                                          </p:val>
                                        </p:tav>
                                      </p:tavLst>
                                    </p:anim>
                                    <p:anim calcmode="lin" valueType="num">
                                      <p:cBhvr>
                                        <p:cTn id="40" dur="1000" fill="hold"/>
                                        <p:tgtEl>
                                          <p:spTgt spid="205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10" y="1731005"/>
            <a:ext cx="5694589" cy="381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659640" y="497317"/>
            <a:ext cx="5111207" cy="369332"/>
          </a:xfrm>
          <a:prstGeom prst="rect">
            <a:avLst/>
          </a:prstGeom>
          <a:noFill/>
        </p:spPr>
        <p:txBody>
          <a:bodyPr wrap="none" rtlCol="0">
            <a:spAutoFit/>
          </a:bodyPr>
          <a:lstStyle/>
          <a:p>
            <a:r>
              <a:rPr lang="es-ES" b="1" dirty="0" smtClean="0"/>
              <a:t>Evolución Semanal 02 de Marzo / 29 de Mayo 2020 </a:t>
            </a:r>
            <a:endParaRPr lang="es-ES" b="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333" y="1714175"/>
            <a:ext cx="5806347" cy="381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Multidocumento"/>
          <p:cNvSpPr/>
          <p:nvPr/>
        </p:nvSpPr>
        <p:spPr>
          <a:xfrm>
            <a:off x="155575" y="109878"/>
            <a:ext cx="2519589" cy="1015319"/>
          </a:xfrm>
          <a:prstGeom prst="flowChartMultidocumen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smtClean="0"/>
              <a:t>DATOS CÓRDOBA</a:t>
            </a:r>
            <a:endParaRPr lang="es-ES" b="1" dirty="0"/>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91207" y="1"/>
            <a:ext cx="900793" cy="63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58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500" fill="hold"/>
                                        <p:tgtEl>
                                          <p:spTgt spid="3074"/>
                                        </p:tgtEl>
                                        <p:attrNameLst>
                                          <p:attrName>ppt_w</p:attrName>
                                        </p:attrNameLst>
                                      </p:cBhvr>
                                      <p:tavLst>
                                        <p:tav tm="0">
                                          <p:val>
                                            <p:fltVal val="0"/>
                                          </p:val>
                                        </p:tav>
                                        <p:tav tm="100000">
                                          <p:val>
                                            <p:strVal val="#ppt_w"/>
                                          </p:val>
                                        </p:tav>
                                      </p:tavLst>
                                    </p:anim>
                                    <p:anim calcmode="lin" valueType="num">
                                      <p:cBhvr>
                                        <p:cTn id="14" dur="500" fill="hold"/>
                                        <p:tgtEl>
                                          <p:spTgt spid="3074"/>
                                        </p:tgtEl>
                                        <p:attrNameLst>
                                          <p:attrName>ppt_h</p:attrName>
                                        </p:attrNameLst>
                                      </p:cBhvr>
                                      <p:tavLst>
                                        <p:tav tm="0">
                                          <p:val>
                                            <p:fltVal val="0"/>
                                          </p:val>
                                        </p:tav>
                                        <p:tav tm="100000">
                                          <p:val>
                                            <p:strVal val="#ppt_h"/>
                                          </p:val>
                                        </p:tav>
                                      </p:tavLst>
                                    </p:anim>
                                    <p:animEffect transition="in" filter="fade">
                                      <p:cBhvr>
                                        <p:cTn id="15" dur="500"/>
                                        <p:tgtEl>
                                          <p:spTgt spid="307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53" presetClass="entr" presetSubtype="16" fill="hold" nodeType="with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p:cTn id="23" dur="500" fill="hold"/>
                                        <p:tgtEl>
                                          <p:spTgt spid="3075"/>
                                        </p:tgtEl>
                                        <p:attrNameLst>
                                          <p:attrName>ppt_w</p:attrName>
                                        </p:attrNameLst>
                                      </p:cBhvr>
                                      <p:tavLst>
                                        <p:tav tm="0">
                                          <p:val>
                                            <p:fltVal val="0"/>
                                          </p:val>
                                        </p:tav>
                                        <p:tav tm="100000">
                                          <p:val>
                                            <p:strVal val="#ppt_w"/>
                                          </p:val>
                                        </p:tav>
                                      </p:tavLst>
                                    </p:anim>
                                    <p:anim calcmode="lin" valueType="num">
                                      <p:cBhvr>
                                        <p:cTn id="24" dur="500" fill="hold"/>
                                        <p:tgtEl>
                                          <p:spTgt spid="3075"/>
                                        </p:tgtEl>
                                        <p:attrNameLst>
                                          <p:attrName>ppt_h</p:attrName>
                                        </p:attrNameLst>
                                      </p:cBhvr>
                                      <p:tavLst>
                                        <p:tav tm="0">
                                          <p:val>
                                            <p:fltVal val="0"/>
                                          </p:val>
                                        </p:tav>
                                        <p:tav tm="100000">
                                          <p:val>
                                            <p:strVal val="#ppt_h"/>
                                          </p:val>
                                        </p:tav>
                                      </p:tavLst>
                                    </p:anim>
                                    <p:animEffect transition="in" filter="fade">
                                      <p:cBhvr>
                                        <p:cTn id="2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2" y="1547132"/>
            <a:ext cx="5882456" cy="406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794" y="1547133"/>
            <a:ext cx="6061006" cy="406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Multidocumento"/>
          <p:cNvSpPr/>
          <p:nvPr/>
        </p:nvSpPr>
        <p:spPr>
          <a:xfrm>
            <a:off x="155575" y="109878"/>
            <a:ext cx="2519589" cy="1015319"/>
          </a:xfrm>
          <a:prstGeom prst="flowChartMultidocumen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smtClean="0"/>
              <a:t>DATOS CÓRDOBA</a:t>
            </a:r>
            <a:endParaRPr lang="es-ES" b="1"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91207" y="1"/>
            <a:ext cx="900793" cy="63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49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ppt_w</p:attrName>
                                        </p:attrNameLst>
                                      </p:cBhvr>
                                      <p:tavLst>
                                        <p:tav tm="0">
                                          <p:val>
                                            <p:fltVal val="0"/>
                                          </p:val>
                                        </p:tav>
                                        <p:tav tm="100000">
                                          <p:val>
                                            <p:strVal val="#ppt_w"/>
                                          </p:val>
                                        </p:tav>
                                      </p:tavLst>
                                    </p:anim>
                                    <p:anim calcmode="lin" valueType="num">
                                      <p:cBhvr>
                                        <p:cTn id="14" dur="500" fill="hold"/>
                                        <p:tgtEl>
                                          <p:spTgt spid="4098"/>
                                        </p:tgtEl>
                                        <p:attrNameLst>
                                          <p:attrName>ppt_h</p:attrName>
                                        </p:attrNameLst>
                                      </p:cBhvr>
                                      <p:tavLst>
                                        <p:tav tm="0">
                                          <p:val>
                                            <p:fltVal val="0"/>
                                          </p:val>
                                        </p:tav>
                                        <p:tav tm="100000">
                                          <p:val>
                                            <p:strVal val="#ppt_h"/>
                                          </p:val>
                                        </p:tav>
                                      </p:tavLst>
                                    </p:anim>
                                    <p:animEffect transition="in" filter="fade">
                                      <p:cBhvr>
                                        <p:cTn id="15" dur="500"/>
                                        <p:tgtEl>
                                          <p:spTgt spid="4098"/>
                                        </p:tgtEl>
                                      </p:cBhvr>
                                    </p:animEffect>
                                  </p:childTnLst>
                                </p:cTn>
                              </p:par>
                              <p:par>
                                <p:cTn id="16" presetID="53" presetClass="entr" presetSubtype="16" fill="hold" nodeType="withEffect">
                                  <p:stCondLst>
                                    <p:cond delay="0"/>
                                  </p:stCondLst>
                                  <p:childTnLst>
                                    <p:set>
                                      <p:cBhvr>
                                        <p:cTn id="17" dur="1" fill="hold">
                                          <p:stCondLst>
                                            <p:cond delay="0"/>
                                          </p:stCondLst>
                                        </p:cTn>
                                        <p:tgtEl>
                                          <p:spTgt spid="4099"/>
                                        </p:tgtEl>
                                        <p:attrNameLst>
                                          <p:attrName>style.visibility</p:attrName>
                                        </p:attrNameLst>
                                      </p:cBhvr>
                                      <p:to>
                                        <p:strVal val="visible"/>
                                      </p:to>
                                    </p:set>
                                    <p:anim calcmode="lin" valueType="num">
                                      <p:cBhvr>
                                        <p:cTn id="18" dur="500" fill="hold"/>
                                        <p:tgtEl>
                                          <p:spTgt spid="4099"/>
                                        </p:tgtEl>
                                        <p:attrNameLst>
                                          <p:attrName>ppt_w</p:attrName>
                                        </p:attrNameLst>
                                      </p:cBhvr>
                                      <p:tavLst>
                                        <p:tav tm="0">
                                          <p:val>
                                            <p:fltVal val="0"/>
                                          </p:val>
                                        </p:tav>
                                        <p:tav tm="100000">
                                          <p:val>
                                            <p:strVal val="#ppt_w"/>
                                          </p:val>
                                        </p:tav>
                                      </p:tavLst>
                                    </p:anim>
                                    <p:anim calcmode="lin" valueType="num">
                                      <p:cBhvr>
                                        <p:cTn id="19" dur="500" fill="hold"/>
                                        <p:tgtEl>
                                          <p:spTgt spid="4099"/>
                                        </p:tgtEl>
                                        <p:attrNameLst>
                                          <p:attrName>ppt_h</p:attrName>
                                        </p:attrNameLst>
                                      </p:cBhvr>
                                      <p:tavLst>
                                        <p:tav tm="0">
                                          <p:val>
                                            <p:fltVal val="0"/>
                                          </p:val>
                                        </p:tav>
                                        <p:tav tm="100000">
                                          <p:val>
                                            <p:strVal val="#ppt_h"/>
                                          </p:val>
                                        </p:tav>
                                      </p:tavLst>
                                    </p:anim>
                                    <p:animEffect transition="in" filter="fade">
                                      <p:cBhvr>
                                        <p:cTn id="2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98222" y="1666510"/>
            <a:ext cx="8825592" cy="1200329"/>
          </a:xfrm>
          <a:prstGeom prst="rect">
            <a:avLst/>
          </a:prstGeom>
        </p:spPr>
        <p:txBody>
          <a:bodyPr wrap="square">
            <a:spAutoFit/>
          </a:bodyPr>
          <a:lstStyle/>
          <a:p>
            <a:r>
              <a:rPr lang="es-ES" cap="all" dirty="0"/>
              <a:t>11/08/2020 PROVINCIA DE BUENOS AIRES</a:t>
            </a:r>
          </a:p>
          <a:p>
            <a:r>
              <a:rPr lang="es-ES" b="1" dirty="0"/>
              <a:t>El jefe de Gabinete resaltó la inversión sanitaria en el informe ante la Legislatura</a:t>
            </a:r>
          </a:p>
          <a:p>
            <a:r>
              <a:rPr lang="es-ES" dirty="0"/>
              <a:t>Carlos Bianco destacó la inversión realizada en infraestructura, como el inicio de la construcción de 95 hospitales, salas de guardias y centros de atención primaria.</a:t>
            </a:r>
          </a:p>
        </p:txBody>
      </p:sp>
      <p:pic>
        <p:nvPicPr>
          <p:cNvPr id="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696" y="1962341"/>
            <a:ext cx="886820" cy="60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2098222" y="3699597"/>
            <a:ext cx="7845878" cy="2585323"/>
          </a:xfrm>
          <a:prstGeom prst="rect">
            <a:avLst/>
          </a:prstGeom>
        </p:spPr>
        <p:txBody>
          <a:bodyPr wrap="square">
            <a:spAutoFit/>
          </a:bodyPr>
          <a:lstStyle/>
          <a:p>
            <a:r>
              <a:rPr lang="es-ES" b="1" dirty="0"/>
              <a:t>Los detalles de cómo avanza la infraestructura sanitaria en la Provincia.</a:t>
            </a:r>
          </a:p>
          <a:p>
            <a:r>
              <a:rPr lang="es-ES" dirty="0"/>
              <a:t>10-06-2020</a:t>
            </a:r>
          </a:p>
          <a:p>
            <a:r>
              <a:rPr lang="es-ES" dirty="0"/>
              <a:t>El Ministerio de Infraestructura y Servicios Públicos bonaerense finalizó la obra del nuevo Centro de Atención Primaria de la Salud (CAPS) "</a:t>
            </a:r>
            <a:r>
              <a:rPr lang="es-ES" dirty="0" err="1"/>
              <a:t>Yapeyú</a:t>
            </a:r>
            <a:r>
              <a:rPr lang="es-ES" dirty="0"/>
              <a:t>", en la localidad de Almirante Brown, distrito que contará con más consultorios y enfermería para enfrentar la pandemia de coronavirus.</a:t>
            </a:r>
          </a:p>
          <a:p>
            <a:r>
              <a:rPr lang="es-ES" dirty="0"/>
              <a:t>Los trabajos incluyeron la construcción de seis consultorios nuevos, una sala de enfermería y una farmacia, entre otros, detalló un comunicado de la cartera provincial.</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66" y="3226068"/>
            <a:ext cx="28575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Multidocumento"/>
          <p:cNvSpPr/>
          <p:nvPr/>
        </p:nvSpPr>
        <p:spPr>
          <a:xfrm>
            <a:off x="155575" y="109878"/>
            <a:ext cx="2519589" cy="1015319"/>
          </a:xfrm>
          <a:prstGeom prst="flowChartMultidocumen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smtClean="0"/>
              <a:t>NIVEL DE ATENCIÓN</a:t>
            </a:r>
            <a:endParaRPr lang="es-ES" b="1" dirty="0"/>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91207" y="1"/>
            <a:ext cx="900793" cy="63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75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5212</TotalTime>
  <Words>694</Words>
  <Application>Microsoft Office PowerPoint</Application>
  <PresentationFormat>Personalizado</PresentationFormat>
  <Paragraphs>114</Paragraphs>
  <Slides>16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18" baseType="lpstr">
      <vt:lpstr>Tema de Office</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NAVARRO</dc:creator>
  <cp:lastModifiedBy>Carlos</cp:lastModifiedBy>
  <cp:revision>56</cp:revision>
  <dcterms:created xsi:type="dcterms:W3CDTF">2020-10-01T15:18:35Z</dcterms:created>
  <dcterms:modified xsi:type="dcterms:W3CDTF">2020-10-22T13:26:24Z</dcterms:modified>
</cp:coreProperties>
</file>