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  <p:sldMasterId id="2147483694" r:id="rId2"/>
  </p:sldMasterIdLst>
  <p:notesMasterIdLst>
    <p:notesMasterId r:id="rId11"/>
  </p:notesMasterIdLst>
  <p:sldIdLst>
    <p:sldId id="330" r:id="rId3"/>
    <p:sldId id="360" r:id="rId4"/>
    <p:sldId id="361" r:id="rId5"/>
    <p:sldId id="362" r:id="rId6"/>
    <p:sldId id="363" r:id="rId7"/>
    <p:sldId id="364" r:id="rId8"/>
    <p:sldId id="366" r:id="rId9"/>
    <p:sldId id="368" r:id="rId10"/>
  </p:sldIdLst>
  <p:sldSz cx="9144000" cy="6858000" type="screen4x3"/>
  <p:notesSz cx="6858000" cy="9144000"/>
  <p:custDataLst>
    <p:tags r:id="rId12"/>
  </p:custDataLst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E6851F"/>
    <a:srgbClr val="E88821"/>
    <a:srgbClr val="3D90E8"/>
    <a:srgbClr val="3C89D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655" autoAdjust="0"/>
  </p:normalViewPr>
  <p:slideViewPr>
    <p:cSldViewPr snapToGrid="0" snapToObjects="1">
      <p:cViewPr>
        <p:scale>
          <a:sx n="80" d="100"/>
          <a:sy n="80" d="100"/>
        </p:scale>
        <p:origin x="-108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89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2CC8A-CECC-5F49-A737-F96A89478093}" type="datetimeFigureOut">
              <a:rPr lang="es-ES" smtClean="0"/>
              <a:pPr/>
              <a:t>06/06/2019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4320E-41E9-644B-850F-CFDBD5C4FD7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3963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9E81-A382-4C20-9517-42140EAF317C}" type="datetimeFigureOut">
              <a:rPr lang="es-AR" smtClean="0"/>
              <a:pPr/>
              <a:t>06/06/2019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7B7F-0B79-4036-87CA-D16D60FB063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9E81-A382-4C20-9517-42140EAF317C}" type="datetimeFigureOut">
              <a:rPr lang="es-AR" smtClean="0"/>
              <a:pPr/>
              <a:t>06/06/2019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7B7F-0B79-4036-87CA-D16D60FB063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9E81-A382-4C20-9517-42140EAF317C}" type="datetimeFigureOut">
              <a:rPr lang="es-AR" smtClean="0"/>
              <a:pPr/>
              <a:t>06/06/2019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7B7F-0B79-4036-87CA-D16D60FB063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6892-B030-F345-8FCB-6949E266640B}" type="datetimeFigureOut">
              <a:rPr lang="es-ES" smtClean="0"/>
              <a:pPr/>
              <a:t>06/06/2019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95FF-2281-424F-A0D7-EF57A3E1F7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6892-B030-F345-8FCB-6949E266640B}" type="datetimeFigureOut">
              <a:rPr lang="es-ES" smtClean="0"/>
              <a:pPr/>
              <a:t>06/06/2019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95FF-2281-424F-A0D7-EF57A3E1F75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6892-B030-F345-8FCB-6949E266640B}" type="datetimeFigureOut">
              <a:rPr lang="es-ES" smtClean="0"/>
              <a:pPr/>
              <a:t>06/06/2019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95FF-2281-424F-A0D7-EF57A3E1F7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6892-B030-F345-8FCB-6949E266640B}" type="datetimeFigureOut">
              <a:rPr lang="es-ES" smtClean="0"/>
              <a:pPr/>
              <a:t>06/06/2019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95FF-2281-424F-A0D7-EF57A3E1F7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6892-B030-F345-8FCB-6949E266640B}" type="datetimeFigureOut">
              <a:rPr lang="es-ES" smtClean="0"/>
              <a:pPr/>
              <a:t>06/06/2019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95FF-2281-424F-A0D7-EF57A3E1F7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6892-B030-F345-8FCB-6949E266640B}" type="datetimeFigureOut">
              <a:rPr lang="es-ES" smtClean="0"/>
              <a:pPr/>
              <a:t>06/06/2019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95FF-2281-424F-A0D7-EF57A3E1F7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6892-B030-F345-8FCB-6949E266640B}" type="datetimeFigureOut">
              <a:rPr lang="es-ES" smtClean="0"/>
              <a:pPr/>
              <a:t>06/06/2019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95FF-2281-424F-A0D7-EF57A3E1F7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6892-B030-F345-8FCB-6949E266640B}" type="datetimeFigureOut">
              <a:rPr lang="es-ES" smtClean="0"/>
              <a:pPr/>
              <a:t>06/06/2019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95FF-2281-424F-A0D7-EF57A3E1F7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9E81-A382-4C20-9517-42140EAF317C}" type="datetimeFigureOut">
              <a:rPr lang="es-AR" smtClean="0"/>
              <a:pPr/>
              <a:t>06/06/2019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7B7F-0B79-4036-87CA-D16D60FB063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6892-B030-F345-8FCB-6949E266640B}" type="datetimeFigureOut">
              <a:rPr lang="es-ES" smtClean="0"/>
              <a:pPr/>
              <a:t>06/06/2019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95FF-2281-424F-A0D7-EF57A3E1F7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6892-B030-F345-8FCB-6949E266640B}" type="datetimeFigureOut">
              <a:rPr lang="es-ES" smtClean="0"/>
              <a:pPr/>
              <a:t>06/06/2019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95FF-2281-424F-A0D7-EF57A3E1F7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6892-B030-F345-8FCB-6949E266640B}" type="datetimeFigureOut">
              <a:rPr lang="es-ES" smtClean="0"/>
              <a:pPr/>
              <a:t>06/06/2019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95FF-2281-424F-A0D7-EF57A3E1F7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BDAD-8925-4CA3-AF28-EB0F69CFEF40}" type="datetimeFigureOut">
              <a:rPr lang="es-AR" smtClean="0"/>
              <a:pPr/>
              <a:t>06/06/2019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F75C-DF60-4A7C-AAEE-29A791C858E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9E81-A382-4C20-9517-42140EAF317C}" type="datetimeFigureOut">
              <a:rPr lang="es-AR" smtClean="0"/>
              <a:pPr/>
              <a:t>06/06/2019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7B7F-0B79-4036-87CA-D16D60FB063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9E81-A382-4C20-9517-42140EAF317C}" type="datetimeFigureOut">
              <a:rPr lang="es-AR" smtClean="0"/>
              <a:pPr/>
              <a:t>06/06/2019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7B7F-0B79-4036-87CA-D16D60FB063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9E81-A382-4C20-9517-42140EAF317C}" type="datetimeFigureOut">
              <a:rPr lang="es-AR" smtClean="0"/>
              <a:pPr/>
              <a:t>06/06/2019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7B7F-0B79-4036-87CA-D16D60FB063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9E81-A382-4C20-9517-42140EAF317C}" type="datetimeFigureOut">
              <a:rPr lang="es-AR" smtClean="0"/>
              <a:pPr/>
              <a:t>06/06/2019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7B7F-0B79-4036-87CA-D16D60FB063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9E81-A382-4C20-9517-42140EAF317C}" type="datetimeFigureOut">
              <a:rPr lang="es-AR" smtClean="0"/>
              <a:pPr/>
              <a:t>06/06/2019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7B7F-0B79-4036-87CA-D16D60FB063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9E81-A382-4C20-9517-42140EAF317C}" type="datetimeFigureOut">
              <a:rPr lang="es-AR" smtClean="0"/>
              <a:pPr/>
              <a:t>06/06/2019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7B7F-0B79-4036-87CA-D16D60FB063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9E81-A382-4C20-9517-42140EAF317C}" type="datetimeFigureOut">
              <a:rPr lang="es-AR" smtClean="0"/>
              <a:pPr/>
              <a:t>06/06/2019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7B7F-0B79-4036-87CA-D16D60FB063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A9E81-A382-4C20-9517-42140EAF317C}" type="datetimeFigureOut">
              <a:rPr lang="es-AR" smtClean="0"/>
              <a:pPr/>
              <a:t>06/06/2019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B7B7F-0B79-4036-87CA-D16D60FB063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A9E81-A382-4C20-9517-42140EAF317C}" type="datetimeFigureOut">
              <a:rPr lang="es-AR" smtClean="0"/>
              <a:pPr/>
              <a:t>06/06/2019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B7B7F-0B79-4036-87CA-D16D60FB0638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8" name="Picture 2" descr="Image result for iie anm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236042" y="6339718"/>
            <a:ext cx="948448" cy="412369"/>
          </a:xfrm>
          <a:prstGeom prst="rect">
            <a:avLst/>
          </a:prstGeom>
          <a:noFill/>
        </p:spPr>
      </p:pic>
      <p:pic>
        <p:nvPicPr>
          <p:cNvPr id="9" name="Picture 4" descr="Image result for iie anm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279162" y="6298555"/>
            <a:ext cx="472085" cy="453531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 userDrawn="1"/>
        </p:nvSpPr>
        <p:spPr>
          <a:xfrm>
            <a:off x="8010995" y="6475087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Zulma Ortiz</a:t>
            </a:r>
            <a:endParaRPr lang="es-AR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10 Rectángulo"/>
          <p:cNvSpPr/>
          <p:nvPr userDrawn="1"/>
        </p:nvSpPr>
        <p:spPr>
          <a:xfrm flipV="1">
            <a:off x="7779624" y="6583104"/>
            <a:ext cx="45719" cy="4571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Rectángulo"/>
          <p:cNvSpPr/>
          <p:nvPr userDrawn="1"/>
        </p:nvSpPr>
        <p:spPr>
          <a:xfrm flipV="1">
            <a:off x="7965276" y="6583104"/>
            <a:ext cx="45719" cy="45719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677" r:id="rId12"/>
    <p:sldLayoutId id="214748370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efinicion.de/territorialidad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201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es.wikipedia.org/wiki/Anexo:Departamentos_y_partidos_de_Argentina_por_superficie_y_poblaci%C3%B3n_(2010)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99074" y="1714489"/>
            <a:ext cx="9479538" cy="1885968"/>
          </a:xfrm>
        </p:spPr>
        <p:txBody>
          <a:bodyPr>
            <a:noAutofit/>
          </a:bodyPr>
          <a:lstStyle/>
          <a:p>
            <a:r>
              <a:rPr lang="es-AR" sz="4000" b="1" dirty="0" smtClean="0"/>
              <a:t>Astaná y el camino a seguir en Argentina</a:t>
            </a:r>
            <a:endParaRPr lang="es-AR" sz="40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24824" y="3476284"/>
            <a:ext cx="6862463" cy="1752600"/>
          </a:xfrm>
        </p:spPr>
        <p:txBody>
          <a:bodyPr>
            <a:normAutofit/>
          </a:bodyPr>
          <a:lstStyle/>
          <a:p>
            <a:r>
              <a:rPr lang="es-AR" dirty="0" smtClean="0"/>
              <a:t>Zulma Ortiz</a:t>
            </a:r>
          </a:p>
          <a:p>
            <a:r>
              <a:rPr lang="es-AR" sz="2400" dirty="0" smtClean="0"/>
              <a:t>Instituto de Investigaciones Epidemiológicas. Academia Nacional de Medicina, </a:t>
            </a:r>
            <a:r>
              <a:rPr lang="es-AR" sz="2400" dirty="0"/>
              <a:t>B</a:t>
            </a:r>
            <a:r>
              <a:rPr lang="es-AR" sz="2400" dirty="0" smtClean="0"/>
              <a:t>uenos Aires</a:t>
            </a:r>
            <a:endParaRPr lang="es-A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b="1" dirty="0" smtClean="0"/>
              <a:t>Ideas fuerza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88946"/>
            <a:ext cx="8229600" cy="4525963"/>
          </a:xfrm>
        </p:spPr>
        <p:txBody>
          <a:bodyPr>
            <a:normAutofit/>
          </a:bodyPr>
          <a:lstStyle/>
          <a:p>
            <a:pPr>
              <a:buSzPct val="75000"/>
              <a:buFont typeface="Wingdings" pitchFamily="2" charset="2"/>
              <a:buChar char="§"/>
            </a:pPr>
            <a:r>
              <a:rPr lang="es-AR" sz="3600" b="1" dirty="0" err="1" smtClean="0"/>
              <a:t>Glocalización</a:t>
            </a:r>
            <a:endParaRPr lang="es-AR" sz="3600" b="1" dirty="0" smtClean="0"/>
          </a:p>
          <a:p>
            <a:pPr>
              <a:buSzPct val="75000"/>
              <a:buFont typeface="Wingdings" pitchFamily="2" charset="2"/>
              <a:buChar char="§"/>
            </a:pPr>
            <a:r>
              <a:rPr lang="es-AR" sz="3600" b="1" dirty="0" smtClean="0"/>
              <a:t>Territorialidad</a:t>
            </a:r>
          </a:p>
          <a:p>
            <a:pPr>
              <a:buSzPct val="75000"/>
              <a:buFont typeface="Wingdings" pitchFamily="2" charset="2"/>
              <a:buChar char="§"/>
            </a:pPr>
            <a:r>
              <a:rPr lang="es-AR" sz="3600" b="1" dirty="0" smtClean="0"/>
              <a:t>Integración</a:t>
            </a:r>
          </a:p>
          <a:p>
            <a:pPr>
              <a:buSzPct val="75000"/>
              <a:buNone/>
            </a:pPr>
            <a:endParaRPr lang="es-AR" sz="3600" b="1" dirty="0"/>
          </a:p>
        </p:txBody>
      </p:sp>
      <p:pic>
        <p:nvPicPr>
          <p:cNvPr id="4" name="3 Imagen" descr="Global-vendors-Wordbee-feature-image-1200x75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110" y="1906384"/>
            <a:ext cx="4508938" cy="2836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b="1" dirty="0" smtClean="0"/>
              <a:t>Ideas fuerza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0633" y="1371592"/>
            <a:ext cx="8308415" cy="4525963"/>
          </a:xfrm>
        </p:spPr>
        <p:txBody>
          <a:bodyPr>
            <a:normAutofit/>
          </a:bodyPr>
          <a:lstStyle/>
          <a:p>
            <a:pPr>
              <a:buSzPct val="75000"/>
              <a:buFont typeface="Wingdings" pitchFamily="2" charset="2"/>
              <a:buChar char="§"/>
            </a:pPr>
            <a:r>
              <a:rPr lang="es-AR" b="1" dirty="0" err="1" smtClean="0"/>
              <a:t>Glocalización</a:t>
            </a:r>
            <a:r>
              <a:rPr lang="es-AR" b="1" dirty="0" smtClean="0"/>
              <a:t>: </a:t>
            </a:r>
            <a:r>
              <a:rPr lang="es-AR" dirty="0" smtClean="0"/>
              <a:t>nace de la composición entre globalización y localización </a:t>
            </a:r>
            <a:endParaRPr lang="es-AR" b="1" dirty="0" smtClean="0"/>
          </a:p>
          <a:p>
            <a:pPr>
              <a:buSzPct val="75000"/>
              <a:buNone/>
            </a:pPr>
            <a:r>
              <a:rPr lang="es-AR" b="1" dirty="0" smtClean="0"/>
              <a:t> </a:t>
            </a:r>
            <a:endParaRPr lang="es-AR" b="1" dirty="0"/>
          </a:p>
        </p:txBody>
      </p:sp>
      <p:sp>
        <p:nvSpPr>
          <p:cNvPr id="5" name="4 Llamada con línea 3 (borde y barra de énfasis)"/>
          <p:cNvSpPr/>
          <p:nvPr/>
        </p:nvSpPr>
        <p:spPr>
          <a:xfrm>
            <a:off x="1403131" y="2774705"/>
            <a:ext cx="2995448" cy="930166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73980"/>
              <a:gd name="adj8" fmla="val 12900"/>
            </a:avLst>
          </a:prstGeom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 smtClean="0">
                <a:solidFill>
                  <a:schemeClr val="bg1"/>
                </a:solidFill>
              </a:rPr>
              <a:t>	Declaración 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6" name="5 Llamada con línea 3 (borde y barra de énfasis)"/>
          <p:cNvSpPr/>
          <p:nvPr/>
        </p:nvSpPr>
        <p:spPr>
          <a:xfrm>
            <a:off x="5155439" y="2758939"/>
            <a:ext cx="2995448" cy="930166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73980"/>
              <a:gd name="adj8" fmla="val 12900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 smtClean="0">
                <a:solidFill>
                  <a:schemeClr val="bg1"/>
                </a:solidFill>
              </a:rPr>
              <a:t>	Agenda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1844566" y="4256664"/>
            <a:ext cx="2758965" cy="105754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dirty="0" smtClean="0"/>
              <a:t>Alma-Ata</a:t>
            </a:r>
          </a:p>
          <a:p>
            <a:pPr algn="ctr"/>
            <a:r>
              <a:rPr lang="es-AR" sz="3200" dirty="0" smtClean="0"/>
              <a:t>Astaná</a:t>
            </a:r>
            <a:endParaRPr lang="es-AR" sz="3200" dirty="0"/>
          </a:p>
        </p:txBody>
      </p:sp>
      <p:sp>
        <p:nvSpPr>
          <p:cNvPr id="9" name="8 Elipse"/>
          <p:cNvSpPr/>
          <p:nvPr/>
        </p:nvSpPr>
        <p:spPr>
          <a:xfrm>
            <a:off x="5481252" y="4267170"/>
            <a:ext cx="2758965" cy="105754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dirty="0" smtClean="0"/>
              <a:t>CUS</a:t>
            </a:r>
          </a:p>
          <a:p>
            <a:pPr algn="ctr"/>
            <a:r>
              <a:rPr lang="es-AR" sz="3200" dirty="0" smtClean="0"/>
              <a:t>ODS</a:t>
            </a:r>
            <a:endParaRPr lang="es-AR" sz="3200" dirty="0"/>
          </a:p>
        </p:txBody>
      </p:sp>
      <p:sp>
        <p:nvSpPr>
          <p:cNvPr id="10" name="9 Rectángulo"/>
          <p:cNvSpPr/>
          <p:nvPr/>
        </p:nvSpPr>
        <p:spPr>
          <a:xfrm>
            <a:off x="788276" y="5565228"/>
            <a:ext cx="7451941" cy="6003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4400" b="1" dirty="0" smtClean="0"/>
              <a:t>ACCIÓN</a:t>
            </a:r>
            <a:endParaRPr lang="es-AR" sz="4400" b="1" dirty="0"/>
          </a:p>
        </p:txBody>
      </p:sp>
      <p:pic>
        <p:nvPicPr>
          <p:cNvPr id="11" name="10 Imagen" descr="Global-vendors-Wordbee-feature-image-1200x75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435" y="0"/>
            <a:ext cx="1844565" cy="1160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b="1" dirty="0" smtClean="0"/>
              <a:t>Ideas fuerza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0633" y="1718444"/>
            <a:ext cx="8308415" cy="4525963"/>
          </a:xfrm>
        </p:spPr>
        <p:txBody>
          <a:bodyPr>
            <a:normAutofit/>
          </a:bodyPr>
          <a:lstStyle/>
          <a:p>
            <a:pPr>
              <a:buSzPct val="75000"/>
              <a:buNone/>
            </a:pPr>
            <a:r>
              <a:rPr lang="es-AR" b="1" dirty="0" smtClean="0"/>
              <a:t>	Territorialidad </a:t>
            </a:r>
            <a:r>
              <a:rPr lang="es-AR" dirty="0" smtClean="0"/>
              <a:t>una zona o una región que establece una jurisdicción, pertenece a un cierto Estado o sirve como campo de acción. </a:t>
            </a:r>
          </a:p>
          <a:p>
            <a:pPr>
              <a:buSzPct val="75000"/>
              <a:buNone/>
            </a:pPr>
            <a:r>
              <a:rPr lang="es-AR" dirty="0" smtClean="0"/>
              <a:t>	El concepto suele referirse al modo de circunscripción de algo de acuerdo a su desarrollo territorial.</a:t>
            </a:r>
            <a:endParaRPr lang="es-AR" b="1" dirty="0" smtClean="0"/>
          </a:p>
          <a:p>
            <a:pPr>
              <a:buSzPct val="75000"/>
              <a:buNone/>
            </a:pPr>
            <a:r>
              <a:rPr lang="es-AR" b="1" dirty="0" smtClean="0"/>
              <a:t> </a:t>
            </a:r>
            <a:endParaRPr lang="es-AR" b="1" dirty="0"/>
          </a:p>
        </p:txBody>
      </p:sp>
      <p:pic>
        <p:nvPicPr>
          <p:cNvPr id="11" name="10 Imagen" descr="Global-vendors-Wordbee-feature-image-1200x75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435" y="0"/>
            <a:ext cx="1844565" cy="1160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11 Rectángulo"/>
          <p:cNvSpPr/>
          <p:nvPr/>
        </p:nvSpPr>
        <p:spPr>
          <a:xfrm>
            <a:off x="959022" y="5502166"/>
            <a:ext cx="4746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dirty="0" smtClean="0">
                <a:hlinkClick r:id="rId3"/>
              </a:rPr>
              <a:t>https://definicion.de/territorialidad/</a:t>
            </a:r>
            <a:endParaRPr lang="es-AR" sz="2400" dirty="0"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mapasgigantes.com/wp-content/uploads/2017/01/Mapa-Argentina-gigan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682" y="208617"/>
            <a:ext cx="3852565" cy="6126163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35244" y="1458565"/>
            <a:ext cx="4612971" cy="4525963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AR" sz="2800" b="1" dirty="0" smtClean="0">
                <a:latin typeface="Arial" charset="0"/>
                <a:cs typeface="Arial" charset="0"/>
                <a:hlinkClick r:id="rId3" tooltip="2014"/>
              </a:rPr>
              <a:t>2014</a:t>
            </a:r>
            <a:r>
              <a:rPr lang="es-AR" sz="2800" b="1" dirty="0" smtClean="0">
                <a:latin typeface="Arial" charset="0"/>
                <a:cs typeface="Arial" charset="0"/>
              </a:rPr>
              <a:t> </a:t>
            </a:r>
            <a:r>
              <a:rPr lang="es-AR" sz="2800" dirty="0" smtClean="0">
                <a:solidFill>
                  <a:srgbClr val="222222"/>
                </a:solidFill>
                <a:latin typeface="Arial" charset="0"/>
                <a:cs typeface="Arial" charset="0"/>
              </a:rPr>
              <a:t>un total de 528 subdivisiones de 2do orden en el territorio nacional, </a:t>
            </a:r>
          </a:p>
          <a:p>
            <a:pPr marL="1371600" lvl="3" indent="-1371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s-AR" sz="2800" dirty="0" smtClean="0">
                <a:solidFill>
                  <a:srgbClr val="222222"/>
                </a:solidFill>
                <a:latin typeface="Arial" charset="0"/>
                <a:cs typeface="Arial" charset="0"/>
              </a:rPr>
              <a:t>378 departamentos</a:t>
            </a:r>
          </a:p>
          <a:p>
            <a:pPr marL="1371600" lvl="3" indent="-1371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s-AR" sz="2800" dirty="0" smtClean="0">
                <a:solidFill>
                  <a:srgbClr val="222222"/>
                </a:solidFill>
                <a:latin typeface="Arial" charset="0"/>
                <a:cs typeface="Arial" charset="0"/>
              </a:rPr>
              <a:t>135 partidos</a:t>
            </a:r>
          </a:p>
          <a:p>
            <a:pPr marL="1371600" lvl="3" indent="-1371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s-AR" sz="2800" dirty="0" smtClean="0">
                <a:solidFill>
                  <a:srgbClr val="222222"/>
                </a:solidFill>
                <a:latin typeface="Arial" charset="0"/>
                <a:cs typeface="Arial" charset="0"/>
              </a:rPr>
              <a:t> 15 comunas</a:t>
            </a:r>
          </a:p>
          <a:p>
            <a:endParaRPr lang="es-AR" sz="4000" dirty="0"/>
          </a:p>
        </p:txBody>
      </p:sp>
      <p:sp>
        <p:nvSpPr>
          <p:cNvPr id="7" name="6 Rectángulo"/>
          <p:cNvSpPr/>
          <p:nvPr/>
        </p:nvSpPr>
        <p:spPr>
          <a:xfrm>
            <a:off x="1914601" y="6334780"/>
            <a:ext cx="55546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400" dirty="0" smtClean="0">
                <a:hlinkClick r:id="rId4"/>
              </a:rPr>
              <a:t>https://es.wikipedia.org/wiki/Anexo:Departamentos_y_partidos_de_Argentina_por_superficie_y_poblaci%C3%B3n_(2010)</a:t>
            </a:r>
            <a:endParaRPr lang="es-A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partidos-de-la-provincia-de-buenos-ai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89573"/>
            <a:ext cx="5486400" cy="6366352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06405" y="-35612"/>
            <a:ext cx="4227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AR" sz="2400" dirty="0" smtClean="0"/>
              <a:t>	Rawson tiene 2.104 habs.</a:t>
            </a:r>
          </a:p>
          <a:p>
            <a:pPr>
              <a:buNone/>
            </a:pPr>
            <a:r>
              <a:rPr lang="es-AR" sz="2400" dirty="0" smtClean="0"/>
              <a:t>	+70% tienen OOSS</a:t>
            </a:r>
          </a:p>
          <a:p>
            <a:pPr>
              <a:buNone/>
            </a:pPr>
            <a:r>
              <a:rPr lang="es-AR" sz="2400" dirty="0" smtClean="0"/>
              <a:t>	25% cobertura pública </a:t>
            </a:r>
            <a:r>
              <a:rPr lang="es-AR" sz="1600" dirty="0" smtClean="0"/>
              <a:t>exclusiva </a:t>
            </a:r>
            <a:endParaRPr lang="es-AR" sz="2400" dirty="0" smtClean="0"/>
          </a:p>
          <a:p>
            <a:pPr>
              <a:buNone/>
            </a:pPr>
            <a:r>
              <a:rPr lang="es-AR" sz="2400" dirty="0" smtClean="0"/>
              <a:t>	1 hospital (31 camas) </a:t>
            </a:r>
            <a:r>
              <a:rPr lang="es-ES" sz="2400" dirty="0" smtClean="0"/>
              <a:t>internación general, bajo riesgo, municipal. </a:t>
            </a:r>
          </a:p>
          <a:p>
            <a:pPr>
              <a:buNone/>
            </a:pPr>
            <a:r>
              <a:rPr lang="es-ES" sz="2400" dirty="0" smtClean="0"/>
              <a:t>	2 médicos de cabecera que atienden en consultorio privado. No cuenta con laboratorio, las muestras se envían a Chacabuco. </a:t>
            </a:r>
          </a:p>
          <a:p>
            <a:pPr>
              <a:buNone/>
            </a:pPr>
            <a:r>
              <a:rPr lang="es-AR" sz="2400" dirty="0" smtClean="0"/>
              <a:t>	Frente a demanda especializada, los </a:t>
            </a:r>
            <a:r>
              <a:rPr lang="es-AR" sz="2400" dirty="0" err="1" smtClean="0"/>
              <a:t>ptes</a:t>
            </a:r>
            <a:r>
              <a:rPr lang="es-AR" sz="2400" dirty="0" smtClean="0"/>
              <a:t> son referidos a efectores del sistema de salud de Chacabuco </a:t>
            </a:r>
            <a:r>
              <a:rPr lang="es-AR" sz="1600" dirty="0" smtClean="0"/>
              <a:t>(10 CAPS, un Centro Integral Comunitario y un Hospital general)</a:t>
            </a:r>
            <a:endParaRPr lang="es-AR" sz="2400" dirty="0"/>
          </a:p>
        </p:txBody>
      </p:sp>
      <p:cxnSp>
        <p:nvCxnSpPr>
          <p:cNvPr id="6" name="5 Conector recto de flecha"/>
          <p:cNvCxnSpPr/>
          <p:nvPr/>
        </p:nvCxnSpPr>
        <p:spPr>
          <a:xfrm rot="10800000" flipV="1">
            <a:off x="2622890" y="807514"/>
            <a:ext cx="2863512" cy="1912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con línea 3 (borde y barra de énfasis)"/>
          <p:cNvSpPr/>
          <p:nvPr/>
        </p:nvSpPr>
        <p:spPr>
          <a:xfrm>
            <a:off x="1403131" y="387830"/>
            <a:ext cx="2995448" cy="930166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73980"/>
              <a:gd name="adj8" fmla="val 12900"/>
            </a:avLst>
          </a:prstGeom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 smtClean="0">
                <a:solidFill>
                  <a:schemeClr val="bg1"/>
                </a:solidFill>
              </a:rPr>
              <a:t>	Coordinación asistencial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5" name="4 Llamada con línea 3 (borde y barra de énfasis)"/>
          <p:cNvSpPr/>
          <p:nvPr/>
        </p:nvSpPr>
        <p:spPr>
          <a:xfrm>
            <a:off x="5155439" y="372064"/>
            <a:ext cx="2995448" cy="930166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73980"/>
              <a:gd name="adj8" fmla="val 12900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 smtClean="0">
                <a:solidFill>
                  <a:schemeClr val="bg1"/>
                </a:solidFill>
              </a:rPr>
              <a:t> </a:t>
            </a:r>
            <a:r>
              <a:rPr lang="es-ES" sz="3200" b="1" dirty="0" smtClean="0"/>
              <a:t>Continuidad asistencial</a:t>
            </a:r>
            <a:r>
              <a:rPr lang="es-ES" sz="3200" dirty="0" smtClean="0"/>
              <a:t> 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748145" y="1793175"/>
            <a:ext cx="7128983" cy="290946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dirty="0" smtClean="0"/>
              <a:t>“</a:t>
            </a:r>
            <a:r>
              <a:rPr lang="es-AR" sz="2800" dirty="0" err="1" smtClean="0"/>
              <a:t>Task</a:t>
            </a:r>
            <a:r>
              <a:rPr lang="es-AR" sz="2800" dirty="0" smtClean="0"/>
              <a:t> </a:t>
            </a:r>
            <a:r>
              <a:rPr lang="es-AR" sz="2800" dirty="0" err="1" smtClean="0"/>
              <a:t>shifting</a:t>
            </a:r>
            <a:r>
              <a:rPr lang="es-AR" sz="2800" dirty="0" smtClean="0"/>
              <a:t>” “</a:t>
            </a:r>
            <a:r>
              <a:rPr lang="es-AR" sz="2800" dirty="0" err="1" smtClean="0"/>
              <a:t>Task</a:t>
            </a:r>
            <a:r>
              <a:rPr lang="es-AR" sz="2800" dirty="0" smtClean="0"/>
              <a:t> </a:t>
            </a:r>
            <a:r>
              <a:rPr lang="es-AR" sz="2800" dirty="0" err="1" smtClean="0"/>
              <a:t>sharing</a:t>
            </a:r>
            <a:r>
              <a:rPr lang="es-AR" sz="2800" dirty="0" smtClean="0"/>
              <a:t>”</a:t>
            </a:r>
          </a:p>
          <a:p>
            <a:pPr algn="ctr"/>
            <a:r>
              <a:rPr lang="es-AR" sz="2800" dirty="0" smtClean="0"/>
              <a:t>Cambiar y compartir tareas</a:t>
            </a:r>
          </a:p>
          <a:p>
            <a:pPr algn="ctr"/>
            <a:r>
              <a:rPr lang="es-AR" sz="2800" dirty="0" smtClean="0"/>
              <a:t>Delegación de tareas</a:t>
            </a:r>
          </a:p>
          <a:p>
            <a:pPr algn="ctr"/>
            <a:r>
              <a:rPr lang="es-AR" sz="2800" dirty="0" smtClean="0"/>
              <a:t>Líneas de cuidado</a:t>
            </a:r>
          </a:p>
          <a:p>
            <a:pPr algn="ctr"/>
            <a:r>
              <a:rPr lang="es-AR" sz="2800" dirty="0" smtClean="0"/>
              <a:t>Redes</a:t>
            </a:r>
          </a:p>
          <a:p>
            <a:pPr algn="ctr"/>
            <a:r>
              <a:rPr lang="es-AR" sz="2800" dirty="0" smtClean="0"/>
              <a:t>POCT</a:t>
            </a:r>
            <a:endParaRPr lang="es-AR" sz="2800" dirty="0"/>
          </a:p>
        </p:txBody>
      </p:sp>
      <p:sp>
        <p:nvSpPr>
          <p:cNvPr id="8" name="7 Rectángulo"/>
          <p:cNvSpPr/>
          <p:nvPr/>
        </p:nvSpPr>
        <p:spPr>
          <a:xfrm>
            <a:off x="362200" y="4762013"/>
            <a:ext cx="8686800" cy="113043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400" b="1" dirty="0" smtClean="0"/>
              <a:t>Integración de los servicios de salud</a:t>
            </a:r>
            <a:endParaRPr lang="es-A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b="1" dirty="0" smtClean="0"/>
              <a:t>Reflexiones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94700" y="4025716"/>
            <a:ext cx="8229600" cy="2125683"/>
          </a:xfrm>
        </p:spPr>
        <p:txBody>
          <a:bodyPr>
            <a:normAutofit/>
          </a:bodyPr>
          <a:lstStyle/>
          <a:p>
            <a:pPr>
              <a:buSzPct val="75000"/>
              <a:buFont typeface="Wingdings" pitchFamily="2" charset="2"/>
              <a:buChar char="§"/>
            </a:pPr>
            <a:r>
              <a:rPr lang="es-AR" sz="2800" b="1" dirty="0" err="1" smtClean="0"/>
              <a:t>Glocalización</a:t>
            </a:r>
            <a:r>
              <a:rPr lang="es-AR" sz="2800" dirty="0" smtClean="0"/>
              <a:t> </a:t>
            </a:r>
            <a:r>
              <a:rPr lang="es-AR" sz="2800" dirty="0" smtClean="0"/>
              <a:t>de la Agenda CUS – ODS </a:t>
            </a:r>
          </a:p>
          <a:p>
            <a:pPr>
              <a:buSzPct val="75000"/>
              <a:buFont typeface="Wingdings" pitchFamily="2" charset="2"/>
              <a:buChar char="§"/>
            </a:pPr>
            <a:r>
              <a:rPr lang="es-AR" sz="2800" b="1" dirty="0" err="1" smtClean="0"/>
              <a:t>Declariciones</a:t>
            </a:r>
            <a:r>
              <a:rPr lang="es-AR" sz="2800" dirty="0" smtClean="0"/>
              <a:t> Territoriales</a:t>
            </a:r>
          </a:p>
          <a:p>
            <a:pPr>
              <a:buSzPct val="75000"/>
              <a:buFont typeface="Wingdings" pitchFamily="2" charset="2"/>
              <a:buChar char="§"/>
            </a:pPr>
            <a:r>
              <a:rPr lang="es-AR" sz="2800" b="1" dirty="0" smtClean="0"/>
              <a:t>Integración</a:t>
            </a:r>
            <a:r>
              <a:rPr lang="es-AR" sz="2800" dirty="0" smtClean="0"/>
              <a:t> de servicios con independencia de sector – subsector </a:t>
            </a:r>
            <a:r>
              <a:rPr lang="es-AR" sz="2800" dirty="0" smtClean="0"/>
              <a:t>financiador</a:t>
            </a:r>
            <a:endParaRPr lang="es-AR" sz="3600" dirty="0"/>
          </a:p>
        </p:txBody>
      </p:sp>
      <p:pic>
        <p:nvPicPr>
          <p:cNvPr id="4" name="3 Imagen" descr="Global-vendors-Wordbee-feature-image-1200x75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633" y="0"/>
            <a:ext cx="2336367" cy="1469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163770" y="2035137"/>
          <a:ext cx="661059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5298"/>
                <a:gridCol w="3305298"/>
              </a:tblGrid>
              <a:tr h="383922">
                <a:tc>
                  <a:txBody>
                    <a:bodyPr/>
                    <a:lstStyle/>
                    <a:p>
                      <a:pPr algn="ctr"/>
                      <a:r>
                        <a:rPr lang="es-AR" sz="2400" dirty="0" smtClean="0"/>
                        <a:t>Argentina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 smtClean="0"/>
                        <a:t>44 millones</a:t>
                      </a:r>
                      <a:endParaRPr lang="es-AR" sz="2400" dirty="0"/>
                    </a:p>
                  </a:txBody>
                  <a:tcPr/>
                </a:tc>
              </a:tr>
              <a:tr h="383922">
                <a:tc>
                  <a:txBody>
                    <a:bodyPr/>
                    <a:lstStyle/>
                    <a:p>
                      <a:pPr algn="ctr"/>
                      <a:r>
                        <a:rPr lang="es-AR" sz="2400" dirty="0" smtClean="0"/>
                        <a:t>Buenos Aires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 smtClean="0"/>
                        <a:t>16 millones</a:t>
                      </a:r>
                      <a:endParaRPr lang="es-AR" sz="2400" dirty="0"/>
                    </a:p>
                  </a:txBody>
                  <a:tcPr/>
                </a:tc>
              </a:tr>
              <a:tr h="383922">
                <a:tc>
                  <a:txBody>
                    <a:bodyPr/>
                    <a:lstStyle/>
                    <a:p>
                      <a:pPr algn="ctr"/>
                      <a:r>
                        <a:rPr lang="es-AR" sz="2400" dirty="0" smtClean="0"/>
                        <a:t>Chacabuco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34.985​</a:t>
                      </a:r>
                      <a:endParaRPr lang="es-AR" sz="2400" dirty="0"/>
                    </a:p>
                  </a:txBody>
                  <a:tcPr/>
                </a:tc>
              </a:tr>
              <a:tr h="383922">
                <a:tc>
                  <a:txBody>
                    <a:bodyPr/>
                    <a:lstStyle/>
                    <a:p>
                      <a:pPr algn="ctr"/>
                      <a:r>
                        <a:rPr lang="es-AR" sz="2400" dirty="0" smtClean="0"/>
                        <a:t>Rawson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 smtClean="0"/>
                        <a:t>2.104</a:t>
                      </a:r>
                      <a:endParaRPr lang="es-AR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4285</TotalTime>
  <Words>116</Words>
  <Application>Microsoft Office PowerPoint</Application>
  <PresentationFormat>Presentación en pantalla (4:3)</PresentationFormat>
  <Paragraphs>54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0" baseType="lpstr">
      <vt:lpstr>Diseño personalizado</vt:lpstr>
      <vt:lpstr>Tema de Office</vt:lpstr>
      <vt:lpstr>Astaná y el camino a seguir en Argentina</vt:lpstr>
      <vt:lpstr>Ideas fuerza</vt:lpstr>
      <vt:lpstr>Ideas fuerza</vt:lpstr>
      <vt:lpstr>Ideas fuerza</vt:lpstr>
      <vt:lpstr>Diapositiva 5</vt:lpstr>
      <vt:lpstr>Diapositiva 6</vt:lpstr>
      <vt:lpstr>Diapositiva 7</vt:lpstr>
      <vt:lpstr>Reflexiones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apple ESANDI</dc:creator>
  <cp:lastModifiedBy>Usuario</cp:lastModifiedBy>
  <cp:revision>134</cp:revision>
  <dcterms:created xsi:type="dcterms:W3CDTF">2018-09-01T12:34:07Z</dcterms:created>
  <dcterms:modified xsi:type="dcterms:W3CDTF">2019-06-06T11:05:31Z</dcterms:modified>
</cp:coreProperties>
</file>